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sldIdLst>
    <p:sldId id="256" r:id="rId2"/>
    <p:sldId id="257" r:id="rId3"/>
    <p:sldId id="258" r:id="rId4"/>
    <p:sldId id="263" r:id="rId5"/>
    <p:sldId id="264" r:id="rId6"/>
    <p:sldId id="265" r:id="rId7"/>
    <p:sldId id="266" r:id="rId8"/>
    <p:sldId id="262" r:id="rId9"/>
    <p:sldId id="261"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82CAAF-D04A-4110-ABFF-C65E9382CAE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0EC7763-CD23-4CA6-A452-D2C9E5CE1FE4}">
      <dgm:prSet phldrT="[Tekst]" custT="1"/>
      <dgm:spPr/>
      <dgm:t>
        <a:bodyPr/>
        <a:lstStyle/>
        <a:p>
          <a:r>
            <a:rPr lang="en-US" sz="1600" b="1" noProof="0" dirty="0" smtClean="0">
              <a:solidFill>
                <a:schemeClr val="tx1"/>
              </a:solidFill>
            </a:rPr>
            <a:t>Task 1.1: Design and Plan the desk research </a:t>
          </a:r>
          <a:r>
            <a:rPr lang="en-US" sz="1600" noProof="0" dirty="0" smtClean="0">
              <a:solidFill>
                <a:schemeClr val="tx1"/>
              </a:solidFill>
            </a:rPr>
            <a:t>on the educational offer and company good practices in the field of IE&amp;M (lead: PUT; University and company partners) </a:t>
          </a:r>
          <a:endParaRPr lang="en-US" sz="1600" noProof="0" dirty="0">
            <a:solidFill>
              <a:schemeClr val="tx1"/>
            </a:solidFill>
          </a:endParaRPr>
        </a:p>
      </dgm:t>
    </dgm:pt>
    <dgm:pt modelId="{49F9B2F7-5F6D-4DC9-8AB5-9C16ECF08F88}" type="parTrans" cxnId="{96F291B5-DA2C-4C04-AA17-DAF60F6D9F7D}">
      <dgm:prSet/>
      <dgm:spPr/>
      <dgm:t>
        <a:bodyPr/>
        <a:lstStyle/>
        <a:p>
          <a:endParaRPr lang="en-US" sz="2800" noProof="0">
            <a:solidFill>
              <a:schemeClr val="tx1"/>
            </a:solidFill>
          </a:endParaRPr>
        </a:p>
      </dgm:t>
    </dgm:pt>
    <dgm:pt modelId="{B1699771-33DA-4883-BB8C-BDD31EFAD8BE}" type="sibTrans" cxnId="{96F291B5-DA2C-4C04-AA17-DAF60F6D9F7D}">
      <dgm:prSet/>
      <dgm:spPr/>
      <dgm:t>
        <a:bodyPr/>
        <a:lstStyle/>
        <a:p>
          <a:endParaRPr lang="en-US" sz="2800" noProof="0">
            <a:solidFill>
              <a:schemeClr val="tx1"/>
            </a:solidFill>
          </a:endParaRPr>
        </a:p>
      </dgm:t>
    </dgm:pt>
    <dgm:pt modelId="{1116EAF9-4A71-4888-BCA7-67F0678FAD1A}">
      <dgm:prSet phldrT="[Tekst]" custT="1"/>
      <dgm:spPr/>
      <dgm:t>
        <a:bodyPr/>
        <a:lstStyle/>
        <a:p>
          <a:r>
            <a:rPr lang="en-US" sz="1600" b="1" noProof="0" dirty="0" smtClean="0">
              <a:solidFill>
                <a:schemeClr val="tx1"/>
              </a:solidFill>
            </a:rPr>
            <a:t>Task 1.2: Carrying out in-depth researches </a:t>
          </a:r>
          <a:r>
            <a:rPr lang="en-US" sz="1600" noProof="0" dirty="0" smtClean="0">
              <a:solidFill>
                <a:schemeClr val="tx1"/>
              </a:solidFill>
            </a:rPr>
            <a:t>on HEI educational offer (lead: PUT; University partners) </a:t>
          </a:r>
          <a:endParaRPr lang="en-US" sz="1600" noProof="0" dirty="0">
            <a:solidFill>
              <a:schemeClr val="tx1"/>
            </a:solidFill>
          </a:endParaRPr>
        </a:p>
      </dgm:t>
    </dgm:pt>
    <dgm:pt modelId="{68DE3A16-AD39-4A97-9212-CFEE1351FFA0}" type="parTrans" cxnId="{86E50D26-8378-4973-BD00-E05CAD18ECC2}">
      <dgm:prSet/>
      <dgm:spPr/>
      <dgm:t>
        <a:bodyPr/>
        <a:lstStyle/>
        <a:p>
          <a:endParaRPr lang="en-US" sz="2800" noProof="0">
            <a:solidFill>
              <a:schemeClr val="tx1"/>
            </a:solidFill>
          </a:endParaRPr>
        </a:p>
      </dgm:t>
    </dgm:pt>
    <dgm:pt modelId="{7AC3DC72-7343-47CE-A5DD-5BD238580F7C}" type="sibTrans" cxnId="{86E50D26-8378-4973-BD00-E05CAD18ECC2}">
      <dgm:prSet/>
      <dgm:spPr/>
      <dgm:t>
        <a:bodyPr/>
        <a:lstStyle/>
        <a:p>
          <a:endParaRPr lang="en-US" sz="2800" noProof="0">
            <a:solidFill>
              <a:schemeClr val="tx1"/>
            </a:solidFill>
          </a:endParaRPr>
        </a:p>
      </dgm:t>
    </dgm:pt>
    <dgm:pt modelId="{40BD8616-F870-4398-A654-2EFDF6ED72CC}">
      <dgm:prSet phldrT="[Tekst]" custT="1"/>
      <dgm:spPr/>
      <dgm:t>
        <a:bodyPr/>
        <a:lstStyle/>
        <a:p>
          <a:r>
            <a:rPr lang="en-US" sz="1600" b="1" noProof="0" dirty="0" smtClean="0">
              <a:solidFill>
                <a:schemeClr val="tx1"/>
              </a:solidFill>
            </a:rPr>
            <a:t>Task 1.3: Carrying out in-depth researches on the good practices </a:t>
          </a:r>
          <a:r>
            <a:rPr lang="en-US" sz="1600" noProof="0" dirty="0" smtClean="0">
              <a:solidFill>
                <a:schemeClr val="tx1"/>
              </a:solidFill>
            </a:rPr>
            <a:t>in the companies involved in the field of IE&amp;M (lead: PUT; University and company partners) </a:t>
          </a:r>
          <a:endParaRPr lang="en-US" sz="1600" noProof="0" dirty="0">
            <a:solidFill>
              <a:schemeClr val="tx1"/>
            </a:solidFill>
          </a:endParaRPr>
        </a:p>
      </dgm:t>
    </dgm:pt>
    <dgm:pt modelId="{B0962E64-B781-4A0D-A8BB-1EA4F1C777D5}" type="parTrans" cxnId="{7205554E-0789-4E79-8E45-43790E919164}">
      <dgm:prSet/>
      <dgm:spPr/>
      <dgm:t>
        <a:bodyPr/>
        <a:lstStyle/>
        <a:p>
          <a:endParaRPr lang="en-US" sz="2800" noProof="0">
            <a:solidFill>
              <a:schemeClr val="tx1"/>
            </a:solidFill>
          </a:endParaRPr>
        </a:p>
      </dgm:t>
    </dgm:pt>
    <dgm:pt modelId="{55B23490-DDD6-4B9F-B155-CDF7FD701EE8}" type="sibTrans" cxnId="{7205554E-0789-4E79-8E45-43790E919164}">
      <dgm:prSet/>
      <dgm:spPr/>
      <dgm:t>
        <a:bodyPr/>
        <a:lstStyle/>
        <a:p>
          <a:endParaRPr lang="en-US" sz="2800" noProof="0">
            <a:solidFill>
              <a:schemeClr val="tx1"/>
            </a:solidFill>
          </a:endParaRPr>
        </a:p>
      </dgm:t>
    </dgm:pt>
    <dgm:pt modelId="{F375453F-A044-454E-8E10-B9FF3EA9D66C}">
      <dgm:prSet phldrT="[Tekst]" custT="1"/>
      <dgm:spPr/>
      <dgm:t>
        <a:bodyPr/>
        <a:lstStyle/>
        <a:p>
          <a:r>
            <a:rPr lang="en-US" sz="1600" b="1" noProof="0" dirty="0" smtClean="0">
              <a:solidFill>
                <a:schemeClr val="tx1"/>
              </a:solidFill>
            </a:rPr>
            <a:t>Task 1.4: Preparation of a report on education and training convergences and divergences and company good practices </a:t>
          </a:r>
          <a:r>
            <a:rPr lang="en-US" sz="1600" noProof="0" dirty="0" smtClean="0">
              <a:solidFill>
                <a:schemeClr val="tx1"/>
              </a:solidFill>
            </a:rPr>
            <a:t>in IE&amp;M. (lead: PUT; University and company partners) </a:t>
          </a:r>
          <a:endParaRPr lang="en-US" sz="1600" noProof="0" dirty="0">
            <a:solidFill>
              <a:schemeClr val="tx1"/>
            </a:solidFill>
          </a:endParaRPr>
        </a:p>
      </dgm:t>
    </dgm:pt>
    <dgm:pt modelId="{8F84B32F-19CD-4FDB-A60F-0FA298523CBF}" type="parTrans" cxnId="{B96065BA-E82C-4BC7-A886-78AD8A60A874}">
      <dgm:prSet/>
      <dgm:spPr/>
      <dgm:t>
        <a:bodyPr/>
        <a:lstStyle/>
        <a:p>
          <a:endParaRPr lang="en-US" sz="2800" noProof="0">
            <a:solidFill>
              <a:schemeClr val="tx1"/>
            </a:solidFill>
          </a:endParaRPr>
        </a:p>
      </dgm:t>
    </dgm:pt>
    <dgm:pt modelId="{CE33B628-E3F5-4C35-9469-95A0BE3F7557}" type="sibTrans" cxnId="{B96065BA-E82C-4BC7-A886-78AD8A60A874}">
      <dgm:prSet/>
      <dgm:spPr/>
      <dgm:t>
        <a:bodyPr/>
        <a:lstStyle/>
        <a:p>
          <a:endParaRPr lang="en-US" sz="2800" noProof="0">
            <a:solidFill>
              <a:schemeClr val="tx1"/>
            </a:solidFill>
          </a:endParaRPr>
        </a:p>
      </dgm:t>
    </dgm:pt>
    <dgm:pt modelId="{6E453E74-B5E2-49FB-83D8-6103A1566E48}" type="pres">
      <dgm:prSet presAssocID="{2E82CAAF-D04A-4110-ABFF-C65E9382CAE1}" presName="linear" presStyleCnt="0">
        <dgm:presLayoutVars>
          <dgm:dir/>
          <dgm:animLvl val="lvl"/>
          <dgm:resizeHandles val="exact"/>
        </dgm:presLayoutVars>
      </dgm:prSet>
      <dgm:spPr/>
      <dgm:t>
        <a:bodyPr/>
        <a:lstStyle/>
        <a:p>
          <a:endParaRPr lang="pl-PL"/>
        </a:p>
      </dgm:t>
    </dgm:pt>
    <dgm:pt modelId="{FDA42E09-1188-4AB9-89B8-406AB0F100F0}" type="pres">
      <dgm:prSet presAssocID="{E0EC7763-CD23-4CA6-A452-D2C9E5CE1FE4}" presName="parentLin" presStyleCnt="0"/>
      <dgm:spPr/>
    </dgm:pt>
    <dgm:pt modelId="{04D3D6C4-425A-47EE-980B-224EA36E3E9F}" type="pres">
      <dgm:prSet presAssocID="{E0EC7763-CD23-4CA6-A452-D2C9E5CE1FE4}" presName="parentLeftMargin" presStyleLbl="node1" presStyleIdx="0" presStyleCnt="4"/>
      <dgm:spPr/>
      <dgm:t>
        <a:bodyPr/>
        <a:lstStyle/>
        <a:p>
          <a:endParaRPr lang="pl-PL"/>
        </a:p>
      </dgm:t>
    </dgm:pt>
    <dgm:pt modelId="{DA76D64D-13A4-4AC9-9C8B-F6484C564DA7}" type="pres">
      <dgm:prSet presAssocID="{E0EC7763-CD23-4CA6-A452-D2C9E5CE1FE4}" presName="parentText" presStyleLbl="node1" presStyleIdx="0" presStyleCnt="4" custScaleX="141486" custScaleY="122353">
        <dgm:presLayoutVars>
          <dgm:chMax val="0"/>
          <dgm:bulletEnabled val="1"/>
        </dgm:presLayoutVars>
      </dgm:prSet>
      <dgm:spPr/>
      <dgm:t>
        <a:bodyPr/>
        <a:lstStyle/>
        <a:p>
          <a:endParaRPr lang="pl-PL"/>
        </a:p>
      </dgm:t>
    </dgm:pt>
    <dgm:pt modelId="{DDFD5B1F-F9B1-4ED8-A90E-219155B39213}" type="pres">
      <dgm:prSet presAssocID="{E0EC7763-CD23-4CA6-A452-D2C9E5CE1FE4}" presName="negativeSpace" presStyleCnt="0"/>
      <dgm:spPr/>
    </dgm:pt>
    <dgm:pt modelId="{A9B17667-A3B2-4497-B0C1-C84FF34859F8}" type="pres">
      <dgm:prSet presAssocID="{E0EC7763-CD23-4CA6-A452-D2C9E5CE1FE4}" presName="childText" presStyleLbl="conFgAcc1" presStyleIdx="0" presStyleCnt="4">
        <dgm:presLayoutVars>
          <dgm:bulletEnabled val="1"/>
        </dgm:presLayoutVars>
      </dgm:prSet>
      <dgm:spPr/>
    </dgm:pt>
    <dgm:pt modelId="{9866D56B-5FAD-4F93-8577-3FB46A2A52F3}" type="pres">
      <dgm:prSet presAssocID="{B1699771-33DA-4883-BB8C-BDD31EFAD8BE}" presName="spaceBetweenRectangles" presStyleCnt="0"/>
      <dgm:spPr/>
    </dgm:pt>
    <dgm:pt modelId="{6552F6B3-C63E-4038-8D41-E79E5CB165BA}" type="pres">
      <dgm:prSet presAssocID="{1116EAF9-4A71-4888-BCA7-67F0678FAD1A}" presName="parentLin" presStyleCnt="0"/>
      <dgm:spPr/>
    </dgm:pt>
    <dgm:pt modelId="{C56FE19D-9ECA-45E6-BDE1-42C80E7EA9CD}" type="pres">
      <dgm:prSet presAssocID="{1116EAF9-4A71-4888-BCA7-67F0678FAD1A}" presName="parentLeftMargin" presStyleLbl="node1" presStyleIdx="0" presStyleCnt="4"/>
      <dgm:spPr/>
      <dgm:t>
        <a:bodyPr/>
        <a:lstStyle/>
        <a:p>
          <a:endParaRPr lang="pl-PL"/>
        </a:p>
      </dgm:t>
    </dgm:pt>
    <dgm:pt modelId="{063C6FF1-AC37-4992-9447-59210172EFFA}" type="pres">
      <dgm:prSet presAssocID="{1116EAF9-4A71-4888-BCA7-67F0678FAD1A}" presName="parentText" presStyleLbl="node1" presStyleIdx="1" presStyleCnt="4" custScaleX="138207" custScaleY="122567">
        <dgm:presLayoutVars>
          <dgm:chMax val="0"/>
          <dgm:bulletEnabled val="1"/>
        </dgm:presLayoutVars>
      </dgm:prSet>
      <dgm:spPr/>
      <dgm:t>
        <a:bodyPr/>
        <a:lstStyle/>
        <a:p>
          <a:endParaRPr lang="pl-PL"/>
        </a:p>
      </dgm:t>
    </dgm:pt>
    <dgm:pt modelId="{4ABA484A-1B59-41EF-A459-3602A6411783}" type="pres">
      <dgm:prSet presAssocID="{1116EAF9-4A71-4888-BCA7-67F0678FAD1A}" presName="negativeSpace" presStyleCnt="0"/>
      <dgm:spPr/>
    </dgm:pt>
    <dgm:pt modelId="{E6B890E2-3D96-42B1-94B9-1EFE7F0499F1}" type="pres">
      <dgm:prSet presAssocID="{1116EAF9-4A71-4888-BCA7-67F0678FAD1A}" presName="childText" presStyleLbl="conFgAcc1" presStyleIdx="1" presStyleCnt="4">
        <dgm:presLayoutVars>
          <dgm:bulletEnabled val="1"/>
        </dgm:presLayoutVars>
      </dgm:prSet>
      <dgm:spPr/>
    </dgm:pt>
    <dgm:pt modelId="{C3B99D30-1DC0-450C-BAC7-0102ECC3F6A7}" type="pres">
      <dgm:prSet presAssocID="{7AC3DC72-7343-47CE-A5DD-5BD238580F7C}" presName="spaceBetweenRectangles" presStyleCnt="0"/>
      <dgm:spPr/>
    </dgm:pt>
    <dgm:pt modelId="{8B6D9DF6-B23D-43AF-95EC-6DB066A44F98}" type="pres">
      <dgm:prSet presAssocID="{40BD8616-F870-4398-A654-2EFDF6ED72CC}" presName="parentLin" presStyleCnt="0"/>
      <dgm:spPr/>
    </dgm:pt>
    <dgm:pt modelId="{A6883C14-4855-477B-A121-C7C56248B13F}" type="pres">
      <dgm:prSet presAssocID="{40BD8616-F870-4398-A654-2EFDF6ED72CC}" presName="parentLeftMargin" presStyleLbl="node1" presStyleIdx="1" presStyleCnt="4"/>
      <dgm:spPr/>
      <dgm:t>
        <a:bodyPr/>
        <a:lstStyle/>
        <a:p>
          <a:endParaRPr lang="pl-PL"/>
        </a:p>
      </dgm:t>
    </dgm:pt>
    <dgm:pt modelId="{46A2AB19-D1CB-4245-B483-649E24BA6822}" type="pres">
      <dgm:prSet presAssocID="{40BD8616-F870-4398-A654-2EFDF6ED72CC}" presName="parentText" presStyleLbl="node1" presStyleIdx="2" presStyleCnt="4" custScaleX="142857" custScaleY="102439">
        <dgm:presLayoutVars>
          <dgm:chMax val="0"/>
          <dgm:bulletEnabled val="1"/>
        </dgm:presLayoutVars>
      </dgm:prSet>
      <dgm:spPr/>
      <dgm:t>
        <a:bodyPr/>
        <a:lstStyle/>
        <a:p>
          <a:endParaRPr lang="pl-PL"/>
        </a:p>
      </dgm:t>
    </dgm:pt>
    <dgm:pt modelId="{FC728DE7-7C9A-4B8C-96F7-4AAB5653C66E}" type="pres">
      <dgm:prSet presAssocID="{40BD8616-F870-4398-A654-2EFDF6ED72CC}" presName="negativeSpace" presStyleCnt="0"/>
      <dgm:spPr/>
    </dgm:pt>
    <dgm:pt modelId="{1B74555C-0B80-4C18-87DF-5186A74184DF}" type="pres">
      <dgm:prSet presAssocID="{40BD8616-F870-4398-A654-2EFDF6ED72CC}" presName="childText" presStyleLbl="conFgAcc1" presStyleIdx="2" presStyleCnt="4">
        <dgm:presLayoutVars>
          <dgm:bulletEnabled val="1"/>
        </dgm:presLayoutVars>
      </dgm:prSet>
      <dgm:spPr/>
    </dgm:pt>
    <dgm:pt modelId="{15554BD8-538B-4458-A66E-0D787C532C4B}" type="pres">
      <dgm:prSet presAssocID="{55B23490-DDD6-4B9F-B155-CDF7FD701EE8}" presName="spaceBetweenRectangles" presStyleCnt="0"/>
      <dgm:spPr/>
    </dgm:pt>
    <dgm:pt modelId="{7319917B-3A1A-485E-86CB-88ED7368EA80}" type="pres">
      <dgm:prSet presAssocID="{F375453F-A044-454E-8E10-B9FF3EA9D66C}" presName="parentLin" presStyleCnt="0"/>
      <dgm:spPr/>
    </dgm:pt>
    <dgm:pt modelId="{FDE773F8-B950-40EF-8255-A3C99E830F4F}" type="pres">
      <dgm:prSet presAssocID="{F375453F-A044-454E-8E10-B9FF3EA9D66C}" presName="parentLeftMargin" presStyleLbl="node1" presStyleIdx="2" presStyleCnt="4"/>
      <dgm:spPr/>
      <dgm:t>
        <a:bodyPr/>
        <a:lstStyle/>
        <a:p>
          <a:endParaRPr lang="pl-PL"/>
        </a:p>
      </dgm:t>
    </dgm:pt>
    <dgm:pt modelId="{A299413A-B4EA-4B3E-826F-7B02EB57ABA2}" type="pres">
      <dgm:prSet presAssocID="{F375453F-A044-454E-8E10-B9FF3EA9D66C}" presName="parentText" presStyleLbl="node1" presStyleIdx="3" presStyleCnt="4" custScaleX="142857" custScaleY="164390">
        <dgm:presLayoutVars>
          <dgm:chMax val="0"/>
          <dgm:bulletEnabled val="1"/>
        </dgm:presLayoutVars>
      </dgm:prSet>
      <dgm:spPr/>
      <dgm:t>
        <a:bodyPr/>
        <a:lstStyle/>
        <a:p>
          <a:endParaRPr lang="pl-PL"/>
        </a:p>
      </dgm:t>
    </dgm:pt>
    <dgm:pt modelId="{8C30983E-EFE1-49AA-9409-0E79F4500C2A}" type="pres">
      <dgm:prSet presAssocID="{F375453F-A044-454E-8E10-B9FF3EA9D66C}" presName="negativeSpace" presStyleCnt="0"/>
      <dgm:spPr/>
    </dgm:pt>
    <dgm:pt modelId="{0A550E17-A256-4FD1-8C2F-1694F8DA36C0}" type="pres">
      <dgm:prSet presAssocID="{F375453F-A044-454E-8E10-B9FF3EA9D66C}" presName="childText" presStyleLbl="conFgAcc1" presStyleIdx="3" presStyleCnt="4">
        <dgm:presLayoutVars>
          <dgm:bulletEnabled val="1"/>
        </dgm:presLayoutVars>
      </dgm:prSet>
      <dgm:spPr/>
    </dgm:pt>
  </dgm:ptLst>
  <dgm:cxnLst>
    <dgm:cxn modelId="{96F291B5-DA2C-4C04-AA17-DAF60F6D9F7D}" srcId="{2E82CAAF-D04A-4110-ABFF-C65E9382CAE1}" destId="{E0EC7763-CD23-4CA6-A452-D2C9E5CE1FE4}" srcOrd="0" destOrd="0" parTransId="{49F9B2F7-5F6D-4DC9-8AB5-9C16ECF08F88}" sibTransId="{B1699771-33DA-4883-BB8C-BDD31EFAD8BE}"/>
    <dgm:cxn modelId="{7205554E-0789-4E79-8E45-43790E919164}" srcId="{2E82CAAF-D04A-4110-ABFF-C65E9382CAE1}" destId="{40BD8616-F870-4398-A654-2EFDF6ED72CC}" srcOrd="2" destOrd="0" parTransId="{B0962E64-B781-4A0D-A8BB-1EA4F1C777D5}" sibTransId="{55B23490-DDD6-4B9F-B155-CDF7FD701EE8}"/>
    <dgm:cxn modelId="{B96065BA-E82C-4BC7-A886-78AD8A60A874}" srcId="{2E82CAAF-D04A-4110-ABFF-C65E9382CAE1}" destId="{F375453F-A044-454E-8E10-B9FF3EA9D66C}" srcOrd="3" destOrd="0" parTransId="{8F84B32F-19CD-4FDB-A60F-0FA298523CBF}" sibTransId="{CE33B628-E3F5-4C35-9469-95A0BE3F7557}"/>
    <dgm:cxn modelId="{A5946017-A0A1-4F7D-ACB0-F6203C49065A}" type="presOf" srcId="{40BD8616-F870-4398-A654-2EFDF6ED72CC}" destId="{A6883C14-4855-477B-A121-C7C56248B13F}" srcOrd="0" destOrd="0" presId="urn:microsoft.com/office/officeart/2005/8/layout/list1"/>
    <dgm:cxn modelId="{F6119B46-4736-4017-8A23-0A7D70DAAB45}" type="presOf" srcId="{E0EC7763-CD23-4CA6-A452-D2C9E5CE1FE4}" destId="{04D3D6C4-425A-47EE-980B-224EA36E3E9F}" srcOrd="0" destOrd="0" presId="urn:microsoft.com/office/officeart/2005/8/layout/list1"/>
    <dgm:cxn modelId="{4E5055E3-84C6-4A42-B45A-3BF60DAFBA4E}" type="presOf" srcId="{2E82CAAF-D04A-4110-ABFF-C65E9382CAE1}" destId="{6E453E74-B5E2-49FB-83D8-6103A1566E48}" srcOrd="0" destOrd="0" presId="urn:microsoft.com/office/officeart/2005/8/layout/list1"/>
    <dgm:cxn modelId="{41F7DA18-814F-4BE4-97DF-10AC9439630E}" type="presOf" srcId="{40BD8616-F870-4398-A654-2EFDF6ED72CC}" destId="{46A2AB19-D1CB-4245-B483-649E24BA6822}" srcOrd="1" destOrd="0" presId="urn:microsoft.com/office/officeart/2005/8/layout/list1"/>
    <dgm:cxn modelId="{5D06405C-D4B4-4D1D-8800-7A6FF9B60176}" type="presOf" srcId="{1116EAF9-4A71-4888-BCA7-67F0678FAD1A}" destId="{C56FE19D-9ECA-45E6-BDE1-42C80E7EA9CD}" srcOrd="0" destOrd="0" presId="urn:microsoft.com/office/officeart/2005/8/layout/list1"/>
    <dgm:cxn modelId="{86E50D26-8378-4973-BD00-E05CAD18ECC2}" srcId="{2E82CAAF-D04A-4110-ABFF-C65E9382CAE1}" destId="{1116EAF9-4A71-4888-BCA7-67F0678FAD1A}" srcOrd="1" destOrd="0" parTransId="{68DE3A16-AD39-4A97-9212-CFEE1351FFA0}" sibTransId="{7AC3DC72-7343-47CE-A5DD-5BD238580F7C}"/>
    <dgm:cxn modelId="{8C6F8215-30C9-4900-8384-A60F9573776F}" type="presOf" srcId="{F375453F-A044-454E-8E10-B9FF3EA9D66C}" destId="{A299413A-B4EA-4B3E-826F-7B02EB57ABA2}" srcOrd="1" destOrd="0" presId="urn:microsoft.com/office/officeart/2005/8/layout/list1"/>
    <dgm:cxn modelId="{76DB29B6-8D01-465D-B048-BEE8E810CBE6}" type="presOf" srcId="{F375453F-A044-454E-8E10-B9FF3EA9D66C}" destId="{FDE773F8-B950-40EF-8255-A3C99E830F4F}" srcOrd="0" destOrd="0" presId="urn:microsoft.com/office/officeart/2005/8/layout/list1"/>
    <dgm:cxn modelId="{C9E7CD5E-F452-4A68-B2AD-60450C58B1A3}" type="presOf" srcId="{1116EAF9-4A71-4888-BCA7-67F0678FAD1A}" destId="{063C6FF1-AC37-4992-9447-59210172EFFA}" srcOrd="1" destOrd="0" presId="urn:microsoft.com/office/officeart/2005/8/layout/list1"/>
    <dgm:cxn modelId="{91488969-BCFD-4C65-A01C-BE3F9EB85301}" type="presOf" srcId="{E0EC7763-CD23-4CA6-A452-D2C9E5CE1FE4}" destId="{DA76D64D-13A4-4AC9-9C8B-F6484C564DA7}" srcOrd="1" destOrd="0" presId="urn:microsoft.com/office/officeart/2005/8/layout/list1"/>
    <dgm:cxn modelId="{FF32993F-0C01-48C9-AF37-667D63BCCD62}" type="presParOf" srcId="{6E453E74-B5E2-49FB-83D8-6103A1566E48}" destId="{FDA42E09-1188-4AB9-89B8-406AB0F100F0}" srcOrd="0" destOrd="0" presId="urn:microsoft.com/office/officeart/2005/8/layout/list1"/>
    <dgm:cxn modelId="{A1B979C0-3744-4BB1-A9D8-008CB915ADD1}" type="presParOf" srcId="{FDA42E09-1188-4AB9-89B8-406AB0F100F0}" destId="{04D3D6C4-425A-47EE-980B-224EA36E3E9F}" srcOrd="0" destOrd="0" presId="urn:microsoft.com/office/officeart/2005/8/layout/list1"/>
    <dgm:cxn modelId="{E6886E77-3E38-4922-8E90-9866D1CD0FFF}" type="presParOf" srcId="{FDA42E09-1188-4AB9-89B8-406AB0F100F0}" destId="{DA76D64D-13A4-4AC9-9C8B-F6484C564DA7}" srcOrd="1" destOrd="0" presId="urn:microsoft.com/office/officeart/2005/8/layout/list1"/>
    <dgm:cxn modelId="{E5D600C3-5D07-47F7-8526-03C8B2660956}" type="presParOf" srcId="{6E453E74-B5E2-49FB-83D8-6103A1566E48}" destId="{DDFD5B1F-F9B1-4ED8-A90E-219155B39213}" srcOrd="1" destOrd="0" presId="urn:microsoft.com/office/officeart/2005/8/layout/list1"/>
    <dgm:cxn modelId="{8624BE23-7558-4E85-A02F-7C90BBE3C2CA}" type="presParOf" srcId="{6E453E74-B5E2-49FB-83D8-6103A1566E48}" destId="{A9B17667-A3B2-4497-B0C1-C84FF34859F8}" srcOrd="2" destOrd="0" presId="urn:microsoft.com/office/officeart/2005/8/layout/list1"/>
    <dgm:cxn modelId="{BABC91DE-218B-49AF-BDE6-83522BB76DE1}" type="presParOf" srcId="{6E453E74-B5E2-49FB-83D8-6103A1566E48}" destId="{9866D56B-5FAD-4F93-8577-3FB46A2A52F3}" srcOrd="3" destOrd="0" presId="urn:microsoft.com/office/officeart/2005/8/layout/list1"/>
    <dgm:cxn modelId="{AEB8AD97-0436-49BF-A9C2-7F5F08F2267D}" type="presParOf" srcId="{6E453E74-B5E2-49FB-83D8-6103A1566E48}" destId="{6552F6B3-C63E-4038-8D41-E79E5CB165BA}" srcOrd="4" destOrd="0" presId="urn:microsoft.com/office/officeart/2005/8/layout/list1"/>
    <dgm:cxn modelId="{03473DCC-B92B-4257-A30F-831A73A3BF0A}" type="presParOf" srcId="{6552F6B3-C63E-4038-8D41-E79E5CB165BA}" destId="{C56FE19D-9ECA-45E6-BDE1-42C80E7EA9CD}" srcOrd="0" destOrd="0" presId="urn:microsoft.com/office/officeart/2005/8/layout/list1"/>
    <dgm:cxn modelId="{6BC1B6CE-FFC9-4B51-9CC5-054CE9345A32}" type="presParOf" srcId="{6552F6B3-C63E-4038-8D41-E79E5CB165BA}" destId="{063C6FF1-AC37-4992-9447-59210172EFFA}" srcOrd="1" destOrd="0" presId="urn:microsoft.com/office/officeart/2005/8/layout/list1"/>
    <dgm:cxn modelId="{D06E5876-472D-4EDF-BD27-8DE71A33C9F5}" type="presParOf" srcId="{6E453E74-B5E2-49FB-83D8-6103A1566E48}" destId="{4ABA484A-1B59-41EF-A459-3602A6411783}" srcOrd="5" destOrd="0" presId="urn:microsoft.com/office/officeart/2005/8/layout/list1"/>
    <dgm:cxn modelId="{B3121CA1-0459-4047-918E-4CFB7096EB6D}" type="presParOf" srcId="{6E453E74-B5E2-49FB-83D8-6103A1566E48}" destId="{E6B890E2-3D96-42B1-94B9-1EFE7F0499F1}" srcOrd="6" destOrd="0" presId="urn:microsoft.com/office/officeart/2005/8/layout/list1"/>
    <dgm:cxn modelId="{521C9BD6-5780-4631-9174-59224E707D4E}" type="presParOf" srcId="{6E453E74-B5E2-49FB-83D8-6103A1566E48}" destId="{C3B99D30-1DC0-450C-BAC7-0102ECC3F6A7}" srcOrd="7" destOrd="0" presId="urn:microsoft.com/office/officeart/2005/8/layout/list1"/>
    <dgm:cxn modelId="{938E00A5-7BB0-4779-864A-75AAE10EB955}" type="presParOf" srcId="{6E453E74-B5E2-49FB-83D8-6103A1566E48}" destId="{8B6D9DF6-B23D-43AF-95EC-6DB066A44F98}" srcOrd="8" destOrd="0" presId="urn:microsoft.com/office/officeart/2005/8/layout/list1"/>
    <dgm:cxn modelId="{3B4EC4B1-2397-46D4-A569-1C1AC92DCC9E}" type="presParOf" srcId="{8B6D9DF6-B23D-43AF-95EC-6DB066A44F98}" destId="{A6883C14-4855-477B-A121-C7C56248B13F}" srcOrd="0" destOrd="0" presId="urn:microsoft.com/office/officeart/2005/8/layout/list1"/>
    <dgm:cxn modelId="{EB86ECF1-77E6-484E-9E9E-E89CEB94FF82}" type="presParOf" srcId="{8B6D9DF6-B23D-43AF-95EC-6DB066A44F98}" destId="{46A2AB19-D1CB-4245-B483-649E24BA6822}" srcOrd="1" destOrd="0" presId="urn:microsoft.com/office/officeart/2005/8/layout/list1"/>
    <dgm:cxn modelId="{E9B10517-B6AD-43DD-A537-D6786D03A4F7}" type="presParOf" srcId="{6E453E74-B5E2-49FB-83D8-6103A1566E48}" destId="{FC728DE7-7C9A-4B8C-96F7-4AAB5653C66E}" srcOrd="9" destOrd="0" presId="urn:microsoft.com/office/officeart/2005/8/layout/list1"/>
    <dgm:cxn modelId="{AAF5217F-7614-464D-AC45-FCABDDBB78B6}" type="presParOf" srcId="{6E453E74-B5E2-49FB-83D8-6103A1566E48}" destId="{1B74555C-0B80-4C18-87DF-5186A74184DF}" srcOrd="10" destOrd="0" presId="urn:microsoft.com/office/officeart/2005/8/layout/list1"/>
    <dgm:cxn modelId="{5607F52A-F02D-4865-B0B3-961D1D853030}" type="presParOf" srcId="{6E453E74-B5E2-49FB-83D8-6103A1566E48}" destId="{15554BD8-538B-4458-A66E-0D787C532C4B}" srcOrd="11" destOrd="0" presId="urn:microsoft.com/office/officeart/2005/8/layout/list1"/>
    <dgm:cxn modelId="{8B6E5179-621F-430A-A743-D89A03B5415F}" type="presParOf" srcId="{6E453E74-B5E2-49FB-83D8-6103A1566E48}" destId="{7319917B-3A1A-485E-86CB-88ED7368EA80}" srcOrd="12" destOrd="0" presId="urn:microsoft.com/office/officeart/2005/8/layout/list1"/>
    <dgm:cxn modelId="{E5DA40FE-301A-4A87-80B1-BBCDE7EDE248}" type="presParOf" srcId="{7319917B-3A1A-485E-86CB-88ED7368EA80}" destId="{FDE773F8-B950-40EF-8255-A3C99E830F4F}" srcOrd="0" destOrd="0" presId="urn:microsoft.com/office/officeart/2005/8/layout/list1"/>
    <dgm:cxn modelId="{1E455AD5-20D8-4E74-9945-13CA7DC152EF}" type="presParOf" srcId="{7319917B-3A1A-485E-86CB-88ED7368EA80}" destId="{A299413A-B4EA-4B3E-826F-7B02EB57ABA2}" srcOrd="1" destOrd="0" presId="urn:microsoft.com/office/officeart/2005/8/layout/list1"/>
    <dgm:cxn modelId="{A31B1B0C-C6A9-4D08-B06A-518320764303}" type="presParOf" srcId="{6E453E74-B5E2-49FB-83D8-6103A1566E48}" destId="{8C30983E-EFE1-49AA-9409-0E79F4500C2A}" srcOrd="13" destOrd="0" presId="urn:microsoft.com/office/officeart/2005/8/layout/list1"/>
    <dgm:cxn modelId="{77B750BE-AD49-41F5-8D24-7E286256FC06}" type="presParOf" srcId="{6E453E74-B5E2-49FB-83D8-6103A1566E48}" destId="{0A550E17-A256-4FD1-8C2F-1694F8DA36C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17667-A3B2-4497-B0C1-C84FF34859F8}">
      <dsp:nvSpPr>
        <dsp:cNvPr id="0" name=""/>
        <dsp:cNvSpPr/>
      </dsp:nvSpPr>
      <dsp:spPr>
        <a:xfrm>
          <a:off x="0" y="443918"/>
          <a:ext cx="8596312" cy="453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76D64D-13A4-4AC9-9C8B-F6484C564DA7}">
      <dsp:nvSpPr>
        <dsp:cNvPr id="0" name=""/>
        <dsp:cNvSpPr/>
      </dsp:nvSpPr>
      <dsp:spPr>
        <a:xfrm>
          <a:off x="413025" y="59463"/>
          <a:ext cx="8181234" cy="65013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11200">
            <a:lnSpc>
              <a:spcPct val="90000"/>
            </a:lnSpc>
            <a:spcBef>
              <a:spcPct val="0"/>
            </a:spcBef>
            <a:spcAft>
              <a:spcPct val="35000"/>
            </a:spcAft>
          </a:pPr>
          <a:r>
            <a:rPr lang="en-US" sz="1600" b="1" kern="1200" noProof="0" dirty="0" smtClean="0">
              <a:solidFill>
                <a:schemeClr val="tx1"/>
              </a:solidFill>
            </a:rPr>
            <a:t>Task 1.1: Design and Plan the desk research </a:t>
          </a:r>
          <a:r>
            <a:rPr lang="en-US" sz="1600" kern="1200" noProof="0" dirty="0" smtClean="0">
              <a:solidFill>
                <a:schemeClr val="tx1"/>
              </a:solidFill>
            </a:rPr>
            <a:t>on the educational offer and company good practices in the field of IE&amp;M (lead: PUT; University and company partners) </a:t>
          </a:r>
          <a:endParaRPr lang="en-US" sz="1600" kern="1200" noProof="0" dirty="0">
            <a:solidFill>
              <a:schemeClr val="tx1"/>
            </a:solidFill>
          </a:endParaRPr>
        </a:p>
      </dsp:txBody>
      <dsp:txXfrm>
        <a:off x="444762" y="91200"/>
        <a:ext cx="8117760" cy="586660"/>
      </dsp:txXfrm>
    </dsp:sp>
    <dsp:sp modelId="{E6B890E2-3D96-42B1-94B9-1EFE7F0499F1}">
      <dsp:nvSpPr>
        <dsp:cNvPr id="0" name=""/>
        <dsp:cNvSpPr/>
      </dsp:nvSpPr>
      <dsp:spPr>
        <a:xfrm>
          <a:off x="0" y="1380310"/>
          <a:ext cx="8596312" cy="453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3C6FF1-AC37-4992-9447-59210172EFFA}">
      <dsp:nvSpPr>
        <dsp:cNvPr id="0" name=""/>
        <dsp:cNvSpPr/>
      </dsp:nvSpPr>
      <dsp:spPr>
        <a:xfrm>
          <a:off x="422260" y="994718"/>
          <a:ext cx="8170305" cy="65127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11200">
            <a:lnSpc>
              <a:spcPct val="90000"/>
            </a:lnSpc>
            <a:spcBef>
              <a:spcPct val="0"/>
            </a:spcBef>
            <a:spcAft>
              <a:spcPct val="35000"/>
            </a:spcAft>
          </a:pPr>
          <a:r>
            <a:rPr lang="en-US" sz="1600" b="1" kern="1200" noProof="0" dirty="0" smtClean="0">
              <a:solidFill>
                <a:schemeClr val="tx1"/>
              </a:solidFill>
            </a:rPr>
            <a:t>Task 1.2: Carrying out in-depth researches </a:t>
          </a:r>
          <a:r>
            <a:rPr lang="en-US" sz="1600" kern="1200" noProof="0" dirty="0" smtClean="0">
              <a:solidFill>
                <a:schemeClr val="tx1"/>
              </a:solidFill>
            </a:rPr>
            <a:t>on HEI educational offer (lead: PUT; University partners) </a:t>
          </a:r>
          <a:endParaRPr lang="en-US" sz="1600" kern="1200" noProof="0" dirty="0">
            <a:solidFill>
              <a:schemeClr val="tx1"/>
            </a:solidFill>
          </a:endParaRPr>
        </a:p>
      </dsp:txBody>
      <dsp:txXfrm>
        <a:off x="454052" y="1026510"/>
        <a:ext cx="8106721" cy="587688"/>
      </dsp:txXfrm>
    </dsp:sp>
    <dsp:sp modelId="{1B74555C-0B80-4C18-87DF-5186A74184DF}">
      <dsp:nvSpPr>
        <dsp:cNvPr id="0" name=""/>
        <dsp:cNvSpPr/>
      </dsp:nvSpPr>
      <dsp:spPr>
        <a:xfrm>
          <a:off x="0" y="2209750"/>
          <a:ext cx="8596312" cy="453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A2AB19-D1CB-4245-B483-649E24BA6822}">
      <dsp:nvSpPr>
        <dsp:cNvPr id="0" name=""/>
        <dsp:cNvSpPr/>
      </dsp:nvSpPr>
      <dsp:spPr>
        <a:xfrm>
          <a:off x="409248" y="1931110"/>
          <a:ext cx="8184956" cy="5443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11200">
            <a:lnSpc>
              <a:spcPct val="90000"/>
            </a:lnSpc>
            <a:spcBef>
              <a:spcPct val="0"/>
            </a:spcBef>
            <a:spcAft>
              <a:spcPct val="35000"/>
            </a:spcAft>
          </a:pPr>
          <a:r>
            <a:rPr lang="en-US" sz="1600" b="1" kern="1200" noProof="0" dirty="0" smtClean="0">
              <a:solidFill>
                <a:schemeClr val="tx1"/>
              </a:solidFill>
            </a:rPr>
            <a:t>Task 1.3: Carrying out in-depth researches on the good practices </a:t>
          </a:r>
          <a:r>
            <a:rPr lang="en-US" sz="1600" kern="1200" noProof="0" dirty="0" smtClean="0">
              <a:solidFill>
                <a:schemeClr val="tx1"/>
              </a:solidFill>
            </a:rPr>
            <a:t>in the companies involved in the field of IE&amp;M (lead: PUT; University and company partners) </a:t>
          </a:r>
          <a:endParaRPr lang="en-US" sz="1600" kern="1200" noProof="0" dirty="0">
            <a:solidFill>
              <a:schemeClr val="tx1"/>
            </a:solidFill>
          </a:endParaRPr>
        </a:p>
      </dsp:txBody>
      <dsp:txXfrm>
        <a:off x="435819" y="1957681"/>
        <a:ext cx="8131814" cy="491177"/>
      </dsp:txXfrm>
    </dsp:sp>
    <dsp:sp modelId="{0A550E17-A256-4FD1-8C2F-1694F8DA36C0}">
      <dsp:nvSpPr>
        <dsp:cNvPr id="0" name=""/>
        <dsp:cNvSpPr/>
      </dsp:nvSpPr>
      <dsp:spPr>
        <a:xfrm>
          <a:off x="0" y="3368373"/>
          <a:ext cx="8596312" cy="453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99413A-B4EA-4B3E-826F-7B02EB57ABA2}">
      <dsp:nvSpPr>
        <dsp:cNvPr id="0" name=""/>
        <dsp:cNvSpPr/>
      </dsp:nvSpPr>
      <dsp:spPr>
        <a:xfrm>
          <a:off x="409248" y="2760550"/>
          <a:ext cx="8184956" cy="87350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11200">
            <a:lnSpc>
              <a:spcPct val="90000"/>
            </a:lnSpc>
            <a:spcBef>
              <a:spcPct val="0"/>
            </a:spcBef>
            <a:spcAft>
              <a:spcPct val="35000"/>
            </a:spcAft>
          </a:pPr>
          <a:r>
            <a:rPr lang="en-US" sz="1600" b="1" kern="1200" noProof="0" dirty="0" smtClean="0">
              <a:solidFill>
                <a:schemeClr val="tx1"/>
              </a:solidFill>
            </a:rPr>
            <a:t>Task 1.4: Preparation of a report on education and training convergences and divergences and company good practices </a:t>
          </a:r>
          <a:r>
            <a:rPr lang="en-US" sz="1600" kern="1200" noProof="0" dirty="0" smtClean="0">
              <a:solidFill>
                <a:schemeClr val="tx1"/>
              </a:solidFill>
            </a:rPr>
            <a:t>in IE&amp;M. (lead: PUT; University and company partners) </a:t>
          </a:r>
          <a:endParaRPr lang="en-US" sz="1600" kern="1200" noProof="0" dirty="0">
            <a:solidFill>
              <a:schemeClr val="tx1"/>
            </a:solidFill>
          </a:endParaRPr>
        </a:p>
      </dsp:txBody>
      <dsp:txXfrm>
        <a:off x="451889" y="2803191"/>
        <a:ext cx="8099674" cy="7882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242504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223738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6229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1548543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418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32185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154598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304618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221027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394778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160667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37864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158494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27289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195208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pPr/>
              <a:t>12/11/2019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pPr/>
              <a:t>‹#›</a:t>
            </a:fld>
            <a:endParaRPr lang="it-IT"/>
          </a:p>
        </p:txBody>
      </p:sp>
    </p:spTree>
    <p:extLst>
      <p:ext uri="{BB962C8B-B14F-4D97-AF65-F5344CB8AC3E}">
        <p14:creationId xmlns:p14="http://schemas.microsoft.com/office/powerpoint/2010/main" val="161872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3ED8A-FC8F-4492-818C-DEB6831D187E}" type="datetimeFigureOut">
              <a:rPr lang="it-IT" smtClean="0"/>
              <a:pPr/>
              <a:t>12/11/2019</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FFAC72-F8BB-4754-9F96-4D68A7B20214}" type="slidenum">
              <a:rPr lang="it-IT" smtClean="0"/>
              <a:pPr/>
              <a:t>‹#›</a:t>
            </a:fld>
            <a:endParaRPr lang="it-IT"/>
          </a:p>
        </p:txBody>
      </p:sp>
    </p:spTree>
    <p:extLst>
      <p:ext uri="{BB962C8B-B14F-4D97-AF65-F5344CB8AC3E}">
        <p14:creationId xmlns:p14="http://schemas.microsoft.com/office/powerpoint/2010/main" val="920480650"/>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 id="2147483878" r:id="rId13"/>
    <p:sldLayoutId id="2147483879" r:id="rId14"/>
    <p:sldLayoutId id="2147483880" r:id="rId15"/>
    <p:sldLayoutId id="21474838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6D47-14A3-4566-8107-97273401F966}"/>
              </a:ext>
            </a:extLst>
          </p:cNvPr>
          <p:cNvSpPr>
            <a:spLocks noGrp="1"/>
          </p:cNvSpPr>
          <p:nvPr>
            <p:ph type="ctrTitle"/>
          </p:nvPr>
        </p:nvSpPr>
        <p:spPr>
          <a:xfrm>
            <a:off x="1507067" y="2038582"/>
            <a:ext cx="7766936" cy="1646302"/>
          </a:xfrm>
        </p:spPr>
        <p:txBody>
          <a:bodyPr/>
          <a:lstStyle/>
          <a:p>
            <a:r>
              <a:rPr lang="it-IT" sz="5400" dirty="0">
                <a:solidFill>
                  <a:srgbClr val="C00000"/>
                </a:solidFill>
              </a:rPr>
              <a:t>IE3</a:t>
            </a:r>
            <a:r>
              <a:rPr lang="it-IT" dirty="0"/>
              <a:t/>
            </a:r>
            <a:br>
              <a:rPr lang="it-IT" dirty="0"/>
            </a:br>
            <a:r>
              <a:rPr lang="en-US" sz="3200" b="1" dirty="0">
                <a:solidFill>
                  <a:srgbClr val="C00000"/>
                </a:solidFill>
                <a:latin typeface="+mn-lt"/>
              </a:rPr>
              <a:t>I</a:t>
            </a:r>
            <a:r>
              <a:rPr lang="en-US" sz="3200" b="1" dirty="0">
                <a:solidFill>
                  <a:schemeClr val="accent2">
                    <a:lumMod val="75000"/>
                  </a:schemeClr>
                </a:solidFill>
                <a:latin typeface="+mn-lt"/>
              </a:rPr>
              <a:t>ndustrial </a:t>
            </a:r>
            <a:r>
              <a:rPr lang="en-US" sz="3200" b="1" dirty="0">
                <a:solidFill>
                  <a:srgbClr val="C00000"/>
                </a:solidFill>
                <a:latin typeface="+mn-lt"/>
              </a:rPr>
              <a:t>E</a:t>
            </a:r>
            <a:r>
              <a:rPr lang="en-US" sz="3200" b="1" dirty="0">
                <a:solidFill>
                  <a:schemeClr val="accent2">
                    <a:lumMod val="75000"/>
                  </a:schemeClr>
                </a:solidFill>
                <a:latin typeface="+mn-lt"/>
              </a:rPr>
              <a:t>ngineering and </a:t>
            </a:r>
            <a:r>
              <a:rPr lang="en-US" sz="3200" b="1" dirty="0">
                <a:solidFill>
                  <a:srgbClr val="C00000"/>
                </a:solidFill>
                <a:latin typeface="+mn-lt"/>
              </a:rPr>
              <a:t>M</a:t>
            </a:r>
            <a:r>
              <a:rPr lang="en-US" sz="3200" b="1" dirty="0">
                <a:solidFill>
                  <a:schemeClr val="accent2">
                    <a:lumMod val="75000"/>
                  </a:schemeClr>
                </a:solidFill>
                <a:latin typeface="+mn-lt"/>
              </a:rPr>
              <a:t>anagement of </a:t>
            </a:r>
            <a:r>
              <a:rPr lang="en-US" sz="3200" b="1" dirty="0">
                <a:solidFill>
                  <a:srgbClr val="C00000"/>
                </a:solidFill>
                <a:latin typeface="+mn-lt"/>
              </a:rPr>
              <a:t>E</a:t>
            </a:r>
            <a:r>
              <a:rPr lang="en-US" sz="3200" b="1" dirty="0">
                <a:solidFill>
                  <a:schemeClr val="accent2">
                    <a:lumMod val="75000"/>
                  </a:schemeClr>
                </a:solidFill>
                <a:latin typeface="+mn-lt"/>
              </a:rPr>
              <a:t>uropean </a:t>
            </a:r>
            <a:r>
              <a:rPr lang="en-US" sz="3200" b="1" dirty="0">
                <a:solidFill>
                  <a:srgbClr val="C00000"/>
                </a:solidFill>
                <a:latin typeface="+mn-lt"/>
              </a:rPr>
              <a:t>H</a:t>
            </a:r>
            <a:r>
              <a:rPr lang="en-US" sz="3200" b="1" dirty="0">
                <a:solidFill>
                  <a:schemeClr val="accent2">
                    <a:lumMod val="75000"/>
                  </a:schemeClr>
                </a:solidFill>
                <a:latin typeface="+mn-lt"/>
              </a:rPr>
              <a:t>igher </a:t>
            </a:r>
            <a:r>
              <a:rPr lang="en-US" sz="3200" b="1" dirty="0">
                <a:solidFill>
                  <a:srgbClr val="C00000"/>
                </a:solidFill>
                <a:latin typeface="+mn-lt"/>
              </a:rPr>
              <a:t>E</a:t>
            </a:r>
            <a:r>
              <a:rPr lang="en-US" sz="3200" b="1" dirty="0">
                <a:solidFill>
                  <a:schemeClr val="accent2">
                    <a:lumMod val="75000"/>
                  </a:schemeClr>
                </a:solidFill>
                <a:latin typeface="+mn-lt"/>
              </a:rPr>
              <a:t>ducation </a:t>
            </a:r>
            <a:endParaRPr lang="it-IT" sz="3200" dirty="0">
              <a:solidFill>
                <a:schemeClr val="accent2">
                  <a:lumMod val="75000"/>
                </a:schemeClr>
              </a:solidFill>
              <a:latin typeface="+mn-lt"/>
            </a:endParaRPr>
          </a:p>
        </p:txBody>
      </p:sp>
      <p:sp>
        <p:nvSpPr>
          <p:cNvPr id="3" name="Subtitle 2">
            <a:extLst>
              <a:ext uri="{FF2B5EF4-FFF2-40B4-BE49-F238E27FC236}">
                <a16:creationId xmlns:a16="http://schemas.microsoft.com/office/drawing/2014/main" id="{DE4CFF00-4D1F-4874-818C-C967C0AE4C92}"/>
              </a:ext>
            </a:extLst>
          </p:cNvPr>
          <p:cNvSpPr>
            <a:spLocks noGrp="1"/>
          </p:cNvSpPr>
          <p:nvPr>
            <p:ph type="subTitle" idx="1"/>
          </p:nvPr>
        </p:nvSpPr>
        <p:spPr/>
        <p:txBody>
          <a:bodyPr>
            <a:normAutofit/>
          </a:bodyPr>
          <a:lstStyle/>
          <a:p>
            <a:r>
              <a:rPr lang="pl-PL" dirty="0" smtClean="0">
                <a:solidFill>
                  <a:schemeClr val="tx1"/>
                </a:solidFill>
              </a:rPr>
              <a:t>WP1- </a:t>
            </a:r>
            <a:r>
              <a:rPr lang="en-US" dirty="0" smtClean="0">
                <a:solidFill>
                  <a:schemeClr val="tx1"/>
                </a:solidFill>
              </a:rPr>
              <a:t>Researching HEI training offer and company good practices in the field of IE&amp;M </a:t>
            </a:r>
            <a:endParaRPr lang="pl-PL" dirty="0" smtClean="0">
              <a:solidFill>
                <a:schemeClr val="tx1"/>
              </a:solidFill>
            </a:endParaRPr>
          </a:p>
          <a:p>
            <a:r>
              <a:rPr lang="it-IT" dirty="0" smtClean="0">
                <a:solidFill>
                  <a:schemeClr val="tx1"/>
                </a:solidFill>
              </a:rPr>
              <a:t>[</a:t>
            </a:r>
            <a:r>
              <a:rPr lang="it-IT" dirty="0">
                <a:solidFill>
                  <a:schemeClr val="tx1"/>
                </a:solidFill>
              </a:rPr>
              <a:t>Name of the IO]</a:t>
            </a:r>
          </a:p>
        </p:txBody>
      </p:sp>
      <p:pic>
        <p:nvPicPr>
          <p:cNvPr id="5" name="Immagine 4" descr="http://eacea.ec.europa.eu/img/logos/erasmus_plus/eu_flag_co_funded_pos_%5brgb%5d_righ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062" y="5791428"/>
            <a:ext cx="2615071" cy="691877"/>
          </a:xfrm>
          <a:prstGeom prst="rect">
            <a:avLst/>
          </a:prstGeom>
          <a:noFill/>
          <a:ln>
            <a:noFill/>
          </a:ln>
        </p:spPr>
      </p:pic>
      <p:sp>
        <p:nvSpPr>
          <p:cNvPr id="6" name="CasellaDiTesto 3"/>
          <p:cNvSpPr txBox="1"/>
          <p:nvPr/>
        </p:nvSpPr>
        <p:spPr>
          <a:xfrm>
            <a:off x="3657599" y="5791428"/>
            <a:ext cx="4990012" cy="67710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50" dirty="0"/>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lang="it-IT" sz="950" dirty="0"/>
          </a:p>
        </p:txBody>
      </p:sp>
    </p:spTree>
    <p:extLst>
      <p:ext uri="{BB962C8B-B14F-4D97-AF65-F5344CB8AC3E}">
        <p14:creationId xmlns:p14="http://schemas.microsoft.com/office/powerpoint/2010/main" val="1893112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en-US" sz="4000" smtClean="0">
                <a:solidFill>
                  <a:schemeClr val="tx1"/>
                </a:solidFill>
              </a:rPr>
              <a:t>[Beyond the project proposal: Suggestions/improvements]</a:t>
            </a:r>
            <a:endParaRPr lang="en-US" sz="4000">
              <a:solidFill>
                <a:schemeClr val="tx1"/>
              </a:solidFill>
            </a:endParaRP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a:bodyPr>
          <a:lstStyle/>
          <a:p>
            <a:r>
              <a:rPr lang="pl-PL" sz="2400" dirty="0" err="1" smtClean="0"/>
              <a:t>Kind</a:t>
            </a:r>
            <a:r>
              <a:rPr lang="pl-PL" sz="2400" dirty="0" smtClean="0"/>
              <a:t> </a:t>
            </a:r>
            <a:r>
              <a:rPr lang="pl-PL" sz="2400" dirty="0" err="1" smtClean="0"/>
              <a:t>invitation</a:t>
            </a:r>
            <a:r>
              <a:rPr lang="pl-PL" sz="2400" dirty="0" smtClean="0"/>
              <a:t> for </a:t>
            </a:r>
            <a:r>
              <a:rPr lang="pl-PL" sz="2400" dirty="0" err="1" smtClean="0"/>
              <a:t>active</a:t>
            </a:r>
            <a:r>
              <a:rPr lang="pl-PL" sz="2400" dirty="0" smtClean="0"/>
              <a:t> </a:t>
            </a:r>
            <a:r>
              <a:rPr lang="pl-PL" sz="2400" dirty="0" err="1" smtClean="0"/>
              <a:t>participation</a:t>
            </a:r>
            <a:r>
              <a:rPr lang="pl-PL" sz="2400" dirty="0" smtClean="0"/>
              <a:t> in BRAINSTORMING SESSION on WP1</a:t>
            </a:r>
            <a:endParaRPr lang="it-IT" sz="2400" dirty="0"/>
          </a:p>
        </p:txBody>
      </p:sp>
      <p:pic>
        <p:nvPicPr>
          <p:cNvPr id="4" name="Obraz 3"/>
          <p:cNvPicPr>
            <a:picLocks noChangeAspect="1"/>
          </p:cNvPicPr>
          <p:nvPr/>
        </p:nvPicPr>
        <p:blipFill>
          <a:blip r:embed="rId2"/>
          <a:stretch>
            <a:fillRect/>
          </a:stretch>
        </p:blipFill>
        <p:spPr>
          <a:xfrm>
            <a:off x="2517729" y="3069772"/>
            <a:ext cx="5044456" cy="2694758"/>
          </a:xfrm>
          <a:prstGeom prst="rect">
            <a:avLst/>
          </a:prstGeom>
        </p:spPr>
      </p:pic>
    </p:spTree>
    <p:extLst>
      <p:ext uri="{BB962C8B-B14F-4D97-AF65-F5344CB8AC3E}">
        <p14:creationId xmlns:p14="http://schemas.microsoft.com/office/powerpoint/2010/main" val="77107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p:txBody>
          <a:bodyPr>
            <a:normAutofit/>
          </a:bodyPr>
          <a:lstStyle/>
          <a:p>
            <a:r>
              <a:rPr lang="it-IT" dirty="0">
                <a:solidFill>
                  <a:schemeClr val="tx1"/>
                </a:solidFill>
              </a:rPr>
              <a:t>[</a:t>
            </a:r>
            <a:r>
              <a:rPr lang="it-IT" dirty="0" smtClean="0">
                <a:solidFill>
                  <a:schemeClr val="tx1"/>
                </a:solidFill>
              </a:rPr>
              <a:t>WP</a:t>
            </a:r>
            <a:r>
              <a:rPr lang="pl-PL" dirty="0" smtClean="0">
                <a:solidFill>
                  <a:schemeClr val="tx1"/>
                </a:solidFill>
              </a:rPr>
              <a:t>1-</a:t>
            </a:r>
            <a:r>
              <a:rPr lang="it-IT" dirty="0" smtClean="0">
                <a:solidFill>
                  <a:schemeClr val="tx1"/>
                </a:solidFill>
              </a:rPr>
              <a:t> </a:t>
            </a:r>
            <a:r>
              <a:rPr lang="it-IT" dirty="0">
                <a:solidFill>
                  <a:schemeClr val="tx1"/>
                </a:solidFill>
              </a:rPr>
              <a:t>description, aims, organization of the work]</a:t>
            </a:r>
          </a:p>
        </p:txBody>
      </p:sp>
      <p:sp>
        <p:nvSpPr>
          <p:cNvPr id="3" name="Content Placeholder 2">
            <a:extLst>
              <a:ext uri="{FF2B5EF4-FFF2-40B4-BE49-F238E27FC236}">
                <a16:creationId xmlns:a16="http://schemas.microsoft.com/office/drawing/2014/main" id="{4C20794A-13A3-4DEA-A774-E55D5C203761}"/>
              </a:ext>
            </a:extLst>
          </p:cNvPr>
          <p:cNvSpPr>
            <a:spLocks noGrp="1"/>
          </p:cNvSpPr>
          <p:nvPr>
            <p:ph idx="1"/>
          </p:nvPr>
        </p:nvSpPr>
        <p:spPr/>
        <p:txBody>
          <a:bodyPr/>
          <a:lstStyle/>
          <a:p>
            <a:r>
              <a:rPr lang="en-US" dirty="0" smtClean="0">
                <a:solidFill>
                  <a:schemeClr val="tx1"/>
                </a:solidFill>
              </a:rPr>
              <a:t>The aim of this WP is </a:t>
            </a:r>
            <a:r>
              <a:rPr lang="en-US" b="1" dirty="0" smtClean="0">
                <a:solidFill>
                  <a:schemeClr val="tx1"/>
                </a:solidFill>
              </a:rPr>
              <a:t>to identify the training pathways </a:t>
            </a:r>
            <a:r>
              <a:rPr lang="en-US" dirty="0" smtClean="0">
                <a:solidFill>
                  <a:schemeClr val="tx1"/>
                </a:solidFill>
              </a:rPr>
              <a:t>currently provided by European HEIs and the good practices in use within the companies involved in the IE&amp;M field, with particular attention to </a:t>
            </a:r>
            <a:r>
              <a:rPr lang="en-US" b="1" dirty="0" smtClean="0">
                <a:solidFill>
                  <a:schemeClr val="tx1"/>
                </a:solidFill>
              </a:rPr>
              <a:t>Industry 4.0-related topics. </a:t>
            </a:r>
            <a:endParaRPr lang="en-US" dirty="0" smtClean="0">
              <a:solidFill>
                <a:schemeClr val="tx1"/>
              </a:solidFill>
            </a:endParaRPr>
          </a:p>
          <a:p>
            <a:r>
              <a:rPr lang="en-US" b="1" dirty="0" smtClean="0">
                <a:solidFill>
                  <a:schemeClr val="tx1"/>
                </a:solidFill>
              </a:rPr>
              <a:t>Study on the educational offer </a:t>
            </a:r>
            <a:r>
              <a:rPr lang="en-US" dirty="0" smtClean="0">
                <a:solidFill>
                  <a:schemeClr val="tx1"/>
                </a:solidFill>
              </a:rPr>
              <a:t>provided by IE&amp;M departments and the good practices in use within partner companies</a:t>
            </a:r>
            <a:endParaRPr lang="en-US" b="1" dirty="0" smtClean="0">
              <a:solidFill>
                <a:schemeClr val="tx1"/>
              </a:solidFill>
            </a:endParaRPr>
          </a:p>
          <a:p>
            <a:r>
              <a:rPr lang="pl-PL" b="1" dirty="0" smtClean="0">
                <a:solidFill>
                  <a:schemeClr val="tx1"/>
                </a:solidFill>
              </a:rPr>
              <a:t>T</a:t>
            </a:r>
            <a:r>
              <a:rPr lang="en-US" b="1" dirty="0" smtClean="0">
                <a:solidFill>
                  <a:schemeClr val="tx1"/>
                </a:solidFill>
              </a:rPr>
              <a:t>ext mining analysis (</a:t>
            </a:r>
            <a:r>
              <a:rPr lang="en-US" dirty="0" smtClean="0">
                <a:solidFill>
                  <a:schemeClr val="tx1"/>
                </a:solidFill>
              </a:rPr>
              <a:t>i.e. a meaningful extraction of data from the academic syllabi gathered) in order to define the main convergences and divergences of the current educational offer in the IE&amp;M field.</a:t>
            </a:r>
            <a:endParaRPr lang="en-US" dirty="0">
              <a:solidFill>
                <a:schemeClr val="tx1"/>
              </a:solidFill>
            </a:endParaRPr>
          </a:p>
        </p:txBody>
      </p:sp>
      <p:sp>
        <p:nvSpPr>
          <p:cNvPr id="4" name="Prostokąt 3"/>
          <p:cNvSpPr/>
          <p:nvPr/>
        </p:nvSpPr>
        <p:spPr>
          <a:xfrm>
            <a:off x="487680" y="4992078"/>
            <a:ext cx="9270274"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pl-PL" b="1" dirty="0" smtClean="0"/>
              <a:t>Milestone </a:t>
            </a:r>
          </a:p>
          <a:p>
            <a:endParaRPr lang="pl-PL" b="1" dirty="0" smtClean="0"/>
          </a:p>
          <a:p>
            <a:r>
              <a:rPr lang="en-US" b="1" dirty="0" smtClean="0"/>
              <a:t>ML1: HEI educational offer and good practices in IE&amp;M with respect to Industry 4.0 key features 	</a:t>
            </a:r>
          </a:p>
        </p:txBody>
      </p:sp>
    </p:spTree>
    <p:extLst>
      <p:ext uri="{BB962C8B-B14F-4D97-AF65-F5344CB8AC3E}">
        <p14:creationId xmlns:p14="http://schemas.microsoft.com/office/powerpoint/2010/main" val="288025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[Tasks: description, timeframe, </a:t>
            </a:r>
            <a:r>
              <a:rPr lang="it-IT" sz="4000" dirty="0" smtClean="0">
                <a:solidFill>
                  <a:schemeClr val="tx1"/>
                </a:solidFill>
              </a:rPr>
              <a:t>respons</a:t>
            </a:r>
            <a:r>
              <a:rPr lang="pl-PL" sz="4000" dirty="0" smtClean="0">
                <a:solidFill>
                  <a:schemeClr val="tx1"/>
                </a:solidFill>
              </a:rPr>
              <a:t>i</a:t>
            </a:r>
            <a:r>
              <a:rPr lang="it-IT" sz="4000" dirty="0" smtClean="0">
                <a:solidFill>
                  <a:schemeClr val="tx1"/>
                </a:solidFill>
              </a:rPr>
              <a:t>bilities</a:t>
            </a:r>
            <a:r>
              <a:rPr lang="it-IT" sz="4000" dirty="0">
                <a:solidFill>
                  <a:schemeClr val="tx1"/>
                </a:solidFill>
              </a:rPr>
              <a:t>]</a:t>
            </a:r>
          </a:p>
        </p:txBody>
      </p:sp>
      <p:graphicFrame>
        <p:nvGraphicFramePr>
          <p:cNvPr id="4" name="Symbol zastępczy zawartości 3"/>
          <p:cNvGraphicFramePr>
            <a:graphicFrameLocks noGrp="1"/>
          </p:cNvGraphicFramePr>
          <p:nvPr>
            <p:ph idx="1"/>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958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892629"/>
          </a:xfrm>
        </p:spPr>
        <p:style>
          <a:lnRef idx="1">
            <a:schemeClr val="accent1"/>
          </a:lnRef>
          <a:fillRef idx="2">
            <a:schemeClr val="accent1"/>
          </a:fillRef>
          <a:effectRef idx="1">
            <a:schemeClr val="accent1"/>
          </a:effectRef>
          <a:fontRef idx="minor">
            <a:schemeClr val="dk1"/>
          </a:fontRef>
        </p:style>
        <p:txBody>
          <a:bodyPr>
            <a:noAutofit/>
          </a:bodyPr>
          <a:lstStyle/>
          <a:p>
            <a:pPr lvl="0" algn="ctr"/>
            <a:r>
              <a:rPr lang="en-US" sz="2000" b="1" dirty="0" smtClean="0">
                <a:solidFill>
                  <a:schemeClr val="tx1"/>
                </a:solidFill>
              </a:rPr>
              <a:t>Task 1.1: Design and Plan the desk research </a:t>
            </a:r>
            <a:r>
              <a:rPr lang="en-US" sz="2000" dirty="0" smtClean="0">
                <a:solidFill>
                  <a:schemeClr val="tx1"/>
                </a:solidFill>
              </a:rPr>
              <a:t>on the educational offer and company good practices in the field of IE&amp;M</a:t>
            </a:r>
            <a:endParaRPr lang="en-US" sz="2000" dirty="0"/>
          </a:p>
        </p:txBody>
      </p:sp>
      <p:sp>
        <p:nvSpPr>
          <p:cNvPr id="3" name="Symbol zastępczy zawartości 2"/>
          <p:cNvSpPr>
            <a:spLocks noGrp="1"/>
          </p:cNvSpPr>
          <p:nvPr>
            <p:ph idx="1"/>
          </p:nvPr>
        </p:nvSpPr>
        <p:spPr>
          <a:xfrm>
            <a:off x="677333" y="2160590"/>
            <a:ext cx="9158997" cy="3155994"/>
          </a:xfrm>
        </p:spPr>
        <p:txBody>
          <a:bodyPr>
            <a:normAutofit lnSpcReduction="10000"/>
          </a:bodyPr>
          <a:lstStyle/>
          <a:p>
            <a:r>
              <a:rPr lang="en-US" dirty="0" smtClean="0">
                <a:solidFill>
                  <a:schemeClr val="tx1"/>
                </a:solidFill>
              </a:rPr>
              <a:t>Collecting syllabi from: (1) project partners , (2) other HEIs offering IE&amp;M </a:t>
            </a:r>
            <a:r>
              <a:rPr lang="en-US" dirty="0" err="1" smtClean="0">
                <a:solidFill>
                  <a:schemeClr val="tx1"/>
                </a:solidFill>
              </a:rPr>
              <a:t>programmes</a:t>
            </a:r>
            <a:endParaRPr lang="en-US" dirty="0" smtClean="0">
              <a:solidFill>
                <a:schemeClr val="tx1"/>
              </a:solidFill>
            </a:endParaRPr>
          </a:p>
          <a:p>
            <a:r>
              <a:rPr lang="pl-PL" dirty="0" err="1" smtClean="0">
                <a:solidFill>
                  <a:schemeClr val="tx1"/>
                </a:solidFill>
              </a:rPr>
              <a:t>Question</a:t>
            </a:r>
            <a:r>
              <a:rPr lang="pl-PL" dirty="0" smtClean="0">
                <a:solidFill>
                  <a:schemeClr val="tx1"/>
                </a:solidFill>
              </a:rPr>
              <a:t> to be </a:t>
            </a:r>
            <a:r>
              <a:rPr lang="pl-PL" dirty="0" err="1" smtClean="0">
                <a:solidFill>
                  <a:schemeClr val="tx1"/>
                </a:solidFill>
              </a:rPr>
              <a:t>asked</a:t>
            </a:r>
            <a:r>
              <a:rPr lang="pl-PL" dirty="0" smtClean="0">
                <a:solidFill>
                  <a:schemeClr val="tx1"/>
                </a:solidFill>
              </a:rPr>
              <a:t>: HOW MANY?</a:t>
            </a:r>
            <a:endParaRPr lang="en-US" b="1" dirty="0" smtClean="0">
              <a:solidFill>
                <a:schemeClr val="tx1"/>
              </a:solidFill>
            </a:endParaRPr>
          </a:p>
          <a:p>
            <a:r>
              <a:rPr lang="en-US" dirty="0" smtClean="0">
                <a:solidFill>
                  <a:schemeClr val="tx1"/>
                </a:solidFill>
              </a:rPr>
              <a:t>Definition  and description of Industry 4.0 concept and its elements (key words)</a:t>
            </a:r>
          </a:p>
          <a:p>
            <a:r>
              <a:rPr lang="en-US" b="1" dirty="0" smtClean="0">
                <a:solidFill>
                  <a:schemeClr val="tx1"/>
                </a:solidFill>
              </a:rPr>
              <a:t>Designing questionnaire on syllabi development scheme </a:t>
            </a:r>
            <a:r>
              <a:rPr lang="en-US" dirty="0" smtClean="0">
                <a:solidFill>
                  <a:schemeClr val="tx1"/>
                </a:solidFill>
              </a:rPr>
              <a:t>(how often, responsibilities, legal frame)</a:t>
            </a:r>
          </a:p>
          <a:p>
            <a:r>
              <a:rPr lang="en-US" b="1" dirty="0" smtClean="0">
                <a:solidFill>
                  <a:schemeClr val="tx1"/>
                </a:solidFill>
              </a:rPr>
              <a:t>Designing semi-structured interview on training offer from companies</a:t>
            </a:r>
            <a:r>
              <a:rPr lang="en-US" dirty="0" smtClean="0">
                <a:solidFill>
                  <a:schemeClr val="tx1"/>
                </a:solidFill>
              </a:rPr>
              <a:t>: (1) project partners, (2) other companies</a:t>
            </a:r>
          </a:p>
          <a:p>
            <a:r>
              <a:rPr lang="pl-PL" dirty="0" err="1">
                <a:solidFill>
                  <a:schemeClr val="tx1"/>
                </a:solidFill>
              </a:rPr>
              <a:t>Question</a:t>
            </a:r>
            <a:r>
              <a:rPr lang="pl-PL" dirty="0">
                <a:solidFill>
                  <a:schemeClr val="tx1"/>
                </a:solidFill>
              </a:rPr>
              <a:t> to be </a:t>
            </a:r>
            <a:r>
              <a:rPr lang="pl-PL" dirty="0" err="1">
                <a:solidFill>
                  <a:schemeClr val="tx1"/>
                </a:solidFill>
              </a:rPr>
              <a:t>asked</a:t>
            </a:r>
            <a:r>
              <a:rPr lang="pl-PL" dirty="0">
                <a:solidFill>
                  <a:schemeClr val="tx1"/>
                </a:solidFill>
              </a:rPr>
              <a:t>: HOW MANY?</a:t>
            </a:r>
            <a:endParaRPr lang="en-US" b="1" dirty="0">
              <a:solidFill>
                <a:schemeClr val="tx1"/>
              </a:solidFill>
            </a:endParaRPr>
          </a:p>
          <a:p>
            <a:endParaRPr lang="en-US" dirty="0" smtClean="0">
              <a:solidFill>
                <a:schemeClr val="tx1"/>
              </a:solidFill>
            </a:endParaRPr>
          </a:p>
          <a:p>
            <a:endParaRPr lang="en-US" dirty="0">
              <a:solidFill>
                <a:schemeClr val="tx1"/>
              </a:solidFill>
            </a:endParaRPr>
          </a:p>
        </p:txBody>
      </p:sp>
      <p:sp>
        <p:nvSpPr>
          <p:cNvPr id="4" name="pole tekstowe 3"/>
          <p:cNvSpPr txBox="1"/>
          <p:nvPr/>
        </p:nvSpPr>
        <p:spPr>
          <a:xfrm>
            <a:off x="1436914" y="5812972"/>
            <a:ext cx="6727372"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t>2 months – corrected after brief discussion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748937"/>
          </a:xfrm>
        </p:spPr>
        <p:style>
          <a:lnRef idx="1">
            <a:schemeClr val="accent1"/>
          </a:lnRef>
          <a:fillRef idx="2">
            <a:schemeClr val="accent1"/>
          </a:fillRef>
          <a:effectRef idx="1">
            <a:schemeClr val="accent1"/>
          </a:effectRef>
          <a:fontRef idx="minor">
            <a:schemeClr val="dk1"/>
          </a:fontRef>
        </p:style>
        <p:txBody>
          <a:bodyPr>
            <a:noAutofit/>
          </a:bodyPr>
          <a:lstStyle/>
          <a:p>
            <a:pPr lvl="0"/>
            <a:r>
              <a:rPr lang="en-US" sz="2000" smtClean="0"/>
              <a:t>Task 1.2</a:t>
            </a:r>
            <a:r>
              <a:rPr lang="en-US" sz="2000" b="1" smtClean="0">
                <a:solidFill>
                  <a:schemeClr val="tx1"/>
                </a:solidFill>
              </a:rPr>
              <a:t> Carrying out in-depth researches </a:t>
            </a:r>
            <a:r>
              <a:rPr lang="en-US" sz="2000" smtClean="0">
                <a:solidFill>
                  <a:schemeClr val="tx1"/>
                </a:solidFill>
              </a:rPr>
              <a:t>on HEI educational offer (lead: PUT; University partners) </a:t>
            </a:r>
            <a:br>
              <a:rPr lang="en-US" sz="2000" smtClean="0">
                <a:solidFill>
                  <a:schemeClr val="tx1"/>
                </a:solidFill>
              </a:rPr>
            </a:br>
            <a:endParaRPr lang="en-US" sz="2000"/>
          </a:p>
        </p:txBody>
      </p:sp>
      <p:sp>
        <p:nvSpPr>
          <p:cNvPr id="3" name="Symbol zastępczy zawartości 2"/>
          <p:cNvSpPr>
            <a:spLocks noGrp="1"/>
          </p:cNvSpPr>
          <p:nvPr>
            <p:ph idx="1"/>
          </p:nvPr>
        </p:nvSpPr>
        <p:spPr/>
        <p:txBody>
          <a:bodyPr/>
          <a:lstStyle/>
          <a:p>
            <a:r>
              <a:rPr lang="en-US" dirty="0" smtClean="0">
                <a:solidFill>
                  <a:schemeClr val="tx1"/>
                </a:solidFill>
              </a:rPr>
              <a:t>Text analysis of syllabi provided  (e.g. </a:t>
            </a:r>
            <a:r>
              <a:rPr lang="en-US" dirty="0" err="1" smtClean="0">
                <a:solidFill>
                  <a:schemeClr val="tx1"/>
                </a:solidFill>
              </a:rPr>
              <a:t>Voyant</a:t>
            </a:r>
            <a:r>
              <a:rPr lang="en-US" dirty="0" smtClean="0">
                <a:solidFill>
                  <a:schemeClr val="tx1"/>
                </a:solidFill>
              </a:rPr>
              <a:t> tools, </a:t>
            </a:r>
            <a:r>
              <a:rPr lang="en-US" dirty="0" err="1" smtClean="0">
                <a:solidFill>
                  <a:schemeClr val="tx1"/>
                </a:solidFill>
              </a:rPr>
              <a:t>Clarin</a:t>
            </a:r>
            <a:r>
              <a:rPr lang="en-US" dirty="0" smtClean="0">
                <a:solidFill>
                  <a:schemeClr val="tx1"/>
                </a:solidFill>
              </a:rPr>
              <a:t> – </a:t>
            </a:r>
            <a:r>
              <a:rPr lang="en-US" dirty="0" smtClean="0">
                <a:solidFill>
                  <a:schemeClr val="tx1"/>
                </a:solidFill>
              </a:rPr>
              <a:t>online </a:t>
            </a:r>
            <a:r>
              <a:rPr lang="en-US" dirty="0" smtClean="0">
                <a:solidFill>
                  <a:schemeClr val="tx1"/>
                </a:solidFill>
              </a:rPr>
              <a:t>tools)</a:t>
            </a:r>
          </a:p>
          <a:p>
            <a:r>
              <a:rPr lang="en-US" dirty="0" smtClean="0">
                <a:solidFill>
                  <a:schemeClr val="tx1"/>
                </a:solidFill>
              </a:rPr>
              <a:t>Check list on accuracy of syllabi  (interviews with academics)</a:t>
            </a:r>
          </a:p>
          <a:p>
            <a:r>
              <a:rPr lang="en-US" dirty="0" smtClean="0">
                <a:solidFill>
                  <a:schemeClr val="tx1"/>
                </a:solidFill>
              </a:rPr>
              <a:t>Check list on teaching practices (interviews with academics)</a:t>
            </a:r>
          </a:p>
          <a:p>
            <a:r>
              <a:rPr lang="en-US" dirty="0" smtClean="0">
                <a:solidFill>
                  <a:schemeClr val="tx1"/>
                </a:solidFill>
              </a:rPr>
              <a:t>Developing template for results presentation</a:t>
            </a:r>
          </a:p>
          <a:p>
            <a:endParaRPr lang="en-US" dirty="0" smtClean="0">
              <a:solidFill>
                <a:schemeClr val="tx1"/>
              </a:solidFill>
            </a:endParaRPr>
          </a:p>
          <a:p>
            <a:endParaRPr lang="en-US" dirty="0">
              <a:solidFill>
                <a:schemeClr val="tx1"/>
              </a:solidFill>
            </a:endParaRPr>
          </a:p>
        </p:txBody>
      </p:sp>
      <p:sp>
        <p:nvSpPr>
          <p:cNvPr id="4" name="pole tekstowe 3"/>
          <p:cNvSpPr txBox="1"/>
          <p:nvPr/>
        </p:nvSpPr>
        <p:spPr>
          <a:xfrm>
            <a:off x="1436914" y="4702629"/>
            <a:ext cx="6727372"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pl-PL" dirty="0" smtClean="0"/>
              <a:t>3</a:t>
            </a:r>
            <a:r>
              <a:rPr lang="en-GB" dirty="0" smtClean="0"/>
              <a:t> months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1101634"/>
          </a:xfrm>
        </p:spPr>
        <p:style>
          <a:lnRef idx="1">
            <a:schemeClr val="accent1"/>
          </a:lnRef>
          <a:fillRef idx="2">
            <a:schemeClr val="accent1"/>
          </a:fillRef>
          <a:effectRef idx="1">
            <a:schemeClr val="accent1"/>
          </a:effectRef>
          <a:fontRef idx="minor">
            <a:schemeClr val="dk1"/>
          </a:fontRef>
        </p:style>
        <p:txBody>
          <a:bodyPr>
            <a:noAutofit/>
          </a:bodyPr>
          <a:lstStyle/>
          <a:p>
            <a:pPr lvl="0"/>
            <a:r>
              <a:rPr lang="en-US" sz="2000" smtClean="0"/>
              <a:t>Task 1.3 </a:t>
            </a:r>
            <a:r>
              <a:rPr lang="en-US" sz="2000" b="1" smtClean="0">
                <a:solidFill>
                  <a:schemeClr val="tx1"/>
                </a:solidFill>
              </a:rPr>
              <a:t>: Carrying out in-depth researches on the good practices </a:t>
            </a:r>
            <a:r>
              <a:rPr lang="en-US" sz="2000" smtClean="0">
                <a:solidFill>
                  <a:schemeClr val="tx1"/>
                </a:solidFill>
              </a:rPr>
              <a:t>in the companies involved in the field of IE&amp;M (lead: PUT; University and company partners) </a:t>
            </a:r>
            <a:r>
              <a:rPr lang="en-US" sz="2000" smtClean="0"/>
              <a:t/>
            </a:r>
            <a:br>
              <a:rPr lang="en-US" sz="2000" smtClean="0"/>
            </a:br>
            <a:endParaRPr lang="en-US" sz="2000"/>
          </a:p>
        </p:txBody>
      </p:sp>
      <p:sp>
        <p:nvSpPr>
          <p:cNvPr id="3" name="Symbol zastępczy zawartości 2"/>
          <p:cNvSpPr>
            <a:spLocks noGrp="1"/>
          </p:cNvSpPr>
          <p:nvPr>
            <p:ph idx="1"/>
          </p:nvPr>
        </p:nvSpPr>
        <p:spPr/>
        <p:txBody>
          <a:bodyPr/>
          <a:lstStyle/>
          <a:p>
            <a:r>
              <a:rPr lang="en-US" smtClean="0">
                <a:solidFill>
                  <a:schemeClr val="tx1"/>
                </a:solidFill>
              </a:rPr>
              <a:t>Carrying  out semistructured interviews with companies on good practices</a:t>
            </a:r>
          </a:p>
          <a:p>
            <a:endParaRPr lang="en-US" smtClean="0">
              <a:solidFill>
                <a:schemeClr val="tx1"/>
              </a:solidFill>
            </a:endParaRPr>
          </a:p>
          <a:p>
            <a:endParaRPr lang="en-US">
              <a:solidFill>
                <a:schemeClr val="tx1"/>
              </a:solidFill>
            </a:endParaRPr>
          </a:p>
        </p:txBody>
      </p:sp>
      <p:sp>
        <p:nvSpPr>
          <p:cNvPr id="4" name="pole tekstowe 3"/>
          <p:cNvSpPr txBox="1"/>
          <p:nvPr/>
        </p:nvSpPr>
        <p:spPr>
          <a:xfrm>
            <a:off x="1815736" y="4180115"/>
            <a:ext cx="6727372"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t>2 months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814251"/>
          </a:xfrm>
        </p:spPr>
        <p:style>
          <a:lnRef idx="1">
            <a:schemeClr val="accent1"/>
          </a:lnRef>
          <a:fillRef idx="2">
            <a:schemeClr val="accent1"/>
          </a:fillRef>
          <a:effectRef idx="1">
            <a:schemeClr val="accent1"/>
          </a:effectRef>
          <a:fontRef idx="minor">
            <a:schemeClr val="dk1"/>
          </a:fontRef>
        </p:style>
        <p:txBody>
          <a:bodyPr>
            <a:noAutofit/>
          </a:bodyPr>
          <a:lstStyle/>
          <a:p>
            <a:pPr lvl="0"/>
            <a:r>
              <a:rPr lang="en-US" sz="2000" smtClean="0"/>
              <a:t>Task 1.4- </a:t>
            </a:r>
            <a:r>
              <a:rPr lang="en-US" sz="2000" b="1" smtClean="0">
                <a:solidFill>
                  <a:schemeClr val="tx1"/>
                </a:solidFill>
              </a:rPr>
              <a:t>Preparation of a report on education and training convergences and divergences and company good practices </a:t>
            </a:r>
            <a:r>
              <a:rPr lang="en-US" sz="2000" smtClean="0">
                <a:solidFill>
                  <a:schemeClr val="tx1"/>
                </a:solidFill>
              </a:rPr>
              <a:t>in IE&amp;M. </a:t>
            </a:r>
            <a:r>
              <a:rPr lang="en-US" sz="2000" smtClean="0"/>
              <a:t/>
            </a:r>
            <a:br>
              <a:rPr lang="en-US" sz="2000" smtClean="0"/>
            </a:br>
            <a:endParaRPr lang="en-US" sz="2000"/>
          </a:p>
        </p:txBody>
      </p:sp>
      <p:sp>
        <p:nvSpPr>
          <p:cNvPr id="3" name="Symbol zastępczy zawartości 2"/>
          <p:cNvSpPr>
            <a:spLocks noGrp="1"/>
          </p:cNvSpPr>
          <p:nvPr>
            <p:ph idx="1"/>
          </p:nvPr>
        </p:nvSpPr>
        <p:spPr>
          <a:xfrm>
            <a:off x="677334" y="2160590"/>
            <a:ext cx="8596668" cy="1301068"/>
          </a:xfrm>
        </p:spPr>
        <p:txBody>
          <a:bodyPr/>
          <a:lstStyle/>
          <a:p>
            <a:r>
              <a:rPr lang="pl-PL" b="1" dirty="0" smtClean="0">
                <a:solidFill>
                  <a:schemeClr val="tx1"/>
                </a:solidFill>
              </a:rPr>
              <a:t>Report - </a:t>
            </a:r>
            <a:r>
              <a:rPr lang="en-US" b="1" dirty="0" smtClean="0">
                <a:solidFill>
                  <a:schemeClr val="tx1"/>
                </a:solidFill>
              </a:rPr>
              <a:t>convergences and divergences of the current educational offer in the IE&amp;M field</a:t>
            </a:r>
            <a:r>
              <a:rPr lang="pl-PL" b="1" dirty="0" smtClean="0">
                <a:solidFill>
                  <a:schemeClr val="tx1"/>
                </a:solidFill>
              </a:rPr>
              <a:t> </a:t>
            </a:r>
            <a:r>
              <a:rPr lang="en-US" dirty="0" smtClean="0"/>
              <a:t>between HEIs and companies of different partner countries 	</a:t>
            </a:r>
          </a:p>
          <a:p>
            <a:endParaRPr lang="pl-PL" b="1" dirty="0">
              <a:solidFill>
                <a:schemeClr val="tx1"/>
              </a:solidFill>
            </a:endParaRPr>
          </a:p>
        </p:txBody>
      </p:sp>
      <p:sp>
        <p:nvSpPr>
          <p:cNvPr id="4" name="pole tekstowe 3"/>
          <p:cNvSpPr txBox="1"/>
          <p:nvPr/>
        </p:nvSpPr>
        <p:spPr>
          <a:xfrm>
            <a:off x="1854925" y="5225144"/>
            <a:ext cx="6727372"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pl-PL" dirty="0" smtClean="0"/>
              <a:t>3</a:t>
            </a:r>
            <a:r>
              <a:rPr lang="en-GB" dirty="0" smtClean="0"/>
              <a:t> months </a:t>
            </a:r>
            <a:endParaRPr lang="en-GB" dirty="0"/>
          </a:p>
        </p:txBody>
      </p:sp>
      <p:sp>
        <p:nvSpPr>
          <p:cNvPr id="5" name="Prostokąt 4"/>
          <p:cNvSpPr/>
          <p:nvPr/>
        </p:nvSpPr>
        <p:spPr>
          <a:xfrm>
            <a:off x="1885404" y="3280678"/>
            <a:ext cx="7663543" cy="1200329"/>
          </a:xfrm>
          <a:prstGeom prst="rect">
            <a:avLst/>
          </a:prstGeom>
        </p:spPr>
        <p:txBody>
          <a:bodyPr wrap="square">
            <a:spAutoFit/>
          </a:bodyPr>
          <a:lstStyle/>
          <a:p>
            <a:pPr marL="360363" indent="-360363">
              <a:buFont typeface="Wingdings" pitchFamily="2" charset="2"/>
              <a:buChar char="ü"/>
            </a:pPr>
            <a:r>
              <a:rPr lang="en-US" dirty="0" smtClean="0"/>
              <a:t>20-30 pages with 1-3 pages of extended summary by PUT</a:t>
            </a:r>
          </a:p>
          <a:p>
            <a:pPr marL="360363" indent="-360363">
              <a:buFont typeface="Wingdings" pitchFamily="2" charset="2"/>
              <a:buChar char="ü"/>
            </a:pPr>
            <a:r>
              <a:rPr lang="en-US" dirty="0" smtClean="0"/>
              <a:t>Definition  and description of I4.0 concept and its elements by PUT</a:t>
            </a:r>
          </a:p>
          <a:p>
            <a:pPr marL="360363" indent="-360363">
              <a:buFont typeface="Wingdings" pitchFamily="2" charset="2"/>
              <a:buChar char="ü"/>
            </a:pPr>
            <a:r>
              <a:rPr lang="en-US" dirty="0" smtClean="0"/>
              <a:t>Convergences and Divergences as per R1.3 by PUT</a:t>
            </a:r>
          </a:p>
          <a:p>
            <a:pPr marL="360363" indent="-360363">
              <a:buFont typeface="Wingdings" pitchFamily="2" charset="2"/>
              <a:buChar char="ü"/>
            </a:pPr>
            <a:r>
              <a:rPr lang="en-US" dirty="0" smtClean="0"/>
              <a:t>Company Good Practices by PUT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nvGraphicFramePr>
        <p:xfrm>
          <a:off x="914397" y="1463041"/>
          <a:ext cx="9731835" cy="3801290"/>
        </p:xfrm>
        <a:graphic>
          <a:graphicData uri="http://schemas.openxmlformats.org/drawingml/2006/table">
            <a:tbl>
              <a:tblPr/>
              <a:tblGrid>
                <a:gridCol w="2949039">
                  <a:extLst>
                    <a:ext uri="{9D8B030D-6E8A-4147-A177-3AD203B41FA5}">
                      <a16:colId xmlns:a16="http://schemas.microsoft.com/office/drawing/2014/main" val="20000"/>
                    </a:ext>
                  </a:extLst>
                </a:gridCol>
                <a:gridCol w="753644">
                  <a:extLst>
                    <a:ext uri="{9D8B030D-6E8A-4147-A177-3AD203B41FA5}">
                      <a16:colId xmlns:a16="http://schemas.microsoft.com/office/drawing/2014/main" val="20001"/>
                    </a:ext>
                  </a:extLst>
                </a:gridCol>
                <a:gridCol w="753644">
                  <a:extLst>
                    <a:ext uri="{9D8B030D-6E8A-4147-A177-3AD203B41FA5}">
                      <a16:colId xmlns:a16="http://schemas.microsoft.com/office/drawing/2014/main" val="20002"/>
                    </a:ext>
                  </a:extLst>
                </a:gridCol>
                <a:gridCol w="753644">
                  <a:extLst>
                    <a:ext uri="{9D8B030D-6E8A-4147-A177-3AD203B41FA5}">
                      <a16:colId xmlns:a16="http://schemas.microsoft.com/office/drawing/2014/main" val="20003"/>
                    </a:ext>
                  </a:extLst>
                </a:gridCol>
                <a:gridCol w="753644">
                  <a:extLst>
                    <a:ext uri="{9D8B030D-6E8A-4147-A177-3AD203B41FA5}">
                      <a16:colId xmlns:a16="http://schemas.microsoft.com/office/drawing/2014/main" val="20004"/>
                    </a:ext>
                  </a:extLst>
                </a:gridCol>
                <a:gridCol w="753644">
                  <a:extLst>
                    <a:ext uri="{9D8B030D-6E8A-4147-A177-3AD203B41FA5}">
                      <a16:colId xmlns:a16="http://schemas.microsoft.com/office/drawing/2014/main" val="20005"/>
                    </a:ext>
                  </a:extLst>
                </a:gridCol>
                <a:gridCol w="753644">
                  <a:extLst>
                    <a:ext uri="{9D8B030D-6E8A-4147-A177-3AD203B41FA5}">
                      <a16:colId xmlns:a16="http://schemas.microsoft.com/office/drawing/2014/main" val="20006"/>
                    </a:ext>
                  </a:extLst>
                </a:gridCol>
                <a:gridCol w="753644">
                  <a:extLst>
                    <a:ext uri="{9D8B030D-6E8A-4147-A177-3AD203B41FA5}">
                      <a16:colId xmlns:a16="http://schemas.microsoft.com/office/drawing/2014/main" val="20007"/>
                    </a:ext>
                  </a:extLst>
                </a:gridCol>
                <a:gridCol w="753644">
                  <a:extLst>
                    <a:ext uri="{9D8B030D-6E8A-4147-A177-3AD203B41FA5}">
                      <a16:colId xmlns:a16="http://schemas.microsoft.com/office/drawing/2014/main" val="20008"/>
                    </a:ext>
                  </a:extLst>
                </a:gridCol>
                <a:gridCol w="753644">
                  <a:extLst>
                    <a:ext uri="{9D8B030D-6E8A-4147-A177-3AD203B41FA5}">
                      <a16:colId xmlns:a16="http://schemas.microsoft.com/office/drawing/2014/main" val="20009"/>
                    </a:ext>
                  </a:extLst>
                </a:gridCol>
              </a:tblGrid>
              <a:tr h="252368">
                <a:tc>
                  <a:txBody>
                    <a:bodyPr/>
                    <a:lstStyle/>
                    <a:p>
                      <a:pPr algn="l" fontAlgn="b"/>
                      <a:endParaRPr lang="pl-PL" sz="14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1-Nov-19</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1-Dec-19</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1-Jan-20</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1-Feb-20</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1-Mar-20</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1-Apr-20</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1-May-20</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1-Jun-20</a:t>
                      </a:r>
                    </a:p>
                  </a:txBody>
                  <a:tcPr marL="9525" marR="9525" marT="9525" marB="0" anchor="b">
                    <a:lnL>
                      <a:noFill/>
                    </a:lnL>
                    <a:lnR>
                      <a:noFill/>
                    </a:lnR>
                    <a:lnT>
                      <a:noFill/>
                    </a:lnT>
                    <a:lnB>
                      <a:noFill/>
                    </a:lnB>
                  </a:tcPr>
                </a:tc>
                <a:tc>
                  <a:txBody>
                    <a:bodyPr/>
                    <a:lstStyle/>
                    <a:p>
                      <a:pPr algn="r" fontAlgn="b"/>
                      <a:r>
                        <a:rPr lang="pl-PL" sz="1400" b="0" i="0" u="none" strike="noStrike">
                          <a:solidFill>
                            <a:srgbClr val="000000"/>
                          </a:solidFill>
                          <a:latin typeface="Calibri"/>
                        </a:rPr>
                        <a:t>1-Jul-20</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268141">
                <a:tc>
                  <a:txBody>
                    <a:bodyPr/>
                    <a:lstStyle/>
                    <a:p>
                      <a:pPr algn="l" fontAlgn="b"/>
                      <a:endParaRPr lang="pl-PL" sz="1400" b="0" i="0" u="none" strike="noStrike">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M9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2368">
                <a:tc>
                  <a:txBody>
                    <a:bodyPr/>
                    <a:lstStyle/>
                    <a:p>
                      <a:pPr algn="l" fontAlgn="b"/>
                      <a:r>
                        <a:rPr lang="pl-PL" sz="1400" b="1" i="0" u="none" strike="noStrike">
                          <a:solidFill>
                            <a:srgbClr val="000000"/>
                          </a:solidFill>
                          <a:latin typeface="Calibri"/>
                        </a:rPr>
                        <a:t>WP1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57103">
                <a:tc>
                  <a:txBody>
                    <a:bodyPr/>
                    <a:lstStyle/>
                    <a:p>
                      <a:pPr algn="l" fontAlgn="t"/>
                      <a:r>
                        <a:rPr lang="en-US" sz="1400" b="0" i="0" u="none" strike="noStrike">
                          <a:solidFill>
                            <a:srgbClr val="000000"/>
                          </a:solidFill>
                          <a:latin typeface="Calibri"/>
                        </a:rPr>
                        <a:t>T1.1 - Design and Plan the desk research on the educational offer and company good practices in the field of IE&amp;M</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04736">
                <a:tc>
                  <a:txBody>
                    <a:bodyPr/>
                    <a:lstStyle/>
                    <a:p>
                      <a:pPr algn="l" fontAlgn="t"/>
                      <a:r>
                        <a:rPr lang="en-US" sz="1400" b="0" i="0" u="none" strike="noStrike">
                          <a:solidFill>
                            <a:srgbClr val="000000"/>
                          </a:solidFill>
                          <a:latin typeface="Calibri"/>
                        </a:rPr>
                        <a:t>T1.2 - Carrying out in-depth researches on HEI educational offer</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757103">
                <a:tc>
                  <a:txBody>
                    <a:bodyPr/>
                    <a:lstStyle/>
                    <a:p>
                      <a:pPr algn="l" fontAlgn="b"/>
                      <a:r>
                        <a:rPr lang="en-US" sz="1400" b="0" i="0" u="none" strike="noStrike">
                          <a:solidFill>
                            <a:srgbClr val="000000"/>
                          </a:solidFill>
                          <a:latin typeface="Calibri"/>
                        </a:rPr>
                        <a:t>T1.3 - Carrying out in-depth researches on the good practices in the companies involved in the field of IE&amp;M</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009471">
                <a:tc>
                  <a:txBody>
                    <a:bodyPr/>
                    <a:lstStyle/>
                    <a:p>
                      <a:pPr algn="l" fontAlgn="b"/>
                      <a:r>
                        <a:rPr lang="en-US" sz="1400" b="0" i="0" u="none" strike="noStrike">
                          <a:solidFill>
                            <a:srgbClr val="000000"/>
                          </a:solidFill>
                          <a:latin typeface="Calibri"/>
                        </a:rPr>
                        <a:t>T1.4 - Preparation of a report on education and training convergencies and divergences and company good practices in IE&amp;M.</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bl>
          </a:graphicData>
        </a:graphic>
      </p:graphicFrame>
      <p:sp>
        <p:nvSpPr>
          <p:cNvPr id="6" name="Tytuł 5"/>
          <p:cNvSpPr>
            <a:spLocks noGrp="1"/>
          </p:cNvSpPr>
          <p:nvPr>
            <p:ph type="title"/>
          </p:nvPr>
        </p:nvSpPr>
        <p:spPr>
          <a:xfrm>
            <a:off x="677334" y="609600"/>
            <a:ext cx="8596668" cy="500743"/>
          </a:xfrm>
        </p:spPr>
        <p:txBody>
          <a:bodyPr>
            <a:normAutofit fontScale="90000"/>
          </a:bodyPr>
          <a:lstStyle/>
          <a:p>
            <a:r>
              <a:rPr lang="pl-PL" dirty="0" smtClean="0"/>
              <a:t>Gantt chart</a:t>
            </a:r>
            <a:endParaRPr lang="pl-PL" dirty="0"/>
          </a:p>
        </p:txBody>
      </p:sp>
    </p:spTree>
    <p:extLst>
      <p:ext uri="{BB962C8B-B14F-4D97-AF65-F5344CB8AC3E}">
        <p14:creationId xmlns:p14="http://schemas.microsoft.com/office/powerpoint/2010/main" val="180346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051A-8B7D-43D7-B216-0725D1EF9799}"/>
              </a:ext>
            </a:extLst>
          </p:cNvPr>
          <p:cNvSpPr>
            <a:spLocks noGrp="1"/>
          </p:cNvSpPr>
          <p:nvPr>
            <p:ph type="title"/>
          </p:nvPr>
        </p:nvSpPr>
        <p:spPr/>
        <p:txBody>
          <a:bodyPr>
            <a:normAutofit/>
          </a:bodyPr>
          <a:lstStyle/>
          <a:p>
            <a:r>
              <a:rPr lang="it-IT" sz="4000" dirty="0">
                <a:solidFill>
                  <a:schemeClr val="tx1"/>
                </a:solidFill>
              </a:rPr>
              <a:t>[Link with the </a:t>
            </a:r>
            <a:r>
              <a:rPr lang="it-IT" sz="4000" dirty="0" smtClean="0">
                <a:solidFill>
                  <a:schemeClr val="tx1"/>
                </a:solidFill>
              </a:rPr>
              <a:t>other</a:t>
            </a:r>
            <a:r>
              <a:rPr lang="pl-PL" sz="4000" dirty="0" smtClean="0">
                <a:solidFill>
                  <a:schemeClr val="tx1"/>
                </a:solidFill>
              </a:rPr>
              <a:t>s</a:t>
            </a:r>
            <a:r>
              <a:rPr lang="it-IT" sz="4000" dirty="0" smtClean="0">
                <a:solidFill>
                  <a:schemeClr val="tx1"/>
                </a:solidFill>
              </a:rPr>
              <a:t> </a:t>
            </a:r>
            <a:r>
              <a:rPr lang="it-IT" sz="4000" dirty="0">
                <a:solidFill>
                  <a:schemeClr val="tx1"/>
                </a:solidFill>
              </a:rPr>
              <a:t>WPs]</a:t>
            </a:r>
          </a:p>
        </p:txBody>
      </p:sp>
      <p:pic>
        <p:nvPicPr>
          <p:cNvPr id="1026" name="Picture 2"/>
          <p:cNvPicPr>
            <a:picLocks noChangeAspect="1" noChangeArrowheads="1"/>
          </p:cNvPicPr>
          <p:nvPr/>
        </p:nvPicPr>
        <p:blipFill>
          <a:blip r:embed="rId2" cstate="print"/>
          <a:srcRect/>
          <a:stretch>
            <a:fillRect/>
          </a:stretch>
        </p:blipFill>
        <p:spPr bwMode="auto">
          <a:xfrm>
            <a:off x="228873" y="1476375"/>
            <a:ext cx="6953250" cy="5381625"/>
          </a:xfrm>
          <a:prstGeom prst="rect">
            <a:avLst/>
          </a:prstGeom>
          <a:noFill/>
          <a:ln w="9525">
            <a:solidFill>
              <a:schemeClr val="accent1"/>
            </a:solidFill>
            <a:miter lim="800000"/>
            <a:headEnd/>
            <a:tailEnd/>
          </a:ln>
        </p:spPr>
      </p:pic>
      <p:sp>
        <p:nvSpPr>
          <p:cNvPr id="5" name="Prostokąt 4"/>
          <p:cNvSpPr/>
          <p:nvPr/>
        </p:nvSpPr>
        <p:spPr>
          <a:xfrm>
            <a:off x="7267302" y="2400441"/>
            <a:ext cx="4019006" cy="923330"/>
          </a:xfrm>
          <a:prstGeom prst="rect">
            <a:avLst/>
          </a:prstGeom>
        </p:spPr>
        <p:txBody>
          <a:bodyPr wrap="square">
            <a:spAutoFit/>
          </a:bodyPr>
          <a:lstStyle/>
          <a:p>
            <a:pPr algn="ctr"/>
            <a:r>
              <a:rPr lang="en-US" dirty="0" smtClean="0"/>
              <a:t>WP</a:t>
            </a:r>
            <a:r>
              <a:rPr lang="pl-PL" dirty="0" smtClean="0"/>
              <a:t>1</a:t>
            </a:r>
            <a:r>
              <a:rPr lang="en-US" dirty="0" smtClean="0"/>
              <a:t> has a tight relationship with WP2, addressing the training needs in the field of IE&amp;M. 	</a:t>
            </a:r>
          </a:p>
        </p:txBody>
      </p:sp>
    </p:spTree>
    <p:extLst>
      <p:ext uri="{BB962C8B-B14F-4D97-AF65-F5344CB8AC3E}">
        <p14:creationId xmlns:p14="http://schemas.microsoft.com/office/powerpoint/2010/main" val="2888562997"/>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163</TotalTime>
  <Words>742</Words>
  <Application>Microsoft Office PowerPoint</Application>
  <PresentationFormat>Panoramiczny</PresentationFormat>
  <Paragraphs>113</Paragraphs>
  <Slides>10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10</vt:i4>
      </vt:variant>
    </vt:vector>
  </HeadingPairs>
  <TitlesOfParts>
    <vt:vector size="16" baseType="lpstr">
      <vt:lpstr>Arial</vt:lpstr>
      <vt:lpstr>Calibri</vt:lpstr>
      <vt:lpstr>Trebuchet MS</vt:lpstr>
      <vt:lpstr>Wingdings</vt:lpstr>
      <vt:lpstr>Wingdings 3</vt:lpstr>
      <vt:lpstr>Sfaccettatura</vt:lpstr>
      <vt:lpstr>IE3 Industrial Engineering and Management of European Higher Education </vt:lpstr>
      <vt:lpstr>[WP1- description, aims, organization of the work]</vt:lpstr>
      <vt:lpstr>[Tasks: description, timeframe, responsibilities]</vt:lpstr>
      <vt:lpstr>Task 1.1: Design and Plan the desk research on the educational offer and company good practices in the field of IE&amp;M</vt:lpstr>
      <vt:lpstr>Task 1.2 Carrying out in-depth researches on HEI educational offer (lead: PUT; University partners)  </vt:lpstr>
      <vt:lpstr>Task 1.3 : Carrying out in-depth researches on the good practices in the companies involved in the field of IE&amp;M (lead: PUT; University and company partners)  </vt:lpstr>
      <vt:lpstr>Task 1.4- Preparation of a report on education and training convergences and divergences and company good practices in IE&amp;M.  </vt:lpstr>
      <vt:lpstr>Gantt chart</vt:lpstr>
      <vt:lpstr>[Link with the others WPs]</vt:lpstr>
      <vt:lpstr>[Beyond the project proposal: Suggestions/improvements]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SPRINT4.0</dc:title>
  <dc:creator>Alessandro</dc:creator>
  <cp:lastModifiedBy>Agnieszka Stachowiak</cp:lastModifiedBy>
  <cp:revision>28</cp:revision>
  <dcterms:created xsi:type="dcterms:W3CDTF">2017-09-28T10:15:40Z</dcterms:created>
  <dcterms:modified xsi:type="dcterms:W3CDTF">2019-11-12T13:48:34Z</dcterms:modified>
</cp:coreProperties>
</file>