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5" r:id="rId1"/>
  </p:sldMasterIdLst>
  <p:sldIdLst>
    <p:sldId id="256" r:id="rId2"/>
    <p:sldId id="257" r:id="rId3"/>
    <p:sldId id="258" r:id="rId4"/>
    <p:sldId id="263" r:id="rId5"/>
    <p:sldId id="264" r:id="rId6"/>
    <p:sldId id="265" r:id="rId7"/>
    <p:sldId id="266" r:id="rId8"/>
    <p:sldId id="262" r:id="rId9"/>
    <p:sldId id="261" r:id="rId10"/>
    <p:sldId id="260"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3" d="100"/>
          <a:sy n="73" d="100"/>
        </p:scale>
        <p:origin x="618"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E82CAAF-D04A-4110-ABFF-C65E9382CAE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pl-PL"/>
        </a:p>
      </dgm:t>
    </dgm:pt>
    <dgm:pt modelId="{E0EC7763-CD23-4CA6-A452-D2C9E5CE1FE4}">
      <dgm:prSet phldrT="[Tekst]" custT="1"/>
      <dgm:spPr/>
      <dgm:t>
        <a:bodyPr/>
        <a:lstStyle/>
        <a:p>
          <a:r>
            <a:rPr lang="en-US" sz="1600" b="1" noProof="0" dirty="0" smtClean="0">
              <a:solidFill>
                <a:schemeClr val="tx1"/>
              </a:solidFill>
            </a:rPr>
            <a:t>Task 1.1: Design and Plan the desk research </a:t>
          </a:r>
          <a:r>
            <a:rPr lang="en-US" sz="1600" noProof="0" dirty="0" smtClean="0">
              <a:solidFill>
                <a:schemeClr val="tx1"/>
              </a:solidFill>
            </a:rPr>
            <a:t>on the educational offer and company good practices in the field of IE&amp;M (lead: PUT; University and company partners) </a:t>
          </a:r>
          <a:endParaRPr lang="en-US" sz="1600" noProof="0" dirty="0">
            <a:solidFill>
              <a:schemeClr val="tx1"/>
            </a:solidFill>
          </a:endParaRPr>
        </a:p>
      </dgm:t>
    </dgm:pt>
    <dgm:pt modelId="{49F9B2F7-5F6D-4DC9-8AB5-9C16ECF08F88}" type="parTrans" cxnId="{96F291B5-DA2C-4C04-AA17-DAF60F6D9F7D}">
      <dgm:prSet/>
      <dgm:spPr/>
      <dgm:t>
        <a:bodyPr/>
        <a:lstStyle/>
        <a:p>
          <a:endParaRPr lang="en-US" sz="2800" noProof="0">
            <a:solidFill>
              <a:schemeClr val="tx1"/>
            </a:solidFill>
          </a:endParaRPr>
        </a:p>
      </dgm:t>
    </dgm:pt>
    <dgm:pt modelId="{B1699771-33DA-4883-BB8C-BDD31EFAD8BE}" type="sibTrans" cxnId="{96F291B5-DA2C-4C04-AA17-DAF60F6D9F7D}">
      <dgm:prSet/>
      <dgm:spPr/>
      <dgm:t>
        <a:bodyPr/>
        <a:lstStyle/>
        <a:p>
          <a:endParaRPr lang="en-US" sz="2800" noProof="0">
            <a:solidFill>
              <a:schemeClr val="tx1"/>
            </a:solidFill>
          </a:endParaRPr>
        </a:p>
      </dgm:t>
    </dgm:pt>
    <dgm:pt modelId="{1116EAF9-4A71-4888-BCA7-67F0678FAD1A}">
      <dgm:prSet phldrT="[Tekst]" custT="1"/>
      <dgm:spPr/>
      <dgm:t>
        <a:bodyPr/>
        <a:lstStyle/>
        <a:p>
          <a:r>
            <a:rPr lang="en-US" sz="1600" b="1" noProof="0" dirty="0" smtClean="0">
              <a:solidFill>
                <a:schemeClr val="tx1"/>
              </a:solidFill>
            </a:rPr>
            <a:t>Task 1.2: Carrying out in-depth researches </a:t>
          </a:r>
          <a:r>
            <a:rPr lang="en-US" sz="1600" noProof="0" dirty="0" smtClean="0">
              <a:solidFill>
                <a:schemeClr val="tx1"/>
              </a:solidFill>
            </a:rPr>
            <a:t>on HEI educational offer (lead: PUT; University partners) </a:t>
          </a:r>
          <a:endParaRPr lang="en-US" sz="1600" noProof="0" dirty="0">
            <a:solidFill>
              <a:schemeClr val="tx1"/>
            </a:solidFill>
          </a:endParaRPr>
        </a:p>
      </dgm:t>
    </dgm:pt>
    <dgm:pt modelId="{68DE3A16-AD39-4A97-9212-CFEE1351FFA0}" type="parTrans" cxnId="{86E50D26-8378-4973-BD00-E05CAD18ECC2}">
      <dgm:prSet/>
      <dgm:spPr/>
      <dgm:t>
        <a:bodyPr/>
        <a:lstStyle/>
        <a:p>
          <a:endParaRPr lang="en-US" sz="2800" noProof="0">
            <a:solidFill>
              <a:schemeClr val="tx1"/>
            </a:solidFill>
          </a:endParaRPr>
        </a:p>
      </dgm:t>
    </dgm:pt>
    <dgm:pt modelId="{7AC3DC72-7343-47CE-A5DD-5BD238580F7C}" type="sibTrans" cxnId="{86E50D26-8378-4973-BD00-E05CAD18ECC2}">
      <dgm:prSet/>
      <dgm:spPr/>
      <dgm:t>
        <a:bodyPr/>
        <a:lstStyle/>
        <a:p>
          <a:endParaRPr lang="en-US" sz="2800" noProof="0">
            <a:solidFill>
              <a:schemeClr val="tx1"/>
            </a:solidFill>
          </a:endParaRPr>
        </a:p>
      </dgm:t>
    </dgm:pt>
    <dgm:pt modelId="{40BD8616-F870-4398-A654-2EFDF6ED72CC}">
      <dgm:prSet phldrT="[Tekst]" custT="1"/>
      <dgm:spPr/>
      <dgm:t>
        <a:bodyPr/>
        <a:lstStyle/>
        <a:p>
          <a:r>
            <a:rPr lang="en-US" sz="1600" b="1" noProof="0" dirty="0" smtClean="0">
              <a:solidFill>
                <a:schemeClr val="tx1"/>
              </a:solidFill>
            </a:rPr>
            <a:t>Task 1.3: Carrying out in-depth researches on the good practices </a:t>
          </a:r>
          <a:r>
            <a:rPr lang="en-US" sz="1600" noProof="0" dirty="0" smtClean="0">
              <a:solidFill>
                <a:schemeClr val="tx1"/>
              </a:solidFill>
            </a:rPr>
            <a:t>in the companies involved in the field of IE&amp;M (lead: PUT; University and company partners) </a:t>
          </a:r>
          <a:endParaRPr lang="en-US" sz="1600" noProof="0" dirty="0">
            <a:solidFill>
              <a:schemeClr val="tx1"/>
            </a:solidFill>
          </a:endParaRPr>
        </a:p>
      </dgm:t>
    </dgm:pt>
    <dgm:pt modelId="{B0962E64-B781-4A0D-A8BB-1EA4F1C777D5}" type="parTrans" cxnId="{7205554E-0789-4E79-8E45-43790E919164}">
      <dgm:prSet/>
      <dgm:spPr/>
      <dgm:t>
        <a:bodyPr/>
        <a:lstStyle/>
        <a:p>
          <a:endParaRPr lang="en-US" sz="2800" noProof="0">
            <a:solidFill>
              <a:schemeClr val="tx1"/>
            </a:solidFill>
          </a:endParaRPr>
        </a:p>
      </dgm:t>
    </dgm:pt>
    <dgm:pt modelId="{55B23490-DDD6-4B9F-B155-CDF7FD701EE8}" type="sibTrans" cxnId="{7205554E-0789-4E79-8E45-43790E919164}">
      <dgm:prSet/>
      <dgm:spPr/>
      <dgm:t>
        <a:bodyPr/>
        <a:lstStyle/>
        <a:p>
          <a:endParaRPr lang="en-US" sz="2800" noProof="0">
            <a:solidFill>
              <a:schemeClr val="tx1"/>
            </a:solidFill>
          </a:endParaRPr>
        </a:p>
      </dgm:t>
    </dgm:pt>
    <dgm:pt modelId="{F375453F-A044-454E-8E10-B9FF3EA9D66C}">
      <dgm:prSet phldrT="[Tekst]" custT="1"/>
      <dgm:spPr/>
      <dgm:t>
        <a:bodyPr/>
        <a:lstStyle/>
        <a:p>
          <a:r>
            <a:rPr lang="en-US" sz="1600" b="1" noProof="0" dirty="0" smtClean="0">
              <a:solidFill>
                <a:schemeClr val="tx1"/>
              </a:solidFill>
            </a:rPr>
            <a:t>Task 1.4: Preparation of a report on education and training convergences and divergences and company good practices </a:t>
          </a:r>
          <a:r>
            <a:rPr lang="en-US" sz="1600" noProof="0" dirty="0" smtClean="0">
              <a:solidFill>
                <a:schemeClr val="tx1"/>
              </a:solidFill>
            </a:rPr>
            <a:t>in IE&amp;M. (lead: PUT; University and company partners) </a:t>
          </a:r>
          <a:endParaRPr lang="en-US" sz="1600" noProof="0" dirty="0">
            <a:solidFill>
              <a:schemeClr val="tx1"/>
            </a:solidFill>
          </a:endParaRPr>
        </a:p>
      </dgm:t>
    </dgm:pt>
    <dgm:pt modelId="{8F84B32F-19CD-4FDB-A60F-0FA298523CBF}" type="parTrans" cxnId="{B96065BA-E82C-4BC7-A886-78AD8A60A874}">
      <dgm:prSet/>
      <dgm:spPr/>
      <dgm:t>
        <a:bodyPr/>
        <a:lstStyle/>
        <a:p>
          <a:endParaRPr lang="en-US" sz="2800" noProof="0">
            <a:solidFill>
              <a:schemeClr val="tx1"/>
            </a:solidFill>
          </a:endParaRPr>
        </a:p>
      </dgm:t>
    </dgm:pt>
    <dgm:pt modelId="{CE33B628-E3F5-4C35-9469-95A0BE3F7557}" type="sibTrans" cxnId="{B96065BA-E82C-4BC7-A886-78AD8A60A874}">
      <dgm:prSet/>
      <dgm:spPr/>
      <dgm:t>
        <a:bodyPr/>
        <a:lstStyle/>
        <a:p>
          <a:endParaRPr lang="en-US" sz="2800" noProof="0">
            <a:solidFill>
              <a:schemeClr val="tx1"/>
            </a:solidFill>
          </a:endParaRPr>
        </a:p>
      </dgm:t>
    </dgm:pt>
    <dgm:pt modelId="{6E453E74-B5E2-49FB-83D8-6103A1566E48}" type="pres">
      <dgm:prSet presAssocID="{2E82CAAF-D04A-4110-ABFF-C65E9382CAE1}" presName="linear" presStyleCnt="0">
        <dgm:presLayoutVars>
          <dgm:dir/>
          <dgm:animLvl val="lvl"/>
          <dgm:resizeHandles val="exact"/>
        </dgm:presLayoutVars>
      </dgm:prSet>
      <dgm:spPr/>
      <dgm:t>
        <a:bodyPr/>
        <a:lstStyle/>
        <a:p>
          <a:endParaRPr lang="pl-PL"/>
        </a:p>
      </dgm:t>
    </dgm:pt>
    <dgm:pt modelId="{FDA42E09-1188-4AB9-89B8-406AB0F100F0}" type="pres">
      <dgm:prSet presAssocID="{E0EC7763-CD23-4CA6-A452-D2C9E5CE1FE4}" presName="parentLin" presStyleCnt="0"/>
      <dgm:spPr/>
    </dgm:pt>
    <dgm:pt modelId="{04D3D6C4-425A-47EE-980B-224EA36E3E9F}" type="pres">
      <dgm:prSet presAssocID="{E0EC7763-CD23-4CA6-A452-D2C9E5CE1FE4}" presName="parentLeftMargin" presStyleLbl="node1" presStyleIdx="0" presStyleCnt="4"/>
      <dgm:spPr/>
      <dgm:t>
        <a:bodyPr/>
        <a:lstStyle/>
        <a:p>
          <a:endParaRPr lang="pl-PL"/>
        </a:p>
      </dgm:t>
    </dgm:pt>
    <dgm:pt modelId="{DA76D64D-13A4-4AC9-9C8B-F6484C564DA7}" type="pres">
      <dgm:prSet presAssocID="{E0EC7763-CD23-4CA6-A452-D2C9E5CE1FE4}" presName="parentText" presStyleLbl="node1" presStyleIdx="0" presStyleCnt="4" custScaleX="141486" custScaleY="122353">
        <dgm:presLayoutVars>
          <dgm:chMax val="0"/>
          <dgm:bulletEnabled val="1"/>
        </dgm:presLayoutVars>
      </dgm:prSet>
      <dgm:spPr/>
      <dgm:t>
        <a:bodyPr/>
        <a:lstStyle/>
        <a:p>
          <a:endParaRPr lang="pl-PL"/>
        </a:p>
      </dgm:t>
    </dgm:pt>
    <dgm:pt modelId="{DDFD5B1F-F9B1-4ED8-A90E-219155B39213}" type="pres">
      <dgm:prSet presAssocID="{E0EC7763-CD23-4CA6-A452-D2C9E5CE1FE4}" presName="negativeSpace" presStyleCnt="0"/>
      <dgm:spPr/>
    </dgm:pt>
    <dgm:pt modelId="{A9B17667-A3B2-4497-B0C1-C84FF34859F8}" type="pres">
      <dgm:prSet presAssocID="{E0EC7763-CD23-4CA6-A452-D2C9E5CE1FE4}" presName="childText" presStyleLbl="conFgAcc1" presStyleIdx="0" presStyleCnt="4">
        <dgm:presLayoutVars>
          <dgm:bulletEnabled val="1"/>
        </dgm:presLayoutVars>
      </dgm:prSet>
      <dgm:spPr/>
    </dgm:pt>
    <dgm:pt modelId="{9866D56B-5FAD-4F93-8577-3FB46A2A52F3}" type="pres">
      <dgm:prSet presAssocID="{B1699771-33DA-4883-BB8C-BDD31EFAD8BE}" presName="spaceBetweenRectangles" presStyleCnt="0"/>
      <dgm:spPr/>
    </dgm:pt>
    <dgm:pt modelId="{6552F6B3-C63E-4038-8D41-E79E5CB165BA}" type="pres">
      <dgm:prSet presAssocID="{1116EAF9-4A71-4888-BCA7-67F0678FAD1A}" presName="parentLin" presStyleCnt="0"/>
      <dgm:spPr/>
    </dgm:pt>
    <dgm:pt modelId="{C56FE19D-9ECA-45E6-BDE1-42C80E7EA9CD}" type="pres">
      <dgm:prSet presAssocID="{1116EAF9-4A71-4888-BCA7-67F0678FAD1A}" presName="parentLeftMargin" presStyleLbl="node1" presStyleIdx="0" presStyleCnt="4"/>
      <dgm:spPr/>
      <dgm:t>
        <a:bodyPr/>
        <a:lstStyle/>
        <a:p>
          <a:endParaRPr lang="pl-PL"/>
        </a:p>
      </dgm:t>
    </dgm:pt>
    <dgm:pt modelId="{063C6FF1-AC37-4992-9447-59210172EFFA}" type="pres">
      <dgm:prSet presAssocID="{1116EAF9-4A71-4888-BCA7-67F0678FAD1A}" presName="parentText" presStyleLbl="node1" presStyleIdx="1" presStyleCnt="4" custScaleX="138207" custScaleY="122567">
        <dgm:presLayoutVars>
          <dgm:chMax val="0"/>
          <dgm:bulletEnabled val="1"/>
        </dgm:presLayoutVars>
      </dgm:prSet>
      <dgm:spPr/>
      <dgm:t>
        <a:bodyPr/>
        <a:lstStyle/>
        <a:p>
          <a:endParaRPr lang="pl-PL"/>
        </a:p>
      </dgm:t>
    </dgm:pt>
    <dgm:pt modelId="{4ABA484A-1B59-41EF-A459-3602A6411783}" type="pres">
      <dgm:prSet presAssocID="{1116EAF9-4A71-4888-BCA7-67F0678FAD1A}" presName="negativeSpace" presStyleCnt="0"/>
      <dgm:spPr/>
    </dgm:pt>
    <dgm:pt modelId="{E6B890E2-3D96-42B1-94B9-1EFE7F0499F1}" type="pres">
      <dgm:prSet presAssocID="{1116EAF9-4A71-4888-BCA7-67F0678FAD1A}" presName="childText" presStyleLbl="conFgAcc1" presStyleIdx="1" presStyleCnt="4">
        <dgm:presLayoutVars>
          <dgm:bulletEnabled val="1"/>
        </dgm:presLayoutVars>
      </dgm:prSet>
      <dgm:spPr/>
    </dgm:pt>
    <dgm:pt modelId="{C3B99D30-1DC0-450C-BAC7-0102ECC3F6A7}" type="pres">
      <dgm:prSet presAssocID="{7AC3DC72-7343-47CE-A5DD-5BD238580F7C}" presName="spaceBetweenRectangles" presStyleCnt="0"/>
      <dgm:spPr/>
    </dgm:pt>
    <dgm:pt modelId="{8B6D9DF6-B23D-43AF-95EC-6DB066A44F98}" type="pres">
      <dgm:prSet presAssocID="{40BD8616-F870-4398-A654-2EFDF6ED72CC}" presName="parentLin" presStyleCnt="0"/>
      <dgm:spPr/>
    </dgm:pt>
    <dgm:pt modelId="{A6883C14-4855-477B-A121-C7C56248B13F}" type="pres">
      <dgm:prSet presAssocID="{40BD8616-F870-4398-A654-2EFDF6ED72CC}" presName="parentLeftMargin" presStyleLbl="node1" presStyleIdx="1" presStyleCnt="4"/>
      <dgm:spPr/>
      <dgm:t>
        <a:bodyPr/>
        <a:lstStyle/>
        <a:p>
          <a:endParaRPr lang="pl-PL"/>
        </a:p>
      </dgm:t>
    </dgm:pt>
    <dgm:pt modelId="{46A2AB19-D1CB-4245-B483-649E24BA6822}" type="pres">
      <dgm:prSet presAssocID="{40BD8616-F870-4398-A654-2EFDF6ED72CC}" presName="parentText" presStyleLbl="node1" presStyleIdx="2" presStyleCnt="4" custScaleX="142857" custScaleY="102439">
        <dgm:presLayoutVars>
          <dgm:chMax val="0"/>
          <dgm:bulletEnabled val="1"/>
        </dgm:presLayoutVars>
      </dgm:prSet>
      <dgm:spPr/>
      <dgm:t>
        <a:bodyPr/>
        <a:lstStyle/>
        <a:p>
          <a:endParaRPr lang="pl-PL"/>
        </a:p>
      </dgm:t>
    </dgm:pt>
    <dgm:pt modelId="{FC728DE7-7C9A-4B8C-96F7-4AAB5653C66E}" type="pres">
      <dgm:prSet presAssocID="{40BD8616-F870-4398-A654-2EFDF6ED72CC}" presName="negativeSpace" presStyleCnt="0"/>
      <dgm:spPr/>
    </dgm:pt>
    <dgm:pt modelId="{1B74555C-0B80-4C18-87DF-5186A74184DF}" type="pres">
      <dgm:prSet presAssocID="{40BD8616-F870-4398-A654-2EFDF6ED72CC}" presName="childText" presStyleLbl="conFgAcc1" presStyleIdx="2" presStyleCnt="4">
        <dgm:presLayoutVars>
          <dgm:bulletEnabled val="1"/>
        </dgm:presLayoutVars>
      </dgm:prSet>
      <dgm:spPr/>
    </dgm:pt>
    <dgm:pt modelId="{15554BD8-538B-4458-A66E-0D787C532C4B}" type="pres">
      <dgm:prSet presAssocID="{55B23490-DDD6-4B9F-B155-CDF7FD701EE8}" presName="spaceBetweenRectangles" presStyleCnt="0"/>
      <dgm:spPr/>
    </dgm:pt>
    <dgm:pt modelId="{7319917B-3A1A-485E-86CB-88ED7368EA80}" type="pres">
      <dgm:prSet presAssocID="{F375453F-A044-454E-8E10-B9FF3EA9D66C}" presName="parentLin" presStyleCnt="0"/>
      <dgm:spPr/>
    </dgm:pt>
    <dgm:pt modelId="{FDE773F8-B950-40EF-8255-A3C99E830F4F}" type="pres">
      <dgm:prSet presAssocID="{F375453F-A044-454E-8E10-B9FF3EA9D66C}" presName="parentLeftMargin" presStyleLbl="node1" presStyleIdx="2" presStyleCnt="4"/>
      <dgm:spPr/>
      <dgm:t>
        <a:bodyPr/>
        <a:lstStyle/>
        <a:p>
          <a:endParaRPr lang="pl-PL"/>
        </a:p>
      </dgm:t>
    </dgm:pt>
    <dgm:pt modelId="{A299413A-B4EA-4B3E-826F-7B02EB57ABA2}" type="pres">
      <dgm:prSet presAssocID="{F375453F-A044-454E-8E10-B9FF3EA9D66C}" presName="parentText" presStyleLbl="node1" presStyleIdx="3" presStyleCnt="4" custScaleX="142857" custScaleY="164390">
        <dgm:presLayoutVars>
          <dgm:chMax val="0"/>
          <dgm:bulletEnabled val="1"/>
        </dgm:presLayoutVars>
      </dgm:prSet>
      <dgm:spPr/>
      <dgm:t>
        <a:bodyPr/>
        <a:lstStyle/>
        <a:p>
          <a:endParaRPr lang="pl-PL"/>
        </a:p>
      </dgm:t>
    </dgm:pt>
    <dgm:pt modelId="{8C30983E-EFE1-49AA-9409-0E79F4500C2A}" type="pres">
      <dgm:prSet presAssocID="{F375453F-A044-454E-8E10-B9FF3EA9D66C}" presName="negativeSpace" presStyleCnt="0"/>
      <dgm:spPr/>
    </dgm:pt>
    <dgm:pt modelId="{0A550E17-A256-4FD1-8C2F-1694F8DA36C0}" type="pres">
      <dgm:prSet presAssocID="{F375453F-A044-454E-8E10-B9FF3EA9D66C}" presName="childText" presStyleLbl="conFgAcc1" presStyleIdx="3" presStyleCnt="4">
        <dgm:presLayoutVars>
          <dgm:bulletEnabled val="1"/>
        </dgm:presLayoutVars>
      </dgm:prSet>
      <dgm:spPr/>
    </dgm:pt>
  </dgm:ptLst>
  <dgm:cxnLst>
    <dgm:cxn modelId="{96F291B5-DA2C-4C04-AA17-DAF60F6D9F7D}" srcId="{2E82CAAF-D04A-4110-ABFF-C65E9382CAE1}" destId="{E0EC7763-CD23-4CA6-A452-D2C9E5CE1FE4}" srcOrd="0" destOrd="0" parTransId="{49F9B2F7-5F6D-4DC9-8AB5-9C16ECF08F88}" sibTransId="{B1699771-33DA-4883-BB8C-BDD31EFAD8BE}"/>
    <dgm:cxn modelId="{7205554E-0789-4E79-8E45-43790E919164}" srcId="{2E82CAAF-D04A-4110-ABFF-C65E9382CAE1}" destId="{40BD8616-F870-4398-A654-2EFDF6ED72CC}" srcOrd="2" destOrd="0" parTransId="{B0962E64-B781-4A0D-A8BB-1EA4F1C777D5}" sibTransId="{55B23490-DDD6-4B9F-B155-CDF7FD701EE8}"/>
    <dgm:cxn modelId="{B96065BA-E82C-4BC7-A886-78AD8A60A874}" srcId="{2E82CAAF-D04A-4110-ABFF-C65E9382CAE1}" destId="{F375453F-A044-454E-8E10-B9FF3EA9D66C}" srcOrd="3" destOrd="0" parTransId="{8F84B32F-19CD-4FDB-A60F-0FA298523CBF}" sibTransId="{CE33B628-E3F5-4C35-9469-95A0BE3F7557}"/>
    <dgm:cxn modelId="{A5946017-A0A1-4F7D-ACB0-F6203C49065A}" type="presOf" srcId="{40BD8616-F870-4398-A654-2EFDF6ED72CC}" destId="{A6883C14-4855-477B-A121-C7C56248B13F}" srcOrd="0" destOrd="0" presId="urn:microsoft.com/office/officeart/2005/8/layout/list1"/>
    <dgm:cxn modelId="{F6119B46-4736-4017-8A23-0A7D70DAAB45}" type="presOf" srcId="{E0EC7763-CD23-4CA6-A452-D2C9E5CE1FE4}" destId="{04D3D6C4-425A-47EE-980B-224EA36E3E9F}" srcOrd="0" destOrd="0" presId="urn:microsoft.com/office/officeart/2005/8/layout/list1"/>
    <dgm:cxn modelId="{4E5055E3-84C6-4A42-B45A-3BF60DAFBA4E}" type="presOf" srcId="{2E82CAAF-D04A-4110-ABFF-C65E9382CAE1}" destId="{6E453E74-B5E2-49FB-83D8-6103A1566E48}" srcOrd="0" destOrd="0" presId="urn:microsoft.com/office/officeart/2005/8/layout/list1"/>
    <dgm:cxn modelId="{41F7DA18-814F-4BE4-97DF-10AC9439630E}" type="presOf" srcId="{40BD8616-F870-4398-A654-2EFDF6ED72CC}" destId="{46A2AB19-D1CB-4245-B483-649E24BA6822}" srcOrd="1" destOrd="0" presId="urn:microsoft.com/office/officeart/2005/8/layout/list1"/>
    <dgm:cxn modelId="{5D06405C-D4B4-4D1D-8800-7A6FF9B60176}" type="presOf" srcId="{1116EAF9-4A71-4888-BCA7-67F0678FAD1A}" destId="{C56FE19D-9ECA-45E6-BDE1-42C80E7EA9CD}" srcOrd="0" destOrd="0" presId="urn:microsoft.com/office/officeart/2005/8/layout/list1"/>
    <dgm:cxn modelId="{86E50D26-8378-4973-BD00-E05CAD18ECC2}" srcId="{2E82CAAF-D04A-4110-ABFF-C65E9382CAE1}" destId="{1116EAF9-4A71-4888-BCA7-67F0678FAD1A}" srcOrd="1" destOrd="0" parTransId="{68DE3A16-AD39-4A97-9212-CFEE1351FFA0}" sibTransId="{7AC3DC72-7343-47CE-A5DD-5BD238580F7C}"/>
    <dgm:cxn modelId="{8C6F8215-30C9-4900-8384-A60F9573776F}" type="presOf" srcId="{F375453F-A044-454E-8E10-B9FF3EA9D66C}" destId="{A299413A-B4EA-4B3E-826F-7B02EB57ABA2}" srcOrd="1" destOrd="0" presId="urn:microsoft.com/office/officeart/2005/8/layout/list1"/>
    <dgm:cxn modelId="{76DB29B6-8D01-465D-B048-BEE8E810CBE6}" type="presOf" srcId="{F375453F-A044-454E-8E10-B9FF3EA9D66C}" destId="{FDE773F8-B950-40EF-8255-A3C99E830F4F}" srcOrd="0" destOrd="0" presId="urn:microsoft.com/office/officeart/2005/8/layout/list1"/>
    <dgm:cxn modelId="{C9E7CD5E-F452-4A68-B2AD-60450C58B1A3}" type="presOf" srcId="{1116EAF9-4A71-4888-BCA7-67F0678FAD1A}" destId="{063C6FF1-AC37-4992-9447-59210172EFFA}" srcOrd="1" destOrd="0" presId="urn:microsoft.com/office/officeart/2005/8/layout/list1"/>
    <dgm:cxn modelId="{91488969-BCFD-4C65-A01C-BE3F9EB85301}" type="presOf" srcId="{E0EC7763-CD23-4CA6-A452-D2C9E5CE1FE4}" destId="{DA76D64D-13A4-4AC9-9C8B-F6484C564DA7}" srcOrd="1" destOrd="0" presId="urn:microsoft.com/office/officeart/2005/8/layout/list1"/>
    <dgm:cxn modelId="{FF32993F-0C01-48C9-AF37-667D63BCCD62}" type="presParOf" srcId="{6E453E74-B5E2-49FB-83D8-6103A1566E48}" destId="{FDA42E09-1188-4AB9-89B8-406AB0F100F0}" srcOrd="0" destOrd="0" presId="urn:microsoft.com/office/officeart/2005/8/layout/list1"/>
    <dgm:cxn modelId="{A1B979C0-3744-4BB1-A9D8-008CB915ADD1}" type="presParOf" srcId="{FDA42E09-1188-4AB9-89B8-406AB0F100F0}" destId="{04D3D6C4-425A-47EE-980B-224EA36E3E9F}" srcOrd="0" destOrd="0" presId="urn:microsoft.com/office/officeart/2005/8/layout/list1"/>
    <dgm:cxn modelId="{E6886E77-3E38-4922-8E90-9866D1CD0FFF}" type="presParOf" srcId="{FDA42E09-1188-4AB9-89B8-406AB0F100F0}" destId="{DA76D64D-13A4-4AC9-9C8B-F6484C564DA7}" srcOrd="1" destOrd="0" presId="urn:microsoft.com/office/officeart/2005/8/layout/list1"/>
    <dgm:cxn modelId="{E5D600C3-5D07-47F7-8526-03C8B2660956}" type="presParOf" srcId="{6E453E74-B5E2-49FB-83D8-6103A1566E48}" destId="{DDFD5B1F-F9B1-4ED8-A90E-219155B39213}" srcOrd="1" destOrd="0" presId="urn:microsoft.com/office/officeart/2005/8/layout/list1"/>
    <dgm:cxn modelId="{8624BE23-7558-4E85-A02F-7C90BBE3C2CA}" type="presParOf" srcId="{6E453E74-B5E2-49FB-83D8-6103A1566E48}" destId="{A9B17667-A3B2-4497-B0C1-C84FF34859F8}" srcOrd="2" destOrd="0" presId="urn:microsoft.com/office/officeart/2005/8/layout/list1"/>
    <dgm:cxn modelId="{BABC91DE-218B-49AF-BDE6-83522BB76DE1}" type="presParOf" srcId="{6E453E74-B5E2-49FB-83D8-6103A1566E48}" destId="{9866D56B-5FAD-4F93-8577-3FB46A2A52F3}" srcOrd="3" destOrd="0" presId="urn:microsoft.com/office/officeart/2005/8/layout/list1"/>
    <dgm:cxn modelId="{AEB8AD97-0436-49BF-A9C2-7F5F08F2267D}" type="presParOf" srcId="{6E453E74-B5E2-49FB-83D8-6103A1566E48}" destId="{6552F6B3-C63E-4038-8D41-E79E5CB165BA}" srcOrd="4" destOrd="0" presId="urn:microsoft.com/office/officeart/2005/8/layout/list1"/>
    <dgm:cxn modelId="{03473DCC-B92B-4257-A30F-831A73A3BF0A}" type="presParOf" srcId="{6552F6B3-C63E-4038-8D41-E79E5CB165BA}" destId="{C56FE19D-9ECA-45E6-BDE1-42C80E7EA9CD}" srcOrd="0" destOrd="0" presId="urn:microsoft.com/office/officeart/2005/8/layout/list1"/>
    <dgm:cxn modelId="{6BC1B6CE-FFC9-4B51-9CC5-054CE9345A32}" type="presParOf" srcId="{6552F6B3-C63E-4038-8D41-E79E5CB165BA}" destId="{063C6FF1-AC37-4992-9447-59210172EFFA}" srcOrd="1" destOrd="0" presId="urn:microsoft.com/office/officeart/2005/8/layout/list1"/>
    <dgm:cxn modelId="{D06E5876-472D-4EDF-BD27-8DE71A33C9F5}" type="presParOf" srcId="{6E453E74-B5E2-49FB-83D8-6103A1566E48}" destId="{4ABA484A-1B59-41EF-A459-3602A6411783}" srcOrd="5" destOrd="0" presId="urn:microsoft.com/office/officeart/2005/8/layout/list1"/>
    <dgm:cxn modelId="{B3121CA1-0459-4047-918E-4CFB7096EB6D}" type="presParOf" srcId="{6E453E74-B5E2-49FB-83D8-6103A1566E48}" destId="{E6B890E2-3D96-42B1-94B9-1EFE7F0499F1}" srcOrd="6" destOrd="0" presId="urn:microsoft.com/office/officeart/2005/8/layout/list1"/>
    <dgm:cxn modelId="{521C9BD6-5780-4631-9174-59224E707D4E}" type="presParOf" srcId="{6E453E74-B5E2-49FB-83D8-6103A1566E48}" destId="{C3B99D30-1DC0-450C-BAC7-0102ECC3F6A7}" srcOrd="7" destOrd="0" presId="urn:microsoft.com/office/officeart/2005/8/layout/list1"/>
    <dgm:cxn modelId="{938E00A5-7BB0-4779-864A-75AAE10EB955}" type="presParOf" srcId="{6E453E74-B5E2-49FB-83D8-6103A1566E48}" destId="{8B6D9DF6-B23D-43AF-95EC-6DB066A44F98}" srcOrd="8" destOrd="0" presId="urn:microsoft.com/office/officeart/2005/8/layout/list1"/>
    <dgm:cxn modelId="{3B4EC4B1-2397-46D4-A569-1C1AC92DCC9E}" type="presParOf" srcId="{8B6D9DF6-B23D-43AF-95EC-6DB066A44F98}" destId="{A6883C14-4855-477B-A121-C7C56248B13F}" srcOrd="0" destOrd="0" presId="urn:microsoft.com/office/officeart/2005/8/layout/list1"/>
    <dgm:cxn modelId="{EB86ECF1-77E6-484E-9E9E-E89CEB94FF82}" type="presParOf" srcId="{8B6D9DF6-B23D-43AF-95EC-6DB066A44F98}" destId="{46A2AB19-D1CB-4245-B483-649E24BA6822}" srcOrd="1" destOrd="0" presId="urn:microsoft.com/office/officeart/2005/8/layout/list1"/>
    <dgm:cxn modelId="{E9B10517-B6AD-43DD-A537-D6786D03A4F7}" type="presParOf" srcId="{6E453E74-B5E2-49FB-83D8-6103A1566E48}" destId="{FC728DE7-7C9A-4B8C-96F7-4AAB5653C66E}" srcOrd="9" destOrd="0" presId="urn:microsoft.com/office/officeart/2005/8/layout/list1"/>
    <dgm:cxn modelId="{AAF5217F-7614-464D-AC45-FCABDDBB78B6}" type="presParOf" srcId="{6E453E74-B5E2-49FB-83D8-6103A1566E48}" destId="{1B74555C-0B80-4C18-87DF-5186A74184DF}" srcOrd="10" destOrd="0" presId="urn:microsoft.com/office/officeart/2005/8/layout/list1"/>
    <dgm:cxn modelId="{5607F52A-F02D-4865-B0B3-961D1D853030}" type="presParOf" srcId="{6E453E74-B5E2-49FB-83D8-6103A1566E48}" destId="{15554BD8-538B-4458-A66E-0D787C532C4B}" srcOrd="11" destOrd="0" presId="urn:microsoft.com/office/officeart/2005/8/layout/list1"/>
    <dgm:cxn modelId="{8B6E5179-621F-430A-A743-D89A03B5415F}" type="presParOf" srcId="{6E453E74-B5E2-49FB-83D8-6103A1566E48}" destId="{7319917B-3A1A-485E-86CB-88ED7368EA80}" srcOrd="12" destOrd="0" presId="urn:microsoft.com/office/officeart/2005/8/layout/list1"/>
    <dgm:cxn modelId="{E5DA40FE-301A-4A87-80B1-BBCDE7EDE248}" type="presParOf" srcId="{7319917B-3A1A-485E-86CB-88ED7368EA80}" destId="{FDE773F8-B950-40EF-8255-A3C99E830F4F}" srcOrd="0" destOrd="0" presId="urn:microsoft.com/office/officeart/2005/8/layout/list1"/>
    <dgm:cxn modelId="{1E455AD5-20D8-4E74-9945-13CA7DC152EF}" type="presParOf" srcId="{7319917B-3A1A-485E-86CB-88ED7368EA80}" destId="{A299413A-B4EA-4B3E-826F-7B02EB57ABA2}" srcOrd="1" destOrd="0" presId="urn:microsoft.com/office/officeart/2005/8/layout/list1"/>
    <dgm:cxn modelId="{A31B1B0C-C6A9-4D08-B06A-518320764303}" type="presParOf" srcId="{6E453E74-B5E2-49FB-83D8-6103A1566E48}" destId="{8C30983E-EFE1-49AA-9409-0E79F4500C2A}" srcOrd="13" destOrd="0" presId="urn:microsoft.com/office/officeart/2005/8/layout/list1"/>
    <dgm:cxn modelId="{77B750BE-AD49-41F5-8D24-7E286256FC06}" type="presParOf" srcId="{6E453E74-B5E2-49FB-83D8-6103A1566E48}" destId="{0A550E17-A256-4FD1-8C2F-1694F8DA36C0}"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B17667-A3B2-4497-B0C1-C84FF34859F8}">
      <dsp:nvSpPr>
        <dsp:cNvPr id="0" name=""/>
        <dsp:cNvSpPr/>
      </dsp:nvSpPr>
      <dsp:spPr>
        <a:xfrm>
          <a:off x="0" y="443918"/>
          <a:ext cx="8596312" cy="453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A76D64D-13A4-4AC9-9C8B-F6484C564DA7}">
      <dsp:nvSpPr>
        <dsp:cNvPr id="0" name=""/>
        <dsp:cNvSpPr/>
      </dsp:nvSpPr>
      <dsp:spPr>
        <a:xfrm>
          <a:off x="413025" y="59463"/>
          <a:ext cx="8181234" cy="650134"/>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444" tIns="0" rIns="227444" bIns="0" numCol="1" spcCol="1270" anchor="ctr" anchorCtr="0">
          <a:noAutofit/>
        </a:bodyPr>
        <a:lstStyle/>
        <a:p>
          <a:pPr lvl="0" algn="l" defTabSz="711200">
            <a:lnSpc>
              <a:spcPct val="90000"/>
            </a:lnSpc>
            <a:spcBef>
              <a:spcPct val="0"/>
            </a:spcBef>
            <a:spcAft>
              <a:spcPct val="35000"/>
            </a:spcAft>
          </a:pPr>
          <a:r>
            <a:rPr lang="en-US" sz="1600" b="1" kern="1200" noProof="0" dirty="0" smtClean="0">
              <a:solidFill>
                <a:schemeClr val="tx1"/>
              </a:solidFill>
            </a:rPr>
            <a:t>Task 1.1: Design and Plan the desk research </a:t>
          </a:r>
          <a:r>
            <a:rPr lang="en-US" sz="1600" kern="1200" noProof="0" dirty="0" smtClean="0">
              <a:solidFill>
                <a:schemeClr val="tx1"/>
              </a:solidFill>
            </a:rPr>
            <a:t>on the educational offer and company good practices in the field of IE&amp;M (lead: PUT; University and company partners) </a:t>
          </a:r>
          <a:endParaRPr lang="en-US" sz="1600" kern="1200" noProof="0" dirty="0">
            <a:solidFill>
              <a:schemeClr val="tx1"/>
            </a:solidFill>
          </a:endParaRPr>
        </a:p>
      </dsp:txBody>
      <dsp:txXfrm>
        <a:off x="444762" y="91200"/>
        <a:ext cx="8117760" cy="586660"/>
      </dsp:txXfrm>
    </dsp:sp>
    <dsp:sp modelId="{E6B890E2-3D96-42B1-94B9-1EFE7F0499F1}">
      <dsp:nvSpPr>
        <dsp:cNvPr id="0" name=""/>
        <dsp:cNvSpPr/>
      </dsp:nvSpPr>
      <dsp:spPr>
        <a:xfrm>
          <a:off x="0" y="1380310"/>
          <a:ext cx="8596312" cy="453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63C6FF1-AC37-4992-9447-59210172EFFA}">
      <dsp:nvSpPr>
        <dsp:cNvPr id="0" name=""/>
        <dsp:cNvSpPr/>
      </dsp:nvSpPr>
      <dsp:spPr>
        <a:xfrm>
          <a:off x="422260" y="994718"/>
          <a:ext cx="8170305" cy="651272"/>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444" tIns="0" rIns="227444" bIns="0" numCol="1" spcCol="1270" anchor="ctr" anchorCtr="0">
          <a:noAutofit/>
        </a:bodyPr>
        <a:lstStyle/>
        <a:p>
          <a:pPr lvl="0" algn="l" defTabSz="711200">
            <a:lnSpc>
              <a:spcPct val="90000"/>
            </a:lnSpc>
            <a:spcBef>
              <a:spcPct val="0"/>
            </a:spcBef>
            <a:spcAft>
              <a:spcPct val="35000"/>
            </a:spcAft>
          </a:pPr>
          <a:r>
            <a:rPr lang="en-US" sz="1600" b="1" kern="1200" noProof="0" dirty="0" smtClean="0">
              <a:solidFill>
                <a:schemeClr val="tx1"/>
              </a:solidFill>
            </a:rPr>
            <a:t>Task 1.2: Carrying out in-depth researches </a:t>
          </a:r>
          <a:r>
            <a:rPr lang="en-US" sz="1600" kern="1200" noProof="0" dirty="0" smtClean="0">
              <a:solidFill>
                <a:schemeClr val="tx1"/>
              </a:solidFill>
            </a:rPr>
            <a:t>on HEI educational offer (lead: PUT; University partners) </a:t>
          </a:r>
          <a:endParaRPr lang="en-US" sz="1600" kern="1200" noProof="0" dirty="0">
            <a:solidFill>
              <a:schemeClr val="tx1"/>
            </a:solidFill>
          </a:endParaRPr>
        </a:p>
      </dsp:txBody>
      <dsp:txXfrm>
        <a:off x="454052" y="1026510"/>
        <a:ext cx="8106721" cy="587688"/>
      </dsp:txXfrm>
    </dsp:sp>
    <dsp:sp modelId="{1B74555C-0B80-4C18-87DF-5186A74184DF}">
      <dsp:nvSpPr>
        <dsp:cNvPr id="0" name=""/>
        <dsp:cNvSpPr/>
      </dsp:nvSpPr>
      <dsp:spPr>
        <a:xfrm>
          <a:off x="0" y="2209750"/>
          <a:ext cx="8596312" cy="453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6A2AB19-D1CB-4245-B483-649E24BA6822}">
      <dsp:nvSpPr>
        <dsp:cNvPr id="0" name=""/>
        <dsp:cNvSpPr/>
      </dsp:nvSpPr>
      <dsp:spPr>
        <a:xfrm>
          <a:off x="409248" y="1931110"/>
          <a:ext cx="8184956" cy="544319"/>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444" tIns="0" rIns="227444" bIns="0" numCol="1" spcCol="1270" anchor="ctr" anchorCtr="0">
          <a:noAutofit/>
        </a:bodyPr>
        <a:lstStyle/>
        <a:p>
          <a:pPr lvl="0" algn="l" defTabSz="711200">
            <a:lnSpc>
              <a:spcPct val="90000"/>
            </a:lnSpc>
            <a:spcBef>
              <a:spcPct val="0"/>
            </a:spcBef>
            <a:spcAft>
              <a:spcPct val="35000"/>
            </a:spcAft>
          </a:pPr>
          <a:r>
            <a:rPr lang="en-US" sz="1600" b="1" kern="1200" noProof="0" dirty="0" smtClean="0">
              <a:solidFill>
                <a:schemeClr val="tx1"/>
              </a:solidFill>
            </a:rPr>
            <a:t>Task 1.3: Carrying out in-depth researches on the good practices </a:t>
          </a:r>
          <a:r>
            <a:rPr lang="en-US" sz="1600" kern="1200" noProof="0" dirty="0" smtClean="0">
              <a:solidFill>
                <a:schemeClr val="tx1"/>
              </a:solidFill>
            </a:rPr>
            <a:t>in the companies involved in the field of IE&amp;M (lead: PUT; University and company partners) </a:t>
          </a:r>
          <a:endParaRPr lang="en-US" sz="1600" kern="1200" noProof="0" dirty="0">
            <a:solidFill>
              <a:schemeClr val="tx1"/>
            </a:solidFill>
          </a:endParaRPr>
        </a:p>
      </dsp:txBody>
      <dsp:txXfrm>
        <a:off x="435819" y="1957681"/>
        <a:ext cx="8131814" cy="491177"/>
      </dsp:txXfrm>
    </dsp:sp>
    <dsp:sp modelId="{0A550E17-A256-4FD1-8C2F-1694F8DA36C0}">
      <dsp:nvSpPr>
        <dsp:cNvPr id="0" name=""/>
        <dsp:cNvSpPr/>
      </dsp:nvSpPr>
      <dsp:spPr>
        <a:xfrm>
          <a:off x="0" y="3368373"/>
          <a:ext cx="8596312" cy="453600"/>
        </a:xfrm>
        <a:prstGeom prst="rect">
          <a:avLst/>
        </a:prstGeom>
        <a:solidFill>
          <a:schemeClr val="lt1">
            <a:alpha val="90000"/>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299413A-B4EA-4B3E-826F-7B02EB57ABA2}">
      <dsp:nvSpPr>
        <dsp:cNvPr id="0" name=""/>
        <dsp:cNvSpPr/>
      </dsp:nvSpPr>
      <dsp:spPr>
        <a:xfrm>
          <a:off x="409248" y="2760550"/>
          <a:ext cx="8184956" cy="873502"/>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7444" tIns="0" rIns="227444" bIns="0" numCol="1" spcCol="1270" anchor="ctr" anchorCtr="0">
          <a:noAutofit/>
        </a:bodyPr>
        <a:lstStyle/>
        <a:p>
          <a:pPr lvl="0" algn="l" defTabSz="711200">
            <a:lnSpc>
              <a:spcPct val="90000"/>
            </a:lnSpc>
            <a:spcBef>
              <a:spcPct val="0"/>
            </a:spcBef>
            <a:spcAft>
              <a:spcPct val="35000"/>
            </a:spcAft>
          </a:pPr>
          <a:r>
            <a:rPr lang="en-US" sz="1600" b="1" kern="1200" noProof="0" dirty="0" smtClean="0">
              <a:solidFill>
                <a:schemeClr val="tx1"/>
              </a:solidFill>
            </a:rPr>
            <a:t>Task 1.4: Preparation of a report on education and training convergences and divergences and company good practices </a:t>
          </a:r>
          <a:r>
            <a:rPr lang="en-US" sz="1600" kern="1200" noProof="0" dirty="0" smtClean="0">
              <a:solidFill>
                <a:schemeClr val="tx1"/>
              </a:solidFill>
            </a:rPr>
            <a:t>in IE&amp;M. (lead: PUT; University and company partners) </a:t>
          </a:r>
          <a:endParaRPr lang="en-US" sz="1600" kern="1200" noProof="0" dirty="0">
            <a:solidFill>
              <a:schemeClr val="tx1"/>
            </a:solidFill>
          </a:endParaRPr>
        </a:p>
      </dsp:txBody>
      <dsp:txXfrm>
        <a:off x="451889" y="2803191"/>
        <a:ext cx="8099674" cy="78822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D533ED8A-FC8F-4492-818C-DEB6831D187E}" type="datetimeFigureOut">
              <a:rPr lang="it-IT" smtClean="0"/>
              <a:pPr/>
              <a:t>12/11/2019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pPr/>
              <a:t>‹#›</a:t>
            </a:fld>
            <a:endParaRPr lang="it-IT"/>
          </a:p>
        </p:txBody>
      </p:sp>
    </p:spTree>
    <p:extLst>
      <p:ext uri="{BB962C8B-B14F-4D97-AF65-F5344CB8AC3E}">
        <p14:creationId xmlns:p14="http://schemas.microsoft.com/office/powerpoint/2010/main" val="2425040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pPr/>
              <a:t>12/11/2019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pPr/>
              <a:t>‹#›</a:t>
            </a:fld>
            <a:endParaRPr lang="it-IT"/>
          </a:p>
        </p:txBody>
      </p:sp>
    </p:spTree>
    <p:extLst>
      <p:ext uri="{BB962C8B-B14F-4D97-AF65-F5344CB8AC3E}">
        <p14:creationId xmlns:p14="http://schemas.microsoft.com/office/powerpoint/2010/main" val="2237387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pPr/>
              <a:t>12/11/2019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pPr/>
              <a:t>‹#›</a:t>
            </a:fld>
            <a:endParaRPr lang="it-IT"/>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076229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pPr/>
              <a:t>12/11/2019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pPr/>
              <a:t>‹#›</a:t>
            </a:fld>
            <a:endParaRPr lang="it-IT"/>
          </a:p>
        </p:txBody>
      </p:sp>
    </p:spTree>
    <p:extLst>
      <p:ext uri="{BB962C8B-B14F-4D97-AF65-F5344CB8AC3E}">
        <p14:creationId xmlns:p14="http://schemas.microsoft.com/office/powerpoint/2010/main" val="15485439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pPr/>
              <a:t>12/11/2019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pPr/>
              <a:t>‹#›</a:t>
            </a:fld>
            <a:endParaRPr lang="it-I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374182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pPr/>
              <a:t>12/11/2019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pPr/>
              <a:t>‹#›</a:t>
            </a:fld>
            <a:endParaRPr lang="it-IT"/>
          </a:p>
        </p:txBody>
      </p:sp>
    </p:spTree>
    <p:extLst>
      <p:ext uri="{BB962C8B-B14F-4D97-AF65-F5344CB8AC3E}">
        <p14:creationId xmlns:p14="http://schemas.microsoft.com/office/powerpoint/2010/main" val="3218505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533ED8A-FC8F-4492-818C-DEB6831D187E}" type="datetimeFigureOut">
              <a:rPr lang="it-IT" smtClean="0"/>
              <a:pPr/>
              <a:t>12/11/2019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pPr/>
              <a:t>‹#›</a:t>
            </a:fld>
            <a:endParaRPr lang="it-IT"/>
          </a:p>
        </p:txBody>
      </p:sp>
    </p:spTree>
    <p:extLst>
      <p:ext uri="{BB962C8B-B14F-4D97-AF65-F5344CB8AC3E}">
        <p14:creationId xmlns:p14="http://schemas.microsoft.com/office/powerpoint/2010/main" val="15459822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533ED8A-FC8F-4492-818C-DEB6831D187E}" type="datetimeFigureOut">
              <a:rPr lang="it-IT" smtClean="0"/>
              <a:pPr/>
              <a:t>12/11/2019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pPr/>
              <a:t>‹#›</a:t>
            </a:fld>
            <a:endParaRPr lang="it-IT"/>
          </a:p>
        </p:txBody>
      </p:sp>
    </p:spTree>
    <p:extLst>
      <p:ext uri="{BB962C8B-B14F-4D97-AF65-F5344CB8AC3E}">
        <p14:creationId xmlns:p14="http://schemas.microsoft.com/office/powerpoint/2010/main" val="3046181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533ED8A-FC8F-4492-818C-DEB6831D187E}" type="datetimeFigureOut">
              <a:rPr lang="it-IT" smtClean="0"/>
              <a:pPr/>
              <a:t>12/11/2019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pPr/>
              <a:t>‹#›</a:t>
            </a:fld>
            <a:endParaRPr lang="it-IT"/>
          </a:p>
        </p:txBody>
      </p:sp>
    </p:spTree>
    <p:extLst>
      <p:ext uri="{BB962C8B-B14F-4D97-AF65-F5344CB8AC3E}">
        <p14:creationId xmlns:p14="http://schemas.microsoft.com/office/powerpoint/2010/main" val="2210276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pPr/>
              <a:t>12/11/2019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pPr/>
              <a:t>‹#›</a:t>
            </a:fld>
            <a:endParaRPr lang="it-IT"/>
          </a:p>
        </p:txBody>
      </p:sp>
    </p:spTree>
    <p:extLst>
      <p:ext uri="{BB962C8B-B14F-4D97-AF65-F5344CB8AC3E}">
        <p14:creationId xmlns:p14="http://schemas.microsoft.com/office/powerpoint/2010/main" val="3947780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D533ED8A-FC8F-4492-818C-DEB6831D187E}" type="datetimeFigureOut">
              <a:rPr lang="it-IT" smtClean="0"/>
              <a:pPr/>
              <a:t>12/11/2019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EFFAC72-F8BB-4754-9F96-4D68A7B20214}" type="slidenum">
              <a:rPr lang="it-IT" smtClean="0"/>
              <a:pPr/>
              <a:t>‹#›</a:t>
            </a:fld>
            <a:endParaRPr lang="it-IT"/>
          </a:p>
        </p:txBody>
      </p:sp>
    </p:spTree>
    <p:extLst>
      <p:ext uri="{BB962C8B-B14F-4D97-AF65-F5344CB8AC3E}">
        <p14:creationId xmlns:p14="http://schemas.microsoft.com/office/powerpoint/2010/main" val="1606673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533ED8A-FC8F-4492-818C-DEB6831D187E}" type="datetimeFigureOut">
              <a:rPr lang="it-IT" smtClean="0"/>
              <a:pPr/>
              <a:t>12/11/2019</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FEFFAC72-F8BB-4754-9F96-4D68A7B20214}" type="slidenum">
              <a:rPr lang="it-IT" smtClean="0"/>
              <a:pPr/>
              <a:t>‹#›</a:t>
            </a:fld>
            <a:endParaRPr lang="it-IT"/>
          </a:p>
        </p:txBody>
      </p:sp>
    </p:spTree>
    <p:extLst>
      <p:ext uri="{BB962C8B-B14F-4D97-AF65-F5344CB8AC3E}">
        <p14:creationId xmlns:p14="http://schemas.microsoft.com/office/powerpoint/2010/main" val="3786447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D533ED8A-FC8F-4492-818C-DEB6831D187E}" type="datetimeFigureOut">
              <a:rPr lang="it-IT" smtClean="0"/>
              <a:pPr/>
              <a:t>12/11/2019</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FEFFAC72-F8BB-4754-9F96-4D68A7B20214}" type="slidenum">
              <a:rPr lang="it-IT" smtClean="0"/>
              <a:pPr/>
              <a:t>‹#›</a:t>
            </a:fld>
            <a:endParaRPr lang="it-IT"/>
          </a:p>
        </p:txBody>
      </p:sp>
    </p:spTree>
    <p:extLst>
      <p:ext uri="{BB962C8B-B14F-4D97-AF65-F5344CB8AC3E}">
        <p14:creationId xmlns:p14="http://schemas.microsoft.com/office/powerpoint/2010/main" val="1584948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33ED8A-FC8F-4492-818C-DEB6831D187E}" type="datetimeFigureOut">
              <a:rPr lang="it-IT" smtClean="0"/>
              <a:pPr/>
              <a:t>12/11/2019</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FEFFAC72-F8BB-4754-9F96-4D68A7B20214}" type="slidenum">
              <a:rPr lang="it-IT" smtClean="0"/>
              <a:pPr/>
              <a:t>‹#›</a:t>
            </a:fld>
            <a:endParaRPr lang="it-IT"/>
          </a:p>
        </p:txBody>
      </p:sp>
    </p:spTree>
    <p:extLst>
      <p:ext uri="{BB962C8B-B14F-4D97-AF65-F5344CB8AC3E}">
        <p14:creationId xmlns:p14="http://schemas.microsoft.com/office/powerpoint/2010/main" val="272897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D533ED8A-FC8F-4492-818C-DEB6831D187E}" type="datetimeFigureOut">
              <a:rPr lang="it-IT" smtClean="0"/>
              <a:pPr/>
              <a:t>12/11/2019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EFFAC72-F8BB-4754-9F96-4D68A7B20214}" type="slidenum">
              <a:rPr lang="it-IT" smtClean="0"/>
              <a:pPr/>
              <a:t>‹#›</a:t>
            </a:fld>
            <a:endParaRPr lang="it-IT"/>
          </a:p>
        </p:txBody>
      </p:sp>
    </p:spTree>
    <p:extLst>
      <p:ext uri="{BB962C8B-B14F-4D97-AF65-F5344CB8AC3E}">
        <p14:creationId xmlns:p14="http://schemas.microsoft.com/office/powerpoint/2010/main" val="1952088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D533ED8A-FC8F-4492-818C-DEB6831D187E}" type="datetimeFigureOut">
              <a:rPr lang="it-IT" smtClean="0"/>
              <a:pPr/>
              <a:t>12/11/2019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EFFAC72-F8BB-4754-9F96-4D68A7B20214}" type="slidenum">
              <a:rPr lang="it-IT" smtClean="0"/>
              <a:pPr/>
              <a:t>‹#›</a:t>
            </a:fld>
            <a:endParaRPr lang="it-IT"/>
          </a:p>
        </p:txBody>
      </p:sp>
    </p:spTree>
    <p:extLst>
      <p:ext uri="{BB962C8B-B14F-4D97-AF65-F5344CB8AC3E}">
        <p14:creationId xmlns:p14="http://schemas.microsoft.com/office/powerpoint/2010/main" val="1618726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33ED8A-FC8F-4492-818C-DEB6831D187E}" type="datetimeFigureOut">
              <a:rPr lang="it-IT" smtClean="0"/>
              <a:pPr/>
              <a:t>12/11/2019</a:t>
            </a:fld>
            <a:endParaRPr lang="it-IT"/>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EFFAC72-F8BB-4754-9F96-4D68A7B20214}" type="slidenum">
              <a:rPr lang="it-IT" smtClean="0"/>
              <a:pPr/>
              <a:t>‹#›</a:t>
            </a:fld>
            <a:endParaRPr lang="it-IT"/>
          </a:p>
        </p:txBody>
      </p:sp>
    </p:spTree>
    <p:extLst>
      <p:ext uri="{BB962C8B-B14F-4D97-AF65-F5344CB8AC3E}">
        <p14:creationId xmlns:p14="http://schemas.microsoft.com/office/powerpoint/2010/main" val="920480650"/>
      </p:ext>
    </p:extLst>
  </p:cSld>
  <p:clrMap bg1="lt1" tx1="dk1" bg2="lt2" tx2="dk2" accent1="accent1" accent2="accent2" accent3="accent3" accent4="accent4" accent5="accent5" accent6="accent6" hlink="hlink" folHlink="folHlink"/>
  <p:sldLayoutIdLst>
    <p:sldLayoutId id="2147483866" r:id="rId1"/>
    <p:sldLayoutId id="2147483867" r:id="rId2"/>
    <p:sldLayoutId id="2147483868" r:id="rId3"/>
    <p:sldLayoutId id="2147483869" r:id="rId4"/>
    <p:sldLayoutId id="2147483870" r:id="rId5"/>
    <p:sldLayoutId id="2147483871" r:id="rId6"/>
    <p:sldLayoutId id="2147483872" r:id="rId7"/>
    <p:sldLayoutId id="2147483873" r:id="rId8"/>
    <p:sldLayoutId id="2147483874" r:id="rId9"/>
    <p:sldLayoutId id="2147483875" r:id="rId10"/>
    <p:sldLayoutId id="2147483876" r:id="rId11"/>
    <p:sldLayoutId id="2147483877" r:id="rId12"/>
    <p:sldLayoutId id="2147483878" r:id="rId13"/>
    <p:sldLayoutId id="2147483879" r:id="rId14"/>
    <p:sldLayoutId id="2147483880" r:id="rId15"/>
    <p:sldLayoutId id="214748388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86D47-14A3-4566-8107-97273401F966}"/>
              </a:ext>
            </a:extLst>
          </p:cNvPr>
          <p:cNvSpPr>
            <a:spLocks noGrp="1"/>
          </p:cNvSpPr>
          <p:nvPr>
            <p:ph type="ctrTitle"/>
          </p:nvPr>
        </p:nvSpPr>
        <p:spPr>
          <a:xfrm>
            <a:off x="1507067" y="2038582"/>
            <a:ext cx="7766936" cy="1646302"/>
          </a:xfrm>
        </p:spPr>
        <p:txBody>
          <a:bodyPr/>
          <a:lstStyle/>
          <a:p>
            <a:r>
              <a:rPr lang="it-IT" sz="5400" dirty="0">
                <a:solidFill>
                  <a:srgbClr val="C00000"/>
                </a:solidFill>
              </a:rPr>
              <a:t>IE3</a:t>
            </a:r>
            <a:r>
              <a:rPr lang="it-IT" dirty="0"/>
              <a:t/>
            </a:r>
            <a:br>
              <a:rPr lang="it-IT" dirty="0"/>
            </a:br>
            <a:r>
              <a:rPr lang="en-US" sz="3200" b="1" dirty="0">
                <a:solidFill>
                  <a:srgbClr val="C00000"/>
                </a:solidFill>
                <a:latin typeface="+mn-lt"/>
              </a:rPr>
              <a:t>I</a:t>
            </a:r>
            <a:r>
              <a:rPr lang="en-US" sz="3200" b="1" dirty="0">
                <a:solidFill>
                  <a:schemeClr val="accent2">
                    <a:lumMod val="75000"/>
                  </a:schemeClr>
                </a:solidFill>
                <a:latin typeface="+mn-lt"/>
              </a:rPr>
              <a:t>ndustrial </a:t>
            </a:r>
            <a:r>
              <a:rPr lang="en-US" sz="3200" b="1" dirty="0">
                <a:solidFill>
                  <a:srgbClr val="C00000"/>
                </a:solidFill>
                <a:latin typeface="+mn-lt"/>
              </a:rPr>
              <a:t>E</a:t>
            </a:r>
            <a:r>
              <a:rPr lang="en-US" sz="3200" b="1" dirty="0">
                <a:solidFill>
                  <a:schemeClr val="accent2">
                    <a:lumMod val="75000"/>
                  </a:schemeClr>
                </a:solidFill>
                <a:latin typeface="+mn-lt"/>
              </a:rPr>
              <a:t>ngineering and </a:t>
            </a:r>
            <a:r>
              <a:rPr lang="en-US" sz="3200" b="1" dirty="0">
                <a:solidFill>
                  <a:srgbClr val="C00000"/>
                </a:solidFill>
                <a:latin typeface="+mn-lt"/>
              </a:rPr>
              <a:t>M</a:t>
            </a:r>
            <a:r>
              <a:rPr lang="en-US" sz="3200" b="1" dirty="0">
                <a:solidFill>
                  <a:schemeClr val="accent2">
                    <a:lumMod val="75000"/>
                  </a:schemeClr>
                </a:solidFill>
                <a:latin typeface="+mn-lt"/>
              </a:rPr>
              <a:t>anagement of </a:t>
            </a:r>
            <a:r>
              <a:rPr lang="en-US" sz="3200" b="1" dirty="0">
                <a:solidFill>
                  <a:srgbClr val="C00000"/>
                </a:solidFill>
                <a:latin typeface="+mn-lt"/>
              </a:rPr>
              <a:t>E</a:t>
            </a:r>
            <a:r>
              <a:rPr lang="en-US" sz="3200" b="1" dirty="0">
                <a:solidFill>
                  <a:schemeClr val="accent2">
                    <a:lumMod val="75000"/>
                  </a:schemeClr>
                </a:solidFill>
                <a:latin typeface="+mn-lt"/>
              </a:rPr>
              <a:t>uropean </a:t>
            </a:r>
            <a:r>
              <a:rPr lang="en-US" sz="3200" b="1" dirty="0">
                <a:solidFill>
                  <a:srgbClr val="C00000"/>
                </a:solidFill>
                <a:latin typeface="+mn-lt"/>
              </a:rPr>
              <a:t>H</a:t>
            </a:r>
            <a:r>
              <a:rPr lang="en-US" sz="3200" b="1" dirty="0">
                <a:solidFill>
                  <a:schemeClr val="accent2">
                    <a:lumMod val="75000"/>
                  </a:schemeClr>
                </a:solidFill>
                <a:latin typeface="+mn-lt"/>
              </a:rPr>
              <a:t>igher </a:t>
            </a:r>
            <a:r>
              <a:rPr lang="en-US" sz="3200" b="1" dirty="0">
                <a:solidFill>
                  <a:srgbClr val="C00000"/>
                </a:solidFill>
                <a:latin typeface="+mn-lt"/>
              </a:rPr>
              <a:t>E</a:t>
            </a:r>
            <a:r>
              <a:rPr lang="en-US" sz="3200" b="1" dirty="0">
                <a:solidFill>
                  <a:schemeClr val="accent2">
                    <a:lumMod val="75000"/>
                  </a:schemeClr>
                </a:solidFill>
                <a:latin typeface="+mn-lt"/>
              </a:rPr>
              <a:t>ducation </a:t>
            </a:r>
            <a:endParaRPr lang="it-IT" sz="3200" dirty="0">
              <a:solidFill>
                <a:schemeClr val="accent2">
                  <a:lumMod val="75000"/>
                </a:schemeClr>
              </a:solidFill>
              <a:latin typeface="+mn-lt"/>
            </a:endParaRPr>
          </a:p>
        </p:txBody>
      </p:sp>
      <p:sp>
        <p:nvSpPr>
          <p:cNvPr id="3" name="Subtitle 2">
            <a:extLst>
              <a:ext uri="{FF2B5EF4-FFF2-40B4-BE49-F238E27FC236}">
                <a16:creationId xmlns:a16="http://schemas.microsoft.com/office/drawing/2014/main" id="{DE4CFF00-4D1F-4874-818C-C967C0AE4C92}"/>
              </a:ext>
            </a:extLst>
          </p:cNvPr>
          <p:cNvSpPr>
            <a:spLocks noGrp="1"/>
          </p:cNvSpPr>
          <p:nvPr>
            <p:ph type="subTitle" idx="1"/>
          </p:nvPr>
        </p:nvSpPr>
        <p:spPr/>
        <p:txBody>
          <a:bodyPr>
            <a:normAutofit/>
          </a:bodyPr>
          <a:lstStyle/>
          <a:p>
            <a:r>
              <a:rPr lang="pl-PL" dirty="0" smtClean="0">
                <a:solidFill>
                  <a:schemeClr val="tx1"/>
                </a:solidFill>
              </a:rPr>
              <a:t>WP1- </a:t>
            </a:r>
            <a:r>
              <a:rPr lang="en-US" dirty="0" smtClean="0">
                <a:solidFill>
                  <a:schemeClr val="tx1"/>
                </a:solidFill>
              </a:rPr>
              <a:t>Researching HEI training offer and company good practices in the field of IE&amp;M </a:t>
            </a:r>
            <a:endParaRPr lang="pl-PL" dirty="0" smtClean="0">
              <a:solidFill>
                <a:schemeClr val="tx1"/>
              </a:solidFill>
            </a:endParaRPr>
          </a:p>
          <a:p>
            <a:r>
              <a:rPr lang="it-IT" dirty="0" smtClean="0">
                <a:solidFill>
                  <a:schemeClr val="tx1"/>
                </a:solidFill>
              </a:rPr>
              <a:t>[</a:t>
            </a:r>
            <a:r>
              <a:rPr lang="it-IT" dirty="0">
                <a:solidFill>
                  <a:schemeClr val="tx1"/>
                </a:solidFill>
              </a:rPr>
              <a:t>Name of the IO]</a:t>
            </a:r>
          </a:p>
        </p:txBody>
      </p:sp>
      <p:pic>
        <p:nvPicPr>
          <p:cNvPr id="5" name="Immagine 4" descr="http://eacea.ec.europa.eu/img/logos/erasmus_plus/eu_flag_co_funded_pos_%5brgb%5d_righ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5062" y="5791428"/>
            <a:ext cx="2615071" cy="691877"/>
          </a:xfrm>
          <a:prstGeom prst="rect">
            <a:avLst/>
          </a:prstGeom>
          <a:noFill/>
          <a:ln>
            <a:noFill/>
          </a:ln>
        </p:spPr>
      </p:pic>
      <p:sp>
        <p:nvSpPr>
          <p:cNvPr id="6" name="CasellaDiTesto 3"/>
          <p:cNvSpPr txBox="1"/>
          <p:nvPr/>
        </p:nvSpPr>
        <p:spPr>
          <a:xfrm>
            <a:off x="3657599" y="5791428"/>
            <a:ext cx="4990012" cy="677108"/>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950" dirty="0"/>
              <a:t>The European Commission support for the production of this publication does not constitute endorsement of the contents which reflects the views only of the authors, and the Commission cannot be held responsible for any use which may be made of the information contained therein</a:t>
            </a:r>
            <a:endParaRPr lang="it-IT" sz="950" dirty="0"/>
          </a:p>
        </p:txBody>
      </p:sp>
    </p:spTree>
    <p:extLst>
      <p:ext uri="{BB962C8B-B14F-4D97-AF65-F5344CB8AC3E}">
        <p14:creationId xmlns:p14="http://schemas.microsoft.com/office/powerpoint/2010/main" val="18931127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p:txBody>
          <a:bodyPr>
            <a:normAutofit/>
          </a:bodyPr>
          <a:lstStyle/>
          <a:p>
            <a:r>
              <a:rPr lang="en-US" sz="4000" smtClean="0">
                <a:solidFill>
                  <a:schemeClr val="tx1"/>
                </a:solidFill>
              </a:rPr>
              <a:t>[Beyond the project proposal: Suggestions/improvements]</a:t>
            </a:r>
            <a:endParaRPr lang="en-US" sz="4000">
              <a:solidFill>
                <a:schemeClr val="tx1"/>
              </a:solidFill>
            </a:endParaRPr>
          </a:p>
        </p:txBody>
      </p:sp>
      <p:sp>
        <p:nvSpPr>
          <p:cNvPr id="3" name="Content Placeholder 2">
            <a:extLst>
              <a:ext uri="{FF2B5EF4-FFF2-40B4-BE49-F238E27FC236}">
                <a16:creationId xmlns:a16="http://schemas.microsoft.com/office/drawing/2014/main" id="{CA1AC81C-4556-4BE4-8995-2DE3D0AD77DC}"/>
              </a:ext>
            </a:extLst>
          </p:cNvPr>
          <p:cNvSpPr>
            <a:spLocks noGrp="1"/>
          </p:cNvSpPr>
          <p:nvPr>
            <p:ph idx="1"/>
          </p:nvPr>
        </p:nvSpPr>
        <p:spPr/>
        <p:txBody>
          <a:bodyPr>
            <a:normAutofit/>
          </a:bodyPr>
          <a:lstStyle/>
          <a:p>
            <a:r>
              <a:rPr lang="pl-PL" sz="2400" dirty="0" err="1" smtClean="0"/>
              <a:t>Kind</a:t>
            </a:r>
            <a:r>
              <a:rPr lang="pl-PL" sz="2400" dirty="0" smtClean="0"/>
              <a:t> </a:t>
            </a:r>
            <a:r>
              <a:rPr lang="pl-PL" sz="2400" dirty="0" err="1" smtClean="0"/>
              <a:t>invitation</a:t>
            </a:r>
            <a:r>
              <a:rPr lang="pl-PL" sz="2400" dirty="0" smtClean="0"/>
              <a:t> for </a:t>
            </a:r>
            <a:r>
              <a:rPr lang="pl-PL" sz="2400" dirty="0" err="1" smtClean="0"/>
              <a:t>active</a:t>
            </a:r>
            <a:r>
              <a:rPr lang="pl-PL" sz="2400" dirty="0" smtClean="0"/>
              <a:t> </a:t>
            </a:r>
            <a:r>
              <a:rPr lang="pl-PL" sz="2400" dirty="0" err="1" smtClean="0"/>
              <a:t>participation</a:t>
            </a:r>
            <a:r>
              <a:rPr lang="pl-PL" sz="2400" dirty="0" smtClean="0"/>
              <a:t> in BRAINSTORMING SESSION on WP1</a:t>
            </a:r>
            <a:endParaRPr lang="it-IT" sz="2400" dirty="0"/>
          </a:p>
        </p:txBody>
      </p:sp>
      <p:pic>
        <p:nvPicPr>
          <p:cNvPr id="4" name="Obraz 3"/>
          <p:cNvPicPr>
            <a:picLocks noChangeAspect="1"/>
          </p:cNvPicPr>
          <p:nvPr/>
        </p:nvPicPr>
        <p:blipFill>
          <a:blip r:embed="rId2"/>
          <a:stretch>
            <a:fillRect/>
          </a:stretch>
        </p:blipFill>
        <p:spPr>
          <a:xfrm>
            <a:off x="2517729" y="3069772"/>
            <a:ext cx="5044456" cy="2694758"/>
          </a:xfrm>
          <a:prstGeom prst="rect">
            <a:avLst/>
          </a:prstGeom>
        </p:spPr>
      </p:pic>
    </p:spTree>
    <p:extLst>
      <p:ext uri="{BB962C8B-B14F-4D97-AF65-F5344CB8AC3E}">
        <p14:creationId xmlns:p14="http://schemas.microsoft.com/office/powerpoint/2010/main" val="771078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441D7-4086-4DAE-9055-7DDE8C7EE5CE}"/>
              </a:ext>
            </a:extLst>
          </p:cNvPr>
          <p:cNvSpPr>
            <a:spLocks noGrp="1"/>
          </p:cNvSpPr>
          <p:nvPr>
            <p:ph type="title"/>
          </p:nvPr>
        </p:nvSpPr>
        <p:spPr/>
        <p:txBody>
          <a:bodyPr>
            <a:normAutofit/>
          </a:bodyPr>
          <a:lstStyle/>
          <a:p>
            <a:r>
              <a:rPr lang="it-IT" dirty="0">
                <a:solidFill>
                  <a:schemeClr val="tx1"/>
                </a:solidFill>
              </a:rPr>
              <a:t>[</a:t>
            </a:r>
            <a:r>
              <a:rPr lang="it-IT" dirty="0" smtClean="0">
                <a:solidFill>
                  <a:schemeClr val="tx1"/>
                </a:solidFill>
              </a:rPr>
              <a:t>WP</a:t>
            </a:r>
            <a:r>
              <a:rPr lang="pl-PL" dirty="0" smtClean="0">
                <a:solidFill>
                  <a:schemeClr val="tx1"/>
                </a:solidFill>
              </a:rPr>
              <a:t>1-</a:t>
            </a:r>
            <a:r>
              <a:rPr lang="it-IT" dirty="0" smtClean="0">
                <a:solidFill>
                  <a:schemeClr val="tx1"/>
                </a:solidFill>
              </a:rPr>
              <a:t> </a:t>
            </a:r>
            <a:r>
              <a:rPr lang="it-IT" dirty="0">
                <a:solidFill>
                  <a:schemeClr val="tx1"/>
                </a:solidFill>
              </a:rPr>
              <a:t>description, aims, organization of the work]</a:t>
            </a:r>
          </a:p>
        </p:txBody>
      </p:sp>
      <p:sp>
        <p:nvSpPr>
          <p:cNvPr id="3" name="Content Placeholder 2">
            <a:extLst>
              <a:ext uri="{FF2B5EF4-FFF2-40B4-BE49-F238E27FC236}">
                <a16:creationId xmlns:a16="http://schemas.microsoft.com/office/drawing/2014/main" id="{4C20794A-13A3-4DEA-A774-E55D5C203761}"/>
              </a:ext>
            </a:extLst>
          </p:cNvPr>
          <p:cNvSpPr>
            <a:spLocks noGrp="1"/>
          </p:cNvSpPr>
          <p:nvPr>
            <p:ph idx="1"/>
          </p:nvPr>
        </p:nvSpPr>
        <p:spPr/>
        <p:txBody>
          <a:bodyPr/>
          <a:lstStyle/>
          <a:p>
            <a:r>
              <a:rPr lang="en-US" dirty="0" smtClean="0">
                <a:solidFill>
                  <a:schemeClr val="tx1"/>
                </a:solidFill>
              </a:rPr>
              <a:t>The aim of this WP is </a:t>
            </a:r>
            <a:r>
              <a:rPr lang="en-US" b="1" dirty="0" smtClean="0">
                <a:solidFill>
                  <a:schemeClr val="tx1"/>
                </a:solidFill>
              </a:rPr>
              <a:t>to identify the training pathways </a:t>
            </a:r>
            <a:r>
              <a:rPr lang="en-US" dirty="0" smtClean="0">
                <a:solidFill>
                  <a:schemeClr val="tx1"/>
                </a:solidFill>
              </a:rPr>
              <a:t>currently provided by European HEIs and the good practices in use within the companies involved in the IE&amp;M field, with particular attention to </a:t>
            </a:r>
            <a:r>
              <a:rPr lang="en-US" b="1" dirty="0" smtClean="0">
                <a:solidFill>
                  <a:schemeClr val="tx1"/>
                </a:solidFill>
              </a:rPr>
              <a:t>Industry 4.0-related topics. </a:t>
            </a:r>
            <a:endParaRPr lang="en-US" dirty="0" smtClean="0">
              <a:solidFill>
                <a:schemeClr val="tx1"/>
              </a:solidFill>
            </a:endParaRPr>
          </a:p>
          <a:p>
            <a:r>
              <a:rPr lang="en-US" b="1" dirty="0" smtClean="0">
                <a:solidFill>
                  <a:schemeClr val="tx1"/>
                </a:solidFill>
              </a:rPr>
              <a:t>Study on the educational offer </a:t>
            </a:r>
            <a:r>
              <a:rPr lang="en-US" dirty="0" smtClean="0">
                <a:solidFill>
                  <a:schemeClr val="tx1"/>
                </a:solidFill>
              </a:rPr>
              <a:t>provided by IE&amp;M departments and the good practices in use within partner companies</a:t>
            </a:r>
            <a:endParaRPr lang="en-US" b="1" dirty="0" smtClean="0">
              <a:solidFill>
                <a:schemeClr val="tx1"/>
              </a:solidFill>
            </a:endParaRPr>
          </a:p>
          <a:p>
            <a:r>
              <a:rPr lang="pl-PL" b="1" dirty="0" smtClean="0">
                <a:solidFill>
                  <a:schemeClr val="tx1"/>
                </a:solidFill>
              </a:rPr>
              <a:t>T</a:t>
            </a:r>
            <a:r>
              <a:rPr lang="en-US" b="1" dirty="0" smtClean="0">
                <a:solidFill>
                  <a:schemeClr val="tx1"/>
                </a:solidFill>
              </a:rPr>
              <a:t>ext mining analysis (</a:t>
            </a:r>
            <a:r>
              <a:rPr lang="en-US" dirty="0" smtClean="0">
                <a:solidFill>
                  <a:schemeClr val="tx1"/>
                </a:solidFill>
              </a:rPr>
              <a:t>i.e. a meaningful extraction of data from the academic syllabi gathered) in order to define the main convergences and divergences of the current educational offer in the IE&amp;M field.</a:t>
            </a:r>
            <a:endParaRPr lang="en-US" dirty="0">
              <a:solidFill>
                <a:schemeClr val="tx1"/>
              </a:solidFill>
            </a:endParaRPr>
          </a:p>
        </p:txBody>
      </p:sp>
      <p:sp>
        <p:nvSpPr>
          <p:cNvPr id="4" name="Prostokąt 3"/>
          <p:cNvSpPr/>
          <p:nvPr/>
        </p:nvSpPr>
        <p:spPr>
          <a:xfrm>
            <a:off x="487680" y="4992078"/>
            <a:ext cx="9270274" cy="1200329"/>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r>
              <a:rPr lang="pl-PL" b="1" dirty="0" smtClean="0"/>
              <a:t>Milestone </a:t>
            </a:r>
          </a:p>
          <a:p>
            <a:endParaRPr lang="pl-PL" b="1" dirty="0" smtClean="0"/>
          </a:p>
          <a:p>
            <a:r>
              <a:rPr lang="en-US" b="1" dirty="0" smtClean="0"/>
              <a:t>ML1: HEI educational offer and good practices in IE&amp;M with respect to Industry 4.0 key features 	</a:t>
            </a:r>
          </a:p>
        </p:txBody>
      </p:sp>
    </p:spTree>
    <p:extLst>
      <p:ext uri="{BB962C8B-B14F-4D97-AF65-F5344CB8AC3E}">
        <p14:creationId xmlns:p14="http://schemas.microsoft.com/office/powerpoint/2010/main" val="2880259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p:txBody>
          <a:bodyPr>
            <a:normAutofit/>
          </a:bodyPr>
          <a:lstStyle/>
          <a:p>
            <a:r>
              <a:rPr lang="it-IT" sz="4000" dirty="0">
                <a:solidFill>
                  <a:schemeClr val="tx1"/>
                </a:solidFill>
              </a:rPr>
              <a:t>[Tasks: description, timeframe, </a:t>
            </a:r>
            <a:r>
              <a:rPr lang="it-IT" sz="4000" dirty="0" smtClean="0">
                <a:solidFill>
                  <a:schemeClr val="tx1"/>
                </a:solidFill>
              </a:rPr>
              <a:t>respons</a:t>
            </a:r>
            <a:r>
              <a:rPr lang="pl-PL" sz="4000" dirty="0" smtClean="0">
                <a:solidFill>
                  <a:schemeClr val="tx1"/>
                </a:solidFill>
              </a:rPr>
              <a:t>i</a:t>
            </a:r>
            <a:r>
              <a:rPr lang="it-IT" sz="4000" dirty="0" smtClean="0">
                <a:solidFill>
                  <a:schemeClr val="tx1"/>
                </a:solidFill>
              </a:rPr>
              <a:t>bilities</a:t>
            </a:r>
            <a:r>
              <a:rPr lang="it-IT" sz="4000" dirty="0">
                <a:solidFill>
                  <a:schemeClr val="tx1"/>
                </a:solidFill>
              </a:rPr>
              <a:t>]</a:t>
            </a:r>
          </a:p>
        </p:txBody>
      </p:sp>
      <p:graphicFrame>
        <p:nvGraphicFramePr>
          <p:cNvPr id="4" name="Symbol zastępczy zawartości 3"/>
          <p:cNvGraphicFramePr>
            <a:graphicFrameLocks noGrp="1"/>
          </p:cNvGraphicFramePr>
          <p:nvPr>
            <p:ph idx="1"/>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79581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77334" y="609600"/>
            <a:ext cx="8596668" cy="892629"/>
          </a:xfrm>
        </p:spPr>
        <p:style>
          <a:lnRef idx="1">
            <a:schemeClr val="accent1"/>
          </a:lnRef>
          <a:fillRef idx="2">
            <a:schemeClr val="accent1"/>
          </a:fillRef>
          <a:effectRef idx="1">
            <a:schemeClr val="accent1"/>
          </a:effectRef>
          <a:fontRef idx="minor">
            <a:schemeClr val="dk1"/>
          </a:fontRef>
        </p:style>
        <p:txBody>
          <a:bodyPr>
            <a:noAutofit/>
          </a:bodyPr>
          <a:lstStyle/>
          <a:p>
            <a:pPr lvl="0" algn="ctr"/>
            <a:r>
              <a:rPr lang="en-US" sz="2000" b="1" dirty="0" smtClean="0">
                <a:solidFill>
                  <a:schemeClr val="tx1"/>
                </a:solidFill>
              </a:rPr>
              <a:t>Task 1.1: Design and Plan the desk research </a:t>
            </a:r>
            <a:r>
              <a:rPr lang="en-US" sz="2000" dirty="0" smtClean="0">
                <a:solidFill>
                  <a:schemeClr val="tx1"/>
                </a:solidFill>
              </a:rPr>
              <a:t>on the educational offer and company good practices in the field of IE&amp;M</a:t>
            </a:r>
            <a:endParaRPr lang="en-US" sz="2000" dirty="0"/>
          </a:p>
        </p:txBody>
      </p:sp>
      <p:sp>
        <p:nvSpPr>
          <p:cNvPr id="3" name="Symbol zastępczy zawartości 2"/>
          <p:cNvSpPr>
            <a:spLocks noGrp="1"/>
          </p:cNvSpPr>
          <p:nvPr>
            <p:ph idx="1"/>
          </p:nvPr>
        </p:nvSpPr>
        <p:spPr>
          <a:xfrm>
            <a:off x="677333" y="2160590"/>
            <a:ext cx="9158997" cy="3155994"/>
          </a:xfrm>
        </p:spPr>
        <p:txBody>
          <a:bodyPr>
            <a:normAutofit lnSpcReduction="10000"/>
          </a:bodyPr>
          <a:lstStyle/>
          <a:p>
            <a:r>
              <a:rPr lang="en-US" dirty="0" smtClean="0">
                <a:solidFill>
                  <a:schemeClr val="tx1"/>
                </a:solidFill>
              </a:rPr>
              <a:t>Collecting syllabi from: (1) project partners , (2) other HEIs offering IE&amp;M </a:t>
            </a:r>
            <a:r>
              <a:rPr lang="en-US" dirty="0" err="1" smtClean="0">
                <a:solidFill>
                  <a:schemeClr val="tx1"/>
                </a:solidFill>
              </a:rPr>
              <a:t>programmes</a:t>
            </a:r>
            <a:endParaRPr lang="en-US" dirty="0" smtClean="0">
              <a:solidFill>
                <a:schemeClr val="tx1"/>
              </a:solidFill>
            </a:endParaRPr>
          </a:p>
          <a:p>
            <a:r>
              <a:rPr lang="pl-PL" dirty="0" err="1" smtClean="0">
                <a:solidFill>
                  <a:schemeClr val="tx1"/>
                </a:solidFill>
              </a:rPr>
              <a:t>Question</a:t>
            </a:r>
            <a:r>
              <a:rPr lang="pl-PL" dirty="0" smtClean="0">
                <a:solidFill>
                  <a:schemeClr val="tx1"/>
                </a:solidFill>
              </a:rPr>
              <a:t> to be </a:t>
            </a:r>
            <a:r>
              <a:rPr lang="pl-PL" dirty="0" err="1" smtClean="0">
                <a:solidFill>
                  <a:schemeClr val="tx1"/>
                </a:solidFill>
              </a:rPr>
              <a:t>asked</a:t>
            </a:r>
            <a:r>
              <a:rPr lang="pl-PL" dirty="0" smtClean="0">
                <a:solidFill>
                  <a:schemeClr val="tx1"/>
                </a:solidFill>
              </a:rPr>
              <a:t>: HOW MANY?</a:t>
            </a:r>
            <a:endParaRPr lang="en-US" b="1" dirty="0" smtClean="0">
              <a:solidFill>
                <a:schemeClr val="tx1"/>
              </a:solidFill>
            </a:endParaRPr>
          </a:p>
          <a:p>
            <a:r>
              <a:rPr lang="en-US" dirty="0" smtClean="0">
                <a:solidFill>
                  <a:schemeClr val="tx1"/>
                </a:solidFill>
              </a:rPr>
              <a:t>Definition  and description of Industry 4.0 concept and its elements (key words)</a:t>
            </a:r>
          </a:p>
          <a:p>
            <a:r>
              <a:rPr lang="en-US" b="1" dirty="0" smtClean="0">
                <a:solidFill>
                  <a:schemeClr val="tx1"/>
                </a:solidFill>
              </a:rPr>
              <a:t>Designing questionnaire on syllabi development scheme </a:t>
            </a:r>
            <a:r>
              <a:rPr lang="en-US" dirty="0" smtClean="0">
                <a:solidFill>
                  <a:schemeClr val="tx1"/>
                </a:solidFill>
              </a:rPr>
              <a:t>(how often, responsibilities, legal frame)</a:t>
            </a:r>
          </a:p>
          <a:p>
            <a:r>
              <a:rPr lang="en-US" b="1" dirty="0" smtClean="0">
                <a:solidFill>
                  <a:schemeClr val="tx1"/>
                </a:solidFill>
              </a:rPr>
              <a:t>Designing semi-structured interview on training offer from companies</a:t>
            </a:r>
            <a:r>
              <a:rPr lang="en-US" dirty="0" smtClean="0">
                <a:solidFill>
                  <a:schemeClr val="tx1"/>
                </a:solidFill>
              </a:rPr>
              <a:t>: (1) project partners, (2) other companies</a:t>
            </a:r>
          </a:p>
          <a:p>
            <a:r>
              <a:rPr lang="pl-PL" dirty="0" err="1">
                <a:solidFill>
                  <a:schemeClr val="tx1"/>
                </a:solidFill>
              </a:rPr>
              <a:t>Question</a:t>
            </a:r>
            <a:r>
              <a:rPr lang="pl-PL" dirty="0">
                <a:solidFill>
                  <a:schemeClr val="tx1"/>
                </a:solidFill>
              </a:rPr>
              <a:t> to be </a:t>
            </a:r>
            <a:r>
              <a:rPr lang="pl-PL" dirty="0" err="1">
                <a:solidFill>
                  <a:schemeClr val="tx1"/>
                </a:solidFill>
              </a:rPr>
              <a:t>asked</a:t>
            </a:r>
            <a:r>
              <a:rPr lang="pl-PL" dirty="0">
                <a:solidFill>
                  <a:schemeClr val="tx1"/>
                </a:solidFill>
              </a:rPr>
              <a:t>: HOW MANY?</a:t>
            </a:r>
            <a:endParaRPr lang="en-US" b="1" dirty="0">
              <a:solidFill>
                <a:schemeClr val="tx1"/>
              </a:solidFill>
            </a:endParaRPr>
          </a:p>
          <a:p>
            <a:endParaRPr lang="en-US" dirty="0" smtClean="0">
              <a:solidFill>
                <a:schemeClr val="tx1"/>
              </a:solidFill>
            </a:endParaRPr>
          </a:p>
          <a:p>
            <a:endParaRPr lang="en-US" dirty="0">
              <a:solidFill>
                <a:schemeClr val="tx1"/>
              </a:solidFill>
            </a:endParaRPr>
          </a:p>
        </p:txBody>
      </p:sp>
      <p:sp>
        <p:nvSpPr>
          <p:cNvPr id="4" name="pole tekstowe 3"/>
          <p:cNvSpPr txBox="1"/>
          <p:nvPr/>
        </p:nvSpPr>
        <p:spPr>
          <a:xfrm>
            <a:off x="1436914" y="5812972"/>
            <a:ext cx="6727372" cy="369332"/>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GB" dirty="0" smtClean="0"/>
              <a:t>2 months – corrected after brief discussion </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77334" y="609600"/>
            <a:ext cx="8596668" cy="748937"/>
          </a:xfrm>
        </p:spPr>
        <p:style>
          <a:lnRef idx="1">
            <a:schemeClr val="accent1"/>
          </a:lnRef>
          <a:fillRef idx="2">
            <a:schemeClr val="accent1"/>
          </a:fillRef>
          <a:effectRef idx="1">
            <a:schemeClr val="accent1"/>
          </a:effectRef>
          <a:fontRef idx="minor">
            <a:schemeClr val="dk1"/>
          </a:fontRef>
        </p:style>
        <p:txBody>
          <a:bodyPr>
            <a:noAutofit/>
          </a:bodyPr>
          <a:lstStyle/>
          <a:p>
            <a:pPr lvl="0"/>
            <a:r>
              <a:rPr lang="en-US" sz="2000" smtClean="0"/>
              <a:t>Task 1.2</a:t>
            </a:r>
            <a:r>
              <a:rPr lang="en-US" sz="2000" b="1" smtClean="0">
                <a:solidFill>
                  <a:schemeClr val="tx1"/>
                </a:solidFill>
              </a:rPr>
              <a:t> Carrying out in-depth researches </a:t>
            </a:r>
            <a:r>
              <a:rPr lang="en-US" sz="2000" smtClean="0">
                <a:solidFill>
                  <a:schemeClr val="tx1"/>
                </a:solidFill>
              </a:rPr>
              <a:t>on HEI educational offer (lead: PUT; University partners) </a:t>
            </a:r>
            <a:br>
              <a:rPr lang="en-US" sz="2000" smtClean="0">
                <a:solidFill>
                  <a:schemeClr val="tx1"/>
                </a:solidFill>
              </a:rPr>
            </a:br>
            <a:endParaRPr lang="en-US" sz="2000"/>
          </a:p>
        </p:txBody>
      </p:sp>
      <p:sp>
        <p:nvSpPr>
          <p:cNvPr id="3" name="Symbol zastępczy zawartości 2"/>
          <p:cNvSpPr>
            <a:spLocks noGrp="1"/>
          </p:cNvSpPr>
          <p:nvPr>
            <p:ph idx="1"/>
          </p:nvPr>
        </p:nvSpPr>
        <p:spPr/>
        <p:txBody>
          <a:bodyPr/>
          <a:lstStyle/>
          <a:p>
            <a:r>
              <a:rPr lang="en-US" dirty="0" smtClean="0">
                <a:solidFill>
                  <a:schemeClr val="tx1"/>
                </a:solidFill>
              </a:rPr>
              <a:t>Text analysis of syllabi provided  (e.g. </a:t>
            </a:r>
            <a:r>
              <a:rPr lang="en-US" dirty="0" err="1" smtClean="0">
                <a:solidFill>
                  <a:schemeClr val="tx1"/>
                </a:solidFill>
              </a:rPr>
              <a:t>Voyant</a:t>
            </a:r>
            <a:r>
              <a:rPr lang="en-US" dirty="0" smtClean="0">
                <a:solidFill>
                  <a:schemeClr val="tx1"/>
                </a:solidFill>
              </a:rPr>
              <a:t> tools, </a:t>
            </a:r>
            <a:r>
              <a:rPr lang="en-US" dirty="0" err="1" smtClean="0">
                <a:solidFill>
                  <a:schemeClr val="tx1"/>
                </a:solidFill>
              </a:rPr>
              <a:t>Clarin</a:t>
            </a:r>
            <a:r>
              <a:rPr lang="en-US" dirty="0" smtClean="0">
                <a:solidFill>
                  <a:schemeClr val="tx1"/>
                </a:solidFill>
              </a:rPr>
              <a:t> – </a:t>
            </a:r>
            <a:r>
              <a:rPr lang="en-US" dirty="0" smtClean="0">
                <a:solidFill>
                  <a:schemeClr val="tx1"/>
                </a:solidFill>
              </a:rPr>
              <a:t>online </a:t>
            </a:r>
            <a:r>
              <a:rPr lang="en-US" dirty="0" smtClean="0">
                <a:solidFill>
                  <a:schemeClr val="tx1"/>
                </a:solidFill>
              </a:rPr>
              <a:t>tools)</a:t>
            </a:r>
          </a:p>
          <a:p>
            <a:r>
              <a:rPr lang="en-US" dirty="0" smtClean="0">
                <a:solidFill>
                  <a:schemeClr val="tx1"/>
                </a:solidFill>
              </a:rPr>
              <a:t>Check list on accuracy of syllabi  (interviews with academics)</a:t>
            </a:r>
          </a:p>
          <a:p>
            <a:r>
              <a:rPr lang="en-US" dirty="0" smtClean="0">
                <a:solidFill>
                  <a:schemeClr val="tx1"/>
                </a:solidFill>
              </a:rPr>
              <a:t>Check list on teaching practices (interviews with academics)</a:t>
            </a:r>
          </a:p>
          <a:p>
            <a:r>
              <a:rPr lang="en-US" dirty="0" smtClean="0">
                <a:solidFill>
                  <a:schemeClr val="tx1"/>
                </a:solidFill>
              </a:rPr>
              <a:t>Developing template for results presentation</a:t>
            </a:r>
          </a:p>
          <a:p>
            <a:endParaRPr lang="en-US" dirty="0" smtClean="0">
              <a:solidFill>
                <a:schemeClr val="tx1"/>
              </a:solidFill>
            </a:endParaRPr>
          </a:p>
          <a:p>
            <a:endParaRPr lang="en-US" dirty="0">
              <a:solidFill>
                <a:schemeClr val="tx1"/>
              </a:solidFill>
            </a:endParaRPr>
          </a:p>
        </p:txBody>
      </p:sp>
      <p:sp>
        <p:nvSpPr>
          <p:cNvPr id="4" name="pole tekstowe 3"/>
          <p:cNvSpPr txBox="1"/>
          <p:nvPr/>
        </p:nvSpPr>
        <p:spPr>
          <a:xfrm>
            <a:off x="1436914" y="4702629"/>
            <a:ext cx="6727372" cy="369332"/>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pl-PL" dirty="0" smtClean="0"/>
              <a:t>3</a:t>
            </a:r>
            <a:r>
              <a:rPr lang="en-GB" dirty="0" smtClean="0"/>
              <a:t> months </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77334" y="609600"/>
            <a:ext cx="8596668" cy="1101634"/>
          </a:xfrm>
        </p:spPr>
        <p:style>
          <a:lnRef idx="1">
            <a:schemeClr val="accent1"/>
          </a:lnRef>
          <a:fillRef idx="2">
            <a:schemeClr val="accent1"/>
          </a:fillRef>
          <a:effectRef idx="1">
            <a:schemeClr val="accent1"/>
          </a:effectRef>
          <a:fontRef idx="minor">
            <a:schemeClr val="dk1"/>
          </a:fontRef>
        </p:style>
        <p:txBody>
          <a:bodyPr>
            <a:noAutofit/>
          </a:bodyPr>
          <a:lstStyle/>
          <a:p>
            <a:pPr lvl="0"/>
            <a:r>
              <a:rPr lang="en-US" sz="2000" smtClean="0"/>
              <a:t>Task 1.3 </a:t>
            </a:r>
            <a:r>
              <a:rPr lang="en-US" sz="2000" b="1" smtClean="0">
                <a:solidFill>
                  <a:schemeClr val="tx1"/>
                </a:solidFill>
              </a:rPr>
              <a:t>: Carrying out in-depth researches on the good practices </a:t>
            </a:r>
            <a:r>
              <a:rPr lang="en-US" sz="2000" smtClean="0">
                <a:solidFill>
                  <a:schemeClr val="tx1"/>
                </a:solidFill>
              </a:rPr>
              <a:t>in the companies involved in the field of IE&amp;M (lead: PUT; University and company partners) </a:t>
            </a:r>
            <a:r>
              <a:rPr lang="en-US" sz="2000" smtClean="0"/>
              <a:t/>
            </a:r>
            <a:br>
              <a:rPr lang="en-US" sz="2000" smtClean="0"/>
            </a:br>
            <a:endParaRPr lang="en-US" sz="2000"/>
          </a:p>
        </p:txBody>
      </p:sp>
      <p:sp>
        <p:nvSpPr>
          <p:cNvPr id="3" name="Symbol zastępczy zawartości 2"/>
          <p:cNvSpPr>
            <a:spLocks noGrp="1"/>
          </p:cNvSpPr>
          <p:nvPr>
            <p:ph idx="1"/>
          </p:nvPr>
        </p:nvSpPr>
        <p:spPr/>
        <p:txBody>
          <a:bodyPr/>
          <a:lstStyle/>
          <a:p>
            <a:r>
              <a:rPr lang="en-US" smtClean="0">
                <a:solidFill>
                  <a:schemeClr val="tx1"/>
                </a:solidFill>
              </a:rPr>
              <a:t>Carrying  out semistructured interviews with companies on good practices</a:t>
            </a:r>
          </a:p>
          <a:p>
            <a:endParaRPr lang="en-US" smtClean="0">
              <a:solidFill>
                <a:schemeClr val="tx1"/>
              </a:solidFill>
            </a:endParaRPr>
          </a:p>
          <a:p>
            <a:endParaRPr lang="en-US">
              <a:solidFill>
                <a:schemeClr val="tx1"/>
              </a:solidFill>
            </a:endParaRPr>
          </a:p>
        </p:txBody>
      </p:sp>
      <p:sp>
        <p:nvSpPr>
          <p:cNvPr id="4" name="pole tekstowe 3"/>
          <p:cNvSpPr txBox="1"/>
          <p:nvPr/>
        </p:nvSpPr>
        <p:spPr>
          <a:xfrm>
            <a:off x="1815736" y="4180115"/>
            <a:ext cx="6727372" cy="369332"/>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GB" dirty="0" smtClean="0"/>
              <a:t>2 months </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77334" y="609600"/>
            <a:ext cx="8596668" cy="814251"/>
          </a:xfrm>
        </p:spPr>
        <p:style>
          <a:lnRef idx="1">
            <a:schemeClr val="accent1"/>
          </a:lnRef>
          <a:fillRef idx="2">
            <a:schemeClr val="accent1"/>
          </a:fillRef>
          <a:effectRef idx="1">
            <a:schemeClr val="accent1"/>
          </a:effectRef>
          <a:fontRef idx="minor">
            <a:schemeClr val="dk1"/>
          </a:fontRef>
        </p:style>
        <p:txBody>
          <a:bodyPr>
            <a:noAutofit/>
          </a:bodyPr>
          <a:lstStyle/>
          <a:p>
            <a:pPr lvl="0"/>
            <a:r>
              <a:rPr lang="en-US" sz="2000" smtClean="0"/>
              <a:t>Task 1.4- </a:t>
            </a:r>
            <a:r>
              <a:rPr lang="en-US" sz="2000" b="1" smtClean="0">
                <a:solidFill>
                  <a:schemeClr val="tx1"/>
                </a:solidFill>
              </a:rPr>
              <a:t>Preparation of a report on education and training convergences and divergences and company good practices </a:t>
            </a:r>
            <a:r>
              <a:rPr lang="en-US" sz="2000" smtClean="0">
                <a:solidFill>
                  <a:schemeClr val="tx1"/>
                </a:solidFill>
              </a:rPr>
              <a:t>in IE&amp;M. </a:t>
            </a:r>
            <a:r>
              <a:rPr lang="en-US" sz="2000" smtClean="0"/>
              <a:t/>
            </a:r>
            <a:br>
              <a:rPr lang="en-US" sz="2000" smtClean="0"/>
            </a:br>
            <a:endParaRPr lang="en-US" sz="2000"/>
          </a:p>
        </p:txBody>
      </p:sp>
      <p:sp>
        <p:nvSpPr>
          <p:cNvPr id="3" name="Symbol zastępczy zawartości 2"/>
          <p:cNvSpPr>
            <a:spLocks noGrp="1"/>
          </p:cNvSpPr>
          <p:nvPr>
            <p:ph idx="1"/>
          </p:nvPr>
        </p:nvSpPr>
        <p:spPr>
          <a:xfrm>
            <a:off x="677334" y="2160590"/>
            <a:ext cx="8596668" cy="1301068"/>
          </a:xfrm>
        </p:spPr>
        <p:txBody>
          <a:bodyPr/>
          <a:lstStyle/>
          <a:p>
            <a:r>
              <a:rPr lang="pl-PL" b="1" dirty="0" smtClean="0">
                <a:solidFill>
                  <a:schemeClr val="tx1"/>
                </a:solidFill>
              </a:rPr>
              <a:t>Report - </a:t>
            </a:r>
            <a:r>
              <a:rPr lang="en-US" b="1" dirty="0" smtClean="0">
                <a:solidFill>
                  <a:schemeClr val="tx1"/>
                </a:solidFill>
              </a:rPr>
              <a:t>convergences and divergences of the current educational offer in the IE&amp;M field</a:t>
            </a:r>
            <a:r>
              <a:rPr lang="pl-PL" b="1" dirty="0" smtClean="0">
                <a:solidFill>
                  <a:schemeClr val="tx1"/>
                </a:solidFill>
              </a:rPr>
              <a:t> </a:t>
            </a:r>
            <a:r>
              <a:rPr lang="en-US" dirty="0" smtClean="0"/>
              <a:t>between HEIs and companies of different partner countries 	</a:t>
            </a:r>
          </a:p>
          <a:p>
            <a:endParaRPr lang="pl-PL" b="1" dirty="0">
              <a:solidFill>
                <a:schemeClr val="tx1"/>
              </a:solidFill>
            </a:endParaRPr>
          </a:p>
        </p:txBody>
      </p:sp>
      <p:sp>
        <p:nvSpPr>
          <p:cNvPr id="4" name="pole tekstowe 3"/>
          <p:cNvSpPr txBox="1"/>
          <p:nvPr/>
        </p:nvSpPr>
        <p:spPr>
          <a:xfrm>
            <a:off x="1854925" y="5225144"/>
            <a:ext cx="6727372" cy="369332"/>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pl-PL" dirty="0" smtClean="0"/>
              <a:t>3</a:t>
            </a:r>
            <a:r>
              <a:rPr lang="en-GB" dirty="0" smtClean="0"/>
              <a:t> months </a:t>
            </a:r>
            <a:endParaRPr lang="en-GB" dirty="0"/>
          </a:p>
        </p:txBody>
      </p:sp>
      <p:sp>
        <p:nvSpPr>
          <p:cNvPr id="5" name="Prostokąt 4"/>
          <p:cNvSpPr/>
          <p:nvPr/>
        </p:nvSpPr>
        <p:spPr>
          <a:xfrm>
            <a:off x="1885404" y="3280678"/>
            <a:ext cx="7663543" cy="1200329"/>
          </a:xfrm>
          <a:prstGeom prst="rect">
            <a:avLst/>
          </a:prstGeom>
        </p:spPr>
        <p:txBody>
          <a:bodyPr wrap="square">
            <a:spAutoFit/>
          </a:bodyPr>
          <a:lstStyle/>
          <a:p>
            <a:pPr marL="360363" indent="-360363">
              <a:buFont typeface="Wingdings" pitchFamily="2" charset="2"/>
              <a:buChar char="ü"/>
            </a:pPr>
            <a:r>
              <a:rPr lang="en-US" dirty="0" smtClean="0"/>
              <a:t>20-30 pages with 1-3 pages of extended summary by PUT</a:t>
            </a:r>
          </a:p>
          <a:p>
            <a:pPr marL="360363" indent="-360363">
              <a:buFont typeface="Wingdings" pitchFamily="2" charset="2"/>
              <a:buChar char="ü"/>
            </a:pPr>
            <a:r>
              <a:rPr lang="en-US" dirty="0" smtClean="0"/>
              <a:t>Definition  and description of I4.0 concept and its elements by PUT</a:t>
            </a:r>
          </a:p>
          <a:p>
            <a:pPr marL="360363" indent="-360363">
              <a:buFont typeface="Wingdings" pitchFamily="2" charset="2"/>
              <a:buChar char="ü"/>
            </a:pPr>
            <a:r>
              <a:rPr lang="en-US" dirty="0" smtClean="0"/>
              <a:t>Convergences and Divergences as per R1.3 by PUT</a:t>
            </a:r>
          </a:p>
          <a:p>
            <a:pPr marL="360363" indent="-360363">
              <a:buFont typeface="Wingdings" pitchFamily="2" charset="2"/>
              <a:buChar char="ü"/>
            </a:pPr>
            <a:r>
              <a:rPr lang="en-US" dirty="0" smtClean="0"/>
              <a:t>Company Good Practices by PUT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a 4"/>
          <p:cNvGraphicFramePr>
            <a:graphicFrameLocks noGrp="1"/>
          </p:cNvGraphicFramePr>
          <p:nvPr/>
        </p:nvGraphicFramePr>
        <p:xfrm>
          <a:off x="914397" y="1463041"/>
          <a:ext cx="9731835" cy="3801290"/>
        </p:xfrm>
        <a:graphic>
          <a:graphicData uri="http://schemas.openxmlformats.org/drawingml/2006/table">
            <a:tbl>
              <a:tblPr/>
              <a:tblGrid>
                <a:gridCol w="2949039">
                  <a:extLst>
                    <a:ext uri="{9D8B030D-6E8A-4147-A177-3AD203B41FA5}">
                      <a16:colId xmlns:a16="http://schemas.microsoft.com/office/drawing/2014/main" val="20000"/>
                    </a:ext>
                  </a:extLst>
                </a:gridCol>
                <a:gridCol w="753644">
                  <a:extLst>
                    <a:ext uri="{9D8B030D-6E8A-4147-A177-3AD203B41FA5}">
                      <a16:colId xmlns:a16="http://schemas.microsoft.com/office/drawing/2014/main" val="20001"/>
                    </a:ext>
                  </a:extLst>
                </a:gridCol>
                <a:gridCol w="753644">
                  <a:extLst>
                    <a:ext uri="{9D8B030D-6E8A-4147-A177-3AD203B41FA5}">
                      <a16:colId xmlns:a16="http://schemas.microsoft.com/office/drawing/2014/main" val="20002"/>
                    </a:ext>
                  </a:extLst>
                </a:gridCol>
                <a:gridCol w="753644">
                  <a:extLst>
                    <a:ext uri="{9D8B030D-6E8A-4147-A177-3AD203B41FA5}">
                      <a16:colId xmlns:a16="http://schemas.microsoft.com/office/drawing/2014/main" val="20003"/>
                    </a:ext>
                  </a:extLst>
                </a:gridCol>
                <a:gridCol w="753644">
                  <a:extLst>
                    <a:ext uri="{9D8B030D-6E8A-4147-A177-3AD203B41FA5}">
                      <a16:colId xmlns:a16="http://schemas.microsoft.com/office/drawing/2014/main" val="20004"/>
                    </a:ext>
                  </a:extLst>
                </a:gridCol>
                <a:gridCol w="753644">
                  <a:extLst>
                    <a:ext uri="{9D8B030D-6E8A-4147-A177-3AD203B41FA5}">
                      <a16:colId xmlns:a16="http://schemas.microsoft.com/office/drawing/2014/main" val="20005"/>
                    </a:ext>
                  </a:extLst>
                </a:gridCol>
                <a:gridCol w="753644">
                  <a:extLst>
                    <a:ext uri="{9D8B030D-6E8A-4147-A177-3AD203B41FA5}">
                      <a16:colId xmlns:a16="http://schemas.microsoft.com/office/drawing/2014/main" val="20006"/>
                    </a:ext>
                  </a:extLst>
                </a:gridCol>
                <a:gridCol w="753644">
                  <a:extLst>
                    <a:ext uri="{9D8B030D-6E8A-4147-A177-3AD203B41FA5}">
                      <a16:colId xmlns:a16="http://schemas.microsoft.com/office/drawing/2014/main" val="20007"/>
                    </a:ext>
                  </a:extLst>
                </a:gridCol>
                <a:gridCol w="753644">
                  <a:extLst>
                    <a:ext uri="{9D8B030D-6E8A-4147-A177-3AD203B41FA5}">
                      <a16:colId xmlns:a16="http://schemas.microsoft.com/office/drawing/2014/main" val="20008"/>
                    </a:ext>
                  </a:extLst>
                </a:gridCol>
                <a:gridCol w="753644">
                  <a:extLst>
                    <a:ext uri="{9D8B030D-6E8A-4147-A177-3AD203B41FA5}">
                      <a16:colId xmlns:a16="http://schemas.microsoft.com/office/drawing/2014/main" val="20009"/>
                    </a:ext>
                  </a:extLst>
                </a:gridCol>
              </a:tblGrid>
              <a:tr h="252368">
                <a:tc>
                  <a:txBody>
                    <a:bodyPr/>
                    <a:lstStyle/>
                    <a:p>
                      <a:pPr algn="l" fontAlgn="b"/>
                      <a:endParaRPr lang="pl-PL" sz="1400" b="0" i="0" u="none" strike="noStrike" dirty="0">
                        <a:solidFill>
                          <a:srgbClr val="000000"/>
                        </a:solidFill>
                        <a:latin typeface="Calibri"/>
                      </a:endParaRPr>
                    </a:p>
                  </a:txBody>
                  <a:tcPr marL="9525" marR="9525" marT="9525" marB="0" anchor="b">
                    <a:lnL>
                      <a:noFill/>
                    </a:lnL>
                    <a:lnR>
                      <a:noFill/>
                    </a:lnR>
                    <a:lnT>
                      <a:noFill/>
                    </a:lnT>
                    <a:lnB>
                      <a:noFill/>
                    </a:lnB>
                  </a:tcPr>
                </a:tc>
                <a:tc>
                  <a:txBody>
                    <a:bodyPr/>
                    <a:lstStyle/>
                    <a:p>
                      <a:pPr algn="r" fontAlgn="b"/>
                      <a:r>
                        <a:rPr lang="pl-PL" sz="1400" b="0" i="0" u="none" strike="noStrike">
                          <a:solidFill>
                            <a:srgbClr val="000000"/>
                          </a:solidFill>
                          <a:latin typeface="Calibri"/>
                        </a:rPr>
                        <a:t>1-Nov-19</a:t>
                      </a:r>
                    </a:p>
                  </a:txBody>
                  <a:tcPr marL="9525" marR="9525" marT="9525" marB="0" anchor="b">
                    <a:lnL>
                      <a:noFill/>
                    </a:lnL>
                    <a:lnR>
                      <a:noFill/>
                    </a:lnR>
                    <a:lnT>
                      <a:noFill/>
                    </a:lnT>
                    <a:lnB>
                      <a:noFill/>
                    </a:lnB>
                  </a:tcPr>
                </a:tc>
                <a:tc>
                  <a:txBody>
                    <a:bodyPr/>
                    <a:lstStyle/>
                    <a:p>
                      <a:pPr algn="r" fontAlgn="b"/>
                      <a:r>
                        <a:rPr lang="pl-PL" sz="1400" b="0" i="0" u="none" strike="noStrike">
                          <a:solidFill>
                            <a:srgbClr val="000000"/>
                          </a:solidFill>
                          <a:latin typeface="Calibri"/>
                        </a:rPr>
                        <a:t>1-Dec-19</a:t>
                      </a:r>
                    </a:p>
                  </a:txBody>
                  <a:tcPr marL="9525" marR="9525" marT="9525" marB="0" anchor="b">
                    <a:lnL>
                      <a:noFill/>
                    </a:lnL>
                    <a:lnR>
                      <a:noFill/>
                    </a:lnR>
                    <a:lnT>
                      <a:noFill/>
                    </a:lnT>
                    <a:lnB>
                      <a:noFill/>
                    </a:lnB>
                  </a:tcPr>
                </a:tc>
                <a:tc>
                  <a:txBody>
                    <a:bodyPr/>
                    <a:lstStyle/>
                    <a:p>
                      <a:pPr algn="r" fontAlgn="b"/>
                      <a:r>
                        <a:rPr lang="pl-PL" sz="1400" b="0" i="0" u="none" strike="noStrike">
                          <a:solidFill>
                            <a:srgbClr val="000000"/>
                          </a:solidFill>
                          <a:latin typeface="Calibri"/>
                        </a:rPr>
                        <a:t>1-Jan-20</a:t>
                      </a:r>
                    </a:p>
                  </a:txBody>
                  <a:tcPr marL="9525" marR="9525" marT="9525" marB="0" anchor="b">
                    <a:lnL>
                      <a:noFill/>
                    </a:lnL>
                    <a:lnR>
                      <a:noFill/>
                    </a:lnR>
                    <a:lnT>
                      <a:noFill/>
                    </a:lnT>
                    <a:lnB>
                      <a:noFill/>
                    </a:lnB>
                  </a:tcPr>
                </a:tc>
                <a:tc>
                  <a:txBody>
                    <a:bodyPr/>
                    <a:lstStyle/>
                    <a:p>
                      <a:pPr algn="r" fontAlgn="b"/>
                      <a:r>
                        <a:rPr lang="pl-PL" sz="1400" b="0" i="0" u="none" strike="noStrike">
                          <a:solidFill>
                            <a:srgbClr val="000000"/>
                          </a:solidFill>
                          <a:latin typeface="Calibri"/>
                        </a:rPr>
                        <a:t>1-Feb-20</a:t>
                      </a:r>
                    </a:p>
                  </a:txBody>
                  <a:tcPr marL="9525" marR="9525" marT="9525" marB="0" anchor="b">
                    <a:lnL>
                      <a:noFill/>
                    </a:lnL>
                    <a:lnR>
                      <a:noFill/>
                    </a:lnR>
                    <a:lnT>
                      <a:noFill/>
                    </a:lnT>
                    <a:lnB>
                      <a:noFill/>
                    </a:lnB>
                  </a:tcPr>
                </a:tc>
                <a:tc>
                  <a:txBody>
                    <a:bodyPr/>
                    <a:lstStyle/>
                    <a:p>
                      <a:pPr algn="r" fontAlgn="b"/>
                      <a:r>
                        <a:rPr lang="pl-PL" sz="1400" b="0" i="0" u="none" strike="noStrike">
                          <a:solidFill>
                            <a:srgbClr val="000000"/>
                          </a:solidFill>
                          <a:latin typeface="Calibri"/>
                        </a:rPr>
                        <a:t>1-Mar-20</a:t>
                      </a:r>
                    </a:p>
                  </a:txBody>
                  <a:tcPr marL="9525" marR="9525" marT="9525" marB="0" anchor="b">
                    <a:lnL>
                      <a:noFill/>
                    </a:lnL>
                    <a:lnR>
                      <a:noFill/>
                    </a:lnR>
                    <a:lnT>
                      <a:noFill/>
                    </a:lnT>
                    <a:lnB>
                      <a:noFill/>
                    </a:lnB>
                  </a:tcPr>
                </a:tc>
                <a:tc>
                  <a:txBody>
                    <a:bodyPr/>
                    <a:lstStyle/>
                    <a:p>
                      <a:pPr algn="r" fontAlgn="b"/>
                      <a:r>
                        <a:rPr lang="pl-PL" sz="1400" b="0" i="0" u="none" strike="noStrike">
                          <a:solidFill>
                            <a:srgbClr val="000000"/>
                          </a:solidFill>
                          <a:latin typeface="Calibri"/>
                        </a:rPr>
                        <a:t>1-Apr-20</a:t>
                      </a:r>
                    </a:p>
                  </a:txBody>
                  <a:tcPr marL="9525" marR="9525" marT="9525" marB="0" anchor="b">
                    <a:lnL>
                      <a:noFill/>
                    </a:lnL>
                    <a:lnR>
                      <a:noFill/>
                    </a:lnR>
                    <a:lnT>
                      <a:noFill/>
                    </a:lnT>
                    <a:lnB>
                      <a:noFill/>
                    </a:lnB>
                  </a:tcPr>
                </a:tc>
                <a:tc>
                  <a:txBody>
                    <a:bodyPr/>
                    <a:lstStyle/>
                    <a:p>
                      <a:pPr algn="r" fontAlgn="b"/>
                      <a:r>
                        <a:rPr lang="pl-PL" sz="1400" b="0" i="0" u="none" strike="noStrike">
                          <a:solidFill>
                            <a:srgbClr val="000000"/>
                          </a:solidFill>
                          <a:latin typeface="Calibri"/>
                        </a:rPr>
                        <a:t>1-May-20</a:t>
                      </a:r>
                    </a:p>
                  </a:txBody>
                  <a:tcPr marL="9525" marR="9525" marT="9525" marB="0" anchor="b">
                    <a:lnL>
                      <a:noFill/>
                    </a:lnL>
                    <a:lnR>
                      <a:noFill/>
                    </a:lnR>
                    <a:lnT>
                      <a:noFill/>
                    </a:lnT>
                    <a:lnB>
                      <a:noFill/>
                    </a:lnB>
                  </a:tcPr>
                </a:tc>
                <a:tc>
                  <a:txBody>
                    <a:bodyPr/>
                    <a:lstStyle/>
                    <a:p>
                      <a:pPr algn="r" fontAlgn="b"/>
                      <a:r>
                        <a:rPr lang="pl-PL" sz="1400" b="0" i="0" u="none" strike="noStrike">
                          <a:solidFill>
                            <a:srgbClr val="000000"/>
                          </a:solidFill>
                          <a:latin typeface="Calibri"/>
                        </a:rPr>
                        <a:t>1-Jun-20</a:t>
                      </a:r>
                    </a:p>
                  </a:txBody>
                  <a:tcPr marL="9525" marR="9525" marT="9525" marB="0" anchor="b">
                    <a:lnL>
                      <a:noFill/>
                    </a:lnL>
                    <a:lnR>
                      <a:noFill/>
                    </a:lnR>
                    <a:lnT>
                      <a:noFill/>
                    </a:lnT>
                    <a:lnB>
                      <a:noFill/>
                    </a:lnB>
                  </a:tcPr>
                </a:tc>
                <a:tc>
                  <a:txBody>
                    <a:bodyPr/>
                    <a:lstStyle/>
                    <a:p>
                      <a:pPr algn="r" fontAlgn="b"/>
                      <a:r>
                        <a:rPr lang="pl-PL" sz="1400" b="0" i="0" u="none" strike="noStrike">
                          <a:solidFill>
                            <a:srgbClr val="000000"/>
                          </a:solidFill>
                          <a:latin typeface="Calibri"/>
                        </a:rPr>
                        <a:t>1-Jul-20</a:t>
                      </a:r>
                    </a:p>
                  </a:txBody>
                  <a:tcPr marL="9525" marR="9525" marT="9525" marB="0" anchor="b">
                    <a:lnL>
                      <a:noFill/>
                    </a:lnL>
                    <a:lnR>
                      <a:noFill/>
                    </a:lnR>
                    <a:lnT>
                      <a:noFill/>
                    </a:lnT>
                    <a:lnB>
                      <a:noFill/>
                    </a:lnB>
                  </a:tcPr>
                </a:tc>
                <a:extLst>
                  <a:ext uri="{0D108BD9-81ED-4DB2-BD59-A6C34878D82A}">
                    <a16:rowId xmlns:a16="http://schemas.microsoft.com/office/drawing/2014/main" val="10000"/>
                  </a:ext>
                </a:extLst>
              </a:tr>
              <a:tr h="268141">
                <a:tc>
                  <a:txBody>
                    <a:bodyPr/>
                    <a:lstStyle/>
                    <a:p>
                      <a:pPr algn="l" fontAlgn="b"/>
                      <a:endParaRPr lang="pl-PL" sz="1400" b="0" i="0" u="none" strike="noStrike">
                        <a:solidFill>
                          <a:srgbClr val="000000"/>
                        </a:solidFill>
                        <a:latin typeface="Calibri"/>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pl-PL" sz="1400" b="0" i="0" u="none" strike="noStrike">
                          <a:solidFill>
                            <a:srgbClr val="000000"/>
                          </a:solidFill>
                          <a:latin typeface="Calibri"/>
                        </a:rPr>
                        <a:t>M1</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pl-PL" sz="1400" b="0" i="0" u="none" strike="noStrike">
                          <a:solidFill>
                            <a:srgbClr val="000000"/>
                          </a:solidFill>
                          <a:latin typeface="Calibri"/>
                        </a:rPr>
                        <a:t>M2</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pl-PL" sz="1400" b="0" i="0" u="none" strike="noStrike">
                          <a:solidFill>
                            <a:srgbClr val="000000"/>
                          </a:solidFill>
                          <a:latin typeface="Calibri"/>
                        </a:rPr>
                        <a:t>M3</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pl-PL" sz="1400" b="0" i="0" u="none" strike="noStrike">
                          <a:solidFill>
                            <a:srgbClr val="000000"/>
                          </a:solidFill>
                          <a:latin typeface="Calibri"/>
                        </a:rPr>
                        <a:t>M4</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pl-PL" sz="1400" b="0" i="0" u="none" strike="noStrike">
                          <a:solidFill>
                            <a:srgbClr val="000000"/>
                          </a:solidFill>
                          <a:latin typeface="Calibri"/>
                        </a:rPr>
                        <a:t>M5</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pl-PL" sz="1400" b="0" i="0" u="none" strike="noStrike">
                          <a:solidFill>
                            <a:srgbClr val="000000"/>
                          </a:solidFill>
                          <a:latin typeface="Calibri"/>
                        </a:rPr>
                        <a:t>M6</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pl-PL" sz="1400" b="0" i="0" u="none" strike="noStrike">
                          <a:solidFill>
                            <a:srgbClr val="000000"/>
                          </a:solidFill>
                          <a:latin typeface="Calibri"/>
                        </a:rPr>
                        <a:t>M7</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pl-PL" sz="1400" b="0" i="0" u="none" strike="noStrike">
                          <a:solidFill>
                            <a:srgbClr val="000000"/>
                          </a:solidFill>
                          <a:latin typeface="Calibri"/>
                        </a:rPr>
                        <a:t>M8</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pl-PL" sz="1400" b="0" i="0" u="none" strike="noStrike">
                          <a:solidFill>
                            <a:srgbClr val="000000"/>
                          </a:solidFill>
                          <a:latin typeface="Calibri"/>
                        </a:rPr>
                        <a:t>M9</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52368">
                <a:tc>
                  <a:txBody>
                    <a:bodyPr/>
                    <a:lstStyle/>
                    <a:p>
                      <a:pPr algn="l" fontAlgn="b"/>
                      <a:r>
                        <a:rPr lang="pl-PL" sz="1400" b="1" i="0" u="none" strike="noStrike">
                          <a:solidFill>
                            <a:srgbClr val="000000"/>
                          </a:solidFill>
                          <a:latin typeface="Calibri"/>
                        </a:rPr>
                        <a:t>WP1</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757103">
                <a:tc>
                  <a:txBody>
                    <a:bodyPr/>
                    <a:lstStyle/>
                    <a:p>
                      <a:pPr algn="l" fontAlgn="t"/>
                      <a:r>
                        <a:rPr lang="en-US" sz="1400" b="0" i="0" u="none" strike="noStrike">
                          <a:solidFill>
                            <a:srgbClr val="000000"/>
                          </a:solidFill>
                          <a:latin typeface="Calibri"/>
                        </a:rPr>
                        <a:t>T1.1 - Design and Plan the desk research on the educational offer and company good practices in the field of IE&amp;M</a:t>
                      </a: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l-PL"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504736">
                <a:tc>
                  <a:txBody>
                    <a:bodyPr/>
                    <a:lstStyle/>
                    <a:p>
                      <a:pPr algn="l" fontAlgn="t"/>
                      <a:r>
                        <a:rPr lang="en-US" sz="1400" b="0" i="0" u="none" strike="noStrike">
                          <a:solidFill>
                            <a:srgbClr val="000000"/>
                          </a:solidFill>
                          <a:latin typeface="Calibri"/>
                        </a:rPr>
                        <a:t>T1.2 - Carrying out in-depth researches on HEI educational offer</a:t>
                      </a: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757103">
                <a:tc>
                  <a:txBody>
                    <a:bodyPr/>
                    <a:lstStyle/>
                    <a:p>
                      <a:pPr algn="l" fontAlgn="b"/>
                      <a:r>
                        <a:rPr lang="en-US" sz="1400" b="0" i="0" u="none" strike="noStrike">
                          <a:solidFill>
                            <a:srgbClr val="000000"/>
                          </a:solidFill>
                          <a:latin typeface="Calibri"/>
                        </a:rPr>
                        <a:t>T1.3 - Carrying out in-depth researches on the good practices in the companies involved in the field of IE&amp;M</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1009471">
                <a:tc>
                  <a:txBody>
                    <a:bodyPr/>
                    <a:lstStyle/>
                    <a:p>
                      <a:pPr algn="l" fontAlgn="b"/>
                      <a:r>
                        <a:rPr lang="en-US" sz="1400" b="0" i="0" u="none" strike="noStrike">
                          <a:solidFill>
                            <a:srgbClr val="000000"/>
                          </a:solidFill>
                          <a:latin typeface="Calibri"/>
                        </a:rPr>
                        <a:t>T1.4 - Preparation of a report on education and training convergencies and divergences and company good practices in IE&amp;M.</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pl-PL" sz="1400" b="0" i="0" u="none" strike="noStrike">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pl-PL" sz="1400" b="0" i="0" u="none" strike="noStrike" dirty="0">
                          <a:solidFill>
                            <a:srgbClr val="000000"/>
                          </a:solidFill>
                          <a:latin typeface="Calibri"/>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10006"/>
                  </a:ext>
                </a:extLst>
              </a:tr>
            </a:tbl>
          </a:graphicData>
        </a:graphic>
      </p:graphicFrame>
      <p:sp>
        <p:nvSpPr>
          <p:cNvPr id="6" name="Tytuł 5"/>
          <p:cNvSpPr>
            <a:spLocks noGrp="1"/>
          </p:cNvSpPr>
          <p:nvPr>
            <p:ph type="title"/>
          </p:nvPr>
        </p:nvSpPr>
        <p:spPr>
          <a:xfrm>
            <a:off x="677334" y="609600"/>
            <a:ext cx="8596668" cy="500743"/>
          </a:xfrm>
        </p:spPr>
        <p:txBody>
          <a:bodyPr>
            <a:normAutofit fontScale="90000"/>
          </a:bodyPr>
          <a:lstStyle/>
          <a:p>
            <a:r>
              <a:rPr lang="pl-PL" dirty="0" smtClean="0"/>
              <a:t>Gantt chart</a:t>
            </a:r>
            <a:endParaRPr lang="pl-PL" dirty="0"/>
          </a:p>
        </p:txBody>
      </p:sp>
    </p:spTree>
    <p:extLst>
      <p:ext uri="{BB962C8B-B14F-4D97-AF65-F5344CB8AC3E}">
        <p14:creationId xmlns:p14="http://schemas.microsoft.com/office/powerpoint/2010/main" val="180346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3051A-8B7D-43D7-B216-0725D1EF9799}"/>
              </a:ext>
            </a:extLst>
          </p:cNvPr>
          <p:cNvSpPr>
            <a:spLocks noGrp="1"/>
          </p:cNvSpPr>
          <p:nvPr>
            <p:ph type="title"/>
          </p:nvPr>
        </p:nvSpPr>
        <p:spPr/>
        <p:txBody>
          <a:bodyPr>
            <a:normAutofit/>
          </a:bodyPr>
          <a:lstStyle/>
          <a:p>
            <a:r>
              <a:rPr lang="it-IT" sz="4000" dirty="0">
                <a:solidFill>
                  <a:schemeClr val="tx1"/>
                </a:solidFill>
              </a:rPr>
              <a:t>[Link with the </a:t>
            </a:r>
            <a:r>
              <a:rPr lang="it-IT" sz="4000" dirty="0" smtClean="0">
                <a:solidFill>
                  <a:schemeClr val="tx1"/>
                </a:solidFill>
              </a:rPr>
              <a:t>other</a:t>
            </a:r>
            <a:r>
              <a:rPr lang="pl-PL" sz="4000" dirty="0" smtClean="0">
                <a:solidFill>
                  <a:schemeClr val="tx1"/>
                </a:solidFill>
              </a:rPr>
              <a:t>s</a:t>
            </a:r>
            <a:r>
              <a:rPr lang="it-IT" sz="4000" dirty="0" smtClean="0">
                <a:solidFill>
                  <a:schemeClr val="tx1"/>
                </a:solidFill>
              </a:rPr>
              <a:t> </a:t>
            </a:r>
            <a:r>
              <a:rPr lang="it-IT" sz="4000" dirty="0">
                <a:solidFill>
                  <a:schemeClr val="tx1"/>
                </a:solidFill>
              </a:rPr>
              <a:t>WPs]</a:t>
            </a:r>
          </a:p>
        </p:txBody>
      </p:sp>
      <p:pic>
        <p:nvPicPr>
          <p:cNvPr id="1026" name="Picture 2"/>
          <p:cNvPicPr>
            <a:picLocks noChangeAspect="1" noChangeArrowheads="1"/>
          </p:cNvPicPr>
          <p:nvPr/>
        </p:nvPicPr>
        <p:blipFill>
          <a:blip r:embed="rId2" cstate="print"/>
          <a:srcRect/>
          <a:stretch>
            <a:fillRect/>
          </a:stretch>
        </p:blipFill>
        <p:spPr bwMode="auto">
          <a:xfrm>
            <a:off x="228873" y="1476375"/>
            <a:ext cx="6953250" cy="5381625"/>
          </a:xfrm>
          <a:prstGeom prst="rect">
            <a:avLst/>
          </a:prstGeom>
          <a:noFill/>
          <a:ln w="9525">
            <a:solidFill>
              <a:schemeClr val="accent1"/>
            </a:solidFill>
            <a:miter lim="800000"/>
            <a:headEnd/>
            <a:tailEnd/>
          </a:ln>
        </p:spPr>
      </p:pic>
      <p:sp>
        <p:nvSpPr>
          <p:cNvPr id="5" name="Prostokąt 4"/>
          <p:cNvSpPr/>
          <p:nvPr/>
        </p:nvSpPr>
        <p:spPr>
          <a:xfrm>
            <a:off x="7267302" y="2400441"/>
            <a:ext cx="4019006" cy="923330"/>
          </a:xfrm>
          <a:prstGeom prst="rect">
            <a:avLst/>
          </a:prstGeom>
        </p:spPr>
        <p:txBody>
          <a:bodyPr wrap="square">
            <a:spAutoFit/>
          </a:bodyPr>
          <a:lstStyle/>
          <a:p>
            <a:pPr algn="ctr"/>
            <a:r>
              <a:rPr lang="en-US" dirty="0" smtClean="0"/>
              <a:t>WP</a:t>
            </a:r>
            <a:r>
              <a:rPr lang="pl-PL" dirty="0" smtClean="0"/>
              <a:t>1</a:t>
            </a:r>
            <a:r>
              <a:rPr lang="en-US" dirty="0" smtClean="0"/>
              <a:t> has a tight relationship with WP2, addressing the training needs in the field of IE&amp;M. 	</a:t>
            </a:r>
          </a:p>
        </p:txBody>
      </p:sp>
    </p:spTree>
    <p:extLst>
      <p:ext uri="{BB962C8B-B14F-4D97-AF65-F5344CB8AC3E}">
        <p14:creationId xmlns:p14="http://schemas.microsoft.com/office/powerpoint/2010/main" val="2888562997"/>
      </p:ext>
    </p:extLst>
  </p:cSld>
  <p:clrMapOvr>
    <a:masterClrMapping/>
  </p:clrMapOvr>
</p:sld>
</file>

<file path=ppt/theme/theme1.xml><?xml version="1.0" encoding="utf-8"?>
<a:theme xmlns:a="http://schemas.openxmlformats.org/drawingml/2006/main" name="Sfaccettatura">
  <a:themeElements>
    <a:clrScheme name="Sfaccettatur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Sfaccettatura">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163</TotalTime>
  <Words>742</Words>
  <Application>Microsoft Office PowerPoint</Application>
  <PresentationFormat>Panoramiczny</PresentationFormat>
  <Paragraphs>113</Paragraphs>
  <Slides>10</Slides>
  <Notes>0</Notes>
  <HiddenSlides>0</HiddenSlides>
  <MMClips>0</MMClips>
  <ScaleCrop>false</ScaleCrop>
  <HeadingPairs>
    <vt:vector size="6" baseType="variant">
      <vt:variant>
        <vt:lpstr>Używane czcionki</vt:lpstr>
      </vt:variant>
      <vt:variant>
        <vt:i4>5</vt:i4>
      </vt:variant>
      <vt:variant>
        <vt:lpstr>Motyw</vt:lpstr>
      </vt:variant>
      <vt:variant>
        <vt:i4>1</vt:i4>
      </vt:variant>
      <vt:variant>
        <vt:lpstr>Tytuły slajdów</vt:lpstr>
      </vt:variant>
      <vt:variant>
        <vt:i4>10</vt:i4>
      </vt:variant>
    </vt:vector>
  </HeadingPairs>
  <TitlesOfParts>
    <vt:vector size="16" baseType="lpstr">
      <vt:lpstr>Arial</vt:lpstr>
      <vt:lpstr>Calibri</vt:lpstr>
      <vt:lpstr>Trebuchet MS</vt:lpstr>
      <vt:lpstr>Wingdings</vt:lpstr>
      <vt:lpstr>Wingdings 3</vt:lpstr>
      <vt:lpstr>Sfaccettatura</vt:lpstr>
      <vt:lpstr>IE3 Industrial Engineering and Management of European Higher Education </vt:lpstr>
      <vt:lpstr>[WP1- description, aims, organization of the work]</vt:lpstr>
      <vt:lpstr>[Tasks: description, timeframe, responsibilities]</vt:lpstr>
      <vt:lpstr>Task 1.1: Design and Plan the desk research on the educational offer and company good practices in the field of IE&amp;M</vt:lpstr>
      <vt:lpstr>Task 1.2 Carrying out in-depth researches on HEI educational offer (lead: PUT; University partners)  </vt:lpstr>
      <vt:lpstr>Task 1.3 : Carrying out in-depth researches on the good practices in the companies involved in the field of IE&amp;M (lead: PUT; University and company partners)  </vt:lpstr>
      <vt:lpstr>Task 1.4- Preparation of a report on education and training convergences and divergences and company good practices in IE&amp;M.  </vt:lpstr>
      <vt:lpstr>Gantt chart</vt:lpstr>
      <vt:lpstr>[Link with the others WPs]</vt:lpstr>
      <vt:lpstr>[Beyond the project proposal: Suggestions/improvements]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SPRINT4.0</dc:title>
  <dc:creator>Alessandro</dc:creator>
  <cp:lastModifiedBy>Agnieszka Stachowiak</cp:lastModifiedBy>
  <cp:revision>28</cp:revision>
  <dcterms:created xsi:type="dcterms:W3CDTF">2017-09-28T10:15:40Z</dcterms:created>
  <dcterms:modified xsi:type="dcterms:W3CDTF">2019-11-12T13:48:34Z</dcterms:modified>
</cp:coreProperties>
</file>