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sldIdLst>
    <p:sldId id="256" r:id="rId2"/>
    <p:sldId id="257" r:id="rId3"/>
    <p:sldId id="258" r:id="rId4"/>
    <p:sldId id="263" r:id="rId5"/>
    <p:sldId id="264" r:id="rId6"/>
    <p:sldId id="265" r:id="rId7"/>
    <p:sldId id="266" r:id="rId8"/>
    <p:sldId id="267"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C226"/>
    <a:srgbClr val="688E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15D03D-5A2F-0644-A48F-36E449CF6722}" v="55" dt="2019-11-19T10:15:54.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2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of. Giovanni Mummolo" userId="6fb795b6-ab3f-4cad-924c-a9bbf1c5bb11" providerId="ADAL" clId="{ED15D03D-5A2F-0644-A48F-36E449CF6722}"/>
    <pc:docChg chg="addSld modSld">
      <pc:chgData name="Prof. Giovanni Mummolo" userId="6fb795b6-ab3f-4cad-924c-a9bbf1c5bb11" providerId="ADAL" clId="{ED15D03D-5A2F-0644-A48F-36E449CF6722}" dt="2019-11-19T10:18:12.379" v="153" actId="1076"/>
      <pc:docMkLst>
        <pc:docMk/>
      </pc:docMkLst>
      <pc:sldChg chg="modSp">
        <pc:chgData name="Prof. Giovanni Mummolo" userId="6fb795b6-ab3f-4cad-924c-a9bbf1c5bb11" providerId="ADAL" clId="{ED15D03D-5A2F-0644-A48F-36E449CF6722}" dt="2019-11-19T09:53:41.856" v="42" actId="1076"/>
        <pc:sldMkLst>
          <pc:docMk/>
          <pc:sldMk cId="3579581458" sldId="258"/>
        </pc:sldMkLst>
        <pc:spChg chg="mod">
          <ac:chgData name="Prof. Giovanni Mummolo" userId="6fb795b6-ab3f-4cad-924c-a9bbf1c5bb11" providerId="ADAL" clId="{ED15D03D-5A2F-0644-A48F-36E449CF6722}" dt="2019-11-19T09:42:30.734" v="1" actId="1076"/>
          <ac:spMkLst>
            <pc:docMk/>
            <pc:sldMk cId="3579581458" sldId="258"/>
            <ac:spMk id="6" creationId="{6B12E834-1192-C04B-8230-715D57145B38}"/>
          </ac:spMkLst>
        </pc:spChg>
        <pc:spChg chg="mod">
          <ac:chgData name="Prof. Giovanni Mummolo" userId="6fb795b6-ab3f-4cad-924c-a9bbf1c5bb11" providerId="ADAL" clId="{ED15D03D-5A2F-0644-A48F-36E449CF6722}" dt="2019-11-19T09:53:33.857" v="41" actId="20577"/>
          <ac:spMkLst>
            <pc:docMk/>
            <pc:sldMk cId="3579581458" sldId="258"/>
            <ac:spMk id="17" creationId="{8E40FF50-E62F-D74A-B08A-B4EB78CA3B31}"/>
          </ac:spMkLst>
        </pc:spChg>
        <pc:spChg chg="mod">
          <ac:chgData name="Prof. Giovanni Mummolo" userId="6fb795b6-ab3f-4cad-924c-a9bbf1c5bb11" providerId="ADAL" clId="{ED15D03D-5A2F-0644-A48F-36E449CF6722}" dt="2019-11-19T09:51:28.246" v="11" actId="1076"/>
          <ac:spMkLst>
            <pc:docMk/>
            <pc:sldMk cId="3579581458" sldId="258"/>
            <ac:spMk id="19" creationId="{43660E78-8110-8148-855D-3848EF637F56}"/>
          </ac:spMkLst>
        </pc:spChg>
        <pc:grpChg chg="mod">
          <ac:chgData name="Prof. Giovanni Mummolo" userId="6fb795b6-ab3f-4cad-924c-a9bbf1c5bb11" providerId="ADAL" clId="{ED15D03D-5A2F-0644-A48F-36E449CF6722}" dt="2019-11-19T09:53:41.856" v="42" actId="1076"/>
          <ac:grpSpMkLst>
            <pc:docMk/>
            <pc:sldMk cId="3579581458" sldId="258"/>
            <ac:grpSpMk id="18" creationId="{765F79CA-ED65-4843-98E5-7E8FAB0B78B2}"/>
          </ac:grpSpMkLst>
        </pc:grpChg>
      </pc:sldChg>
      <pc:sldChg chg="modSp">
        <pc:chgData name="Prof. Giovanni Mummolo" userId="6fb795b6-ab3f-4cad-924c-a9bbf1c5bb11" providerId="ADAL" clId="{ED15D03D-5A2F-0644-A48F-36E449CF6722}" dt="2019-11-19T10:18:12.379" v="153" actId="1076"/>
        <pc:sldMkLst>
          <pc:docMk/>
          <pc:sldMk cId="3114508777" sldId="263"/>
        </pc:sldMkLst>
        <pc:spChg chg="mod">
          <ac:chgData name="Prof. Giovanni Mummolo" userId="6fb795b6-ab3f-4cad-924c-a9bbf1c5bb11" providerId="ADAL" clId="{ED15D03D-5A2F-0644-A48F-36E449CF6722}" dt="2019-11-19T10:15:54.909" v="115" actId="20577"/>
          <ac:spMkLst>
            <pc:docMk/>
            <pc:sldMk cId="3114508777" sldId="263"/>
            <ac:spMk id="8" creationId="{FB54761B-0A00-E748-9796-DA841DEFFC48}"/>
          </ac:spMkLst>
        </pc:spChg>
        <pc:spChg chg="mod">
          <ac:chgData name="Prof. Giovanni Mummolo" userId="6fb795b6-ab3f-4cad-924c-a9bbf1c5bb11" providerId="ADAL" clId="{ED15D03D-5A2F-0644-A48F-36E449CF6722}" dt="2019-11-19T10:17:42.565" v="152" actId="1076"/>
          <ac:spMkLst>
            <pc:docMk/>
            <pc:sldMk cId="3114508777" sldId="263"/>
            <ac:spMk id="9" creationId="{6B58BA0E-F64E-BD40-B5DF-8D3792FBBFA0}"/>
          </ac:spMkLst>
        </pc:spChg>
        <pc:spChg chg="mod">
          <ac:chgData name="Prof. Giovanni Mummolo" userId="6fb795b6-ab3f-4cad-924c-a9bbf1c5bb11" providerId="ADAL" clId="{ED15D03D-5A2F-0644-A48F-36E449CF6722}" dt="2019-11-19T09:57:19.459" v="55" actId="1076"/>
          <ac:spMkLst>
            <pc:docMk/>
            <pc:sldMk cId="3114508777" sldId="263"/>
            <ac:spMk id="11" creationId="{AE8FD3D4-F7FD-DB4E-8722-7015CBB8297F}"/>
          </ac:spMkLst>
        </pc:spChg>
        <pc:grpChg chg="mod">
          <ac:chgData name="Prof. Giovanni Mummolo" userId="6fb795b6-ab3f-4cad-924c-a9bbf1c5bb11" providerId="ADAL" clId="{ED15D03D-5A2F-0644-A48F-36E449CF6722}" dt="2019-11-19T10:18:12.379" v="153" actId="1076"/>
          <ac:grpSpMkLst>
            <pc:docMk/>
            <pc:sldMk cId="3114508777" sldId="263"/>
            <ac:grpSpMk id="10" creationId="{9D175078-2506-E045-A435-E494FB54E093}"/>
          </ac:grpSpMkLst>
        </pc:grpChg>
        <pc:picChg chg="mod">
          <ac:chgData name="Prof. Giovanni Mummolo" userId="6fb795b6-ab3f-4cad-924c-a9bbf1c5bb11" providerId="ADAL" clId="{ED15D03D-5A2F-0644-A48F-36E449CF6722}" dt="2019-11-19T10:17:18.016" v="151" actId="1037"/>
          <ac:picMkLst>
            <pc:docMk/>
            <pc:sldMk cId="3114508777" sldId="263"/>
            <ac:picMk id="5" creationId="{ACBC8AD3-5954-1641-AD52-F008ED4969D0}"/>
          </ac:picMkLst>
        </pc:picChg>
      </pc:sldChg>
      <pc:sldChg chg="add">
        <pc:chgData name="Prof. Giovanni Mummolo" userId="6fb795b6-ab3f-4cad-924c-a9bbf1c5bb11" providerId="ADAL" clId="{ED15D03D-5A2F-0644-A48F-36E449CF6722}" dt="2019-11-18T16:38:16.938" v="0"/>
        <pc:sldMkLst>
          <pc:docMk/>
          <pc:sldMk cId="2458699199"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24250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223738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22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54854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418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32185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54598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30461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22102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19/11/19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39477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33ED8A-FC8F-4492-818C-DEB6831D187E}" type="datetimeFigureOut">
              <a:rPr lang="it-IT" smtClean="0"/>
              <a:t>19/11/19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60667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33ED8A-FC8F-4492-818C-DEB6831D187E}" type="datetimeFigureOut">
              <a:rPr lang="it-IT" smtClean="0"/>
              <a:t>19/11/19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37864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533ED8A-FC8F-4492-818C-DEB6831D187E}" type="datetimeFigureOut">
              <a:rPr lang="it-IT" smtClean="0"/>
              <a:t>19/11/19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58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ED8A-FC8F-4492-818C-DEB6831D187E}" type="datetimeFigureOut">
              <a:rPr lang="it-IT" smtClean="0"/>
              <a:t>19/11/19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27289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19/11/19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95208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19/11/19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a:t>
            </a:fld>
            <a:endParaRPr lang="it-IT"/>
          </a:p>
        </p:txBody>
      </p:sp>
    </p:spTree>
    <p:extLst>
      <p:ext uri="{BB962C8B-B14F-4D97-AF65-F5344CB8AC3E}">
        <p14:creationId xmlns:p14="http://schemas.microsoft.com/office/powerpoint/2010/main" val="161872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3ED8A-FC8F-4492-818C-DEB6831D187E}" type="datetimeFigureOut">
              <a:rPr lang="it-IT" smtClean="0"/>
              <a:t>19/11/19</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FAC72-F8BB-4754-9F96-4D68A7B20214}" type="slidenum">
              <a:rPr lang="it-IT" smtClean="0"/>
              <a:t>‹N›</a:t>
            </a:fld>
            <a:endParaRPr lang="it-IT"/>
          </a:p>
        </p:txBody>
      </p:sp>
    </p:spTree>
    <p:extLst>
      <p:ext uri="{BB962C8B-B14F-4D97-AF65-F5344CB8AC3E}">
        <p14:creationId xmlns:p14="http://schemas.microsoft.com/office/powerpoint/2010/main" val="920480650"/>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 id="2147483878" r:id="rId13"/>
    <p:sldLayoutId id="2147483879" r:id="rId14"/>
    <p:sldLayoutId id="2147483880" r:id="rId15"/>
    <p:sldLayoutId id="21474838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D47-14A3-4566-8107-97273401F966}"/>
              </a:ext>
            </a:extLst>
          </p:cNvPr>
          <p:cNvSpPr>
            <a:spLocks noGrp="1"/>
          </p:cNvSpPr>
          <p:nvPr>
            <p:ph type="ctrTitle"/>
          </p:nvPr>
        </p:nvSpPr>
        <p:spPr>
          <a:xfrm>
            <a:off x="1507067" y="2038582"/>
            <a:ext cx="7766936" cy="1646302"/>
          </a:xfrm>
        </p:spPr>
        <p:txBody>
          <a:bodyPr/>
          <a:lstStyle/>
          <a:p>
            <a:r>
              <a:rPr lang="it-IT" sz="5400" dirty="0">
                <a:solidFill>
                  <a:srgbClr val="C00000"/>
                </a:solidFill>
              </a:rPr>
              <a:t>IE3</a:t>
            </a:r>
            <a:br>
              <a:rPr lang="it-IT" dirty="0"/>
            </a:br>
            <a:r>
              <a:rPr lang="en-US" sz="3200" b="1" dirty="0">
                <a:solidFill>
                  <a:srgbClr val="C00000"/>
                </a:solidFill>
                <a:latin typeface="+mn-lt"/>
              </a:rPr>
              <a:t>I</a:t>
            </a:r>
            <a:r>
              <a:rPr lang="en-US" sz="3200" b="1" dirty="0">
                <a:solidFill>
                  <a:schemeClr val="accent2">
                    <a:lumMod val="75000"/>
                  </a:schemeClr>
                </a:solidFill>
                <a:latin typeface="+mn-lt"/>
              </a:rPr>
              <a:t>ndustrial </a:t>
            </a:r>
            <a:r>
              <a:rPr lang="en-US" sz="3200" b="1" dirty="0">
                <a:solidFill>
                  <a:srgbClr val="C00000"/>
                </a:solidFill>
                <a:latin typeface="+mn-lt"/>
              </a:rPr>
              <a:t>E</a:t>
            </a:r>
            <a:r>
              <a:rPr lang="en-US" sz="3200" b="1" dirty="0">
                <a:solidFill>
                  <a:schemeClr val="accent2">
                    <a:lumMod val="75000"/>
                  </a:schemeClr>
                </a:solidFill>
                <a:latin typeface="+mn-lt"/>
              </a:rPr>
              <a:t>ngineering and </a:t>
            </a:r>
            <a:r>
              <a:rPr lang="en-US" sz="3200" b="1" dirty="0">
                <a:solidFill>
                  <a:srgbClr val="C00000"/>
                </a:solidFill>
                <a:latin typeface="+mn-lt"/>
              </a:rPr>
              <a:t>M</a:t>
            </a:r>
            <a:r>
              <a:rPr lang="en-US" sz="3200" b="1" dirty="0">
                <a:solidFill>
                  <a:schemeClr val="accent2">
                    <a:lumMod val="75000"/>
                  </a:schemeClr>
                </a:solidFill>
                <a:latin typeface="+mn-lt"/>
              </a:rPr>
              <a:t>anagement of </a:t>
            </a:r>
            <a:r>
              <a:rPr lang="en-US" sz="3200" b="1" dirty="0">
                <a:solidFill>
                  <a:srgbClr val="C00000"/>
                </a:solidFill>
                <a:latin typeface="+mn-lt"/>
              </a:rPr>
              <a:t>E</a:t>
            </a:r>
            <a:r>
              <a:rPr lang="en-US" sz="3200" b="1" dirty="0">
                <a:solidFill>
                  <a:schemeClr val="accent2">
                    <a:lumMod val="75000"/>
                  </a:schemeClr>
                </a:solidFill>
                <a:latin typeface="+mn-lt"/>
              </a:rPr>
              <a:t>uropean </a:t>
            </a:r>
            <a:r>
              <a:rPr lang="en-US" sz="3200" b="1" dirty="0">
                <a:solidFill>
                  <a:srgbClr val="C00000"/>
                </a:solidFill>
                <a:latin typeface="+mn-lt"/>
              </a:rPr>
              <a:t>H</a:t>
            </a:r>
            <a:r>
              <a:rPr lang="en-US" sz="3200" b="1" dirty="0">
                <a:solidFill>
                  <a:schemeClr val="accent2">
                    <a:lumMod val="75000"/>
                  </a:schemeClr>
                </a:solidFill>
                <a:latin typeface="+mn-lt"/>
              </a:rPr>
              <a:t>igher </a:t>
            </a:r>
            <a:r>
              <a:rPr lang="en-US" sz="3200" b="1" dirty="0">
                <a:solidFill>
                  <a:srgbClr val="C00000"/>
                </a:solidFill>
                <a:latin typeface="+mn-lt"/>
              </a:rPr>
              <a:t>E</a:t>
            </a:r>
            <a:r>
              <a:rPr lang="en-US" sz="3200" b="1" dirty="0">
                <a:solidFill>
                  <a:schemeClr val="accent2">
                    <a:lumMod val="75000"/>
                  </a:schemeClr>
                </a:solidFill>
                <a:latin typeface="+mn-lt"/>
              </a:rPr>
              <a:t>ducation </a:t>
            </a:r>
            <a:endParaRPr lang="it-IT" sz="3200" dirty="0">
              <a:solidFill>
                <a:schemeClr val="accent2">
                  <a:lumMod val="75000"/>
                </a:schemeClr>
              </a:solidFill>
              <a:latin typeface="+mn-lt"/>
            </a:endParaRPr>
          </a:p>
        </p:txBody>
      </p:sp>
      <p:sp>
        <p:nvSpPr>
          <p:cNvPr id="3" name="Subtitle 2">
            <a:extLst>
              <a:ext uri="{FF2B5EF4-FFF2-40B4-BE49-F238E27FC236}">
                <a16:creationId xmlns:a16="http://schemas.microsoft.com/office/drawing/2014/main" id="{DE4CFF00-4D1F-4874-818C-C967C0AE4C92}"/>
              </a:ext>
            </a:extLst>
          </p:cNvPr>
          <p:cNvSpPr>
            <a:spLocks noGrp="1"/>
          </p:cNvSpPr>
          <p:nvPr>
            <p:ph type="subTitle" idx="1"/>
          </p:nvPr>
        </p:nvSpPr>
        <p:spPr/>
        <p:txBody>
          <a:bodyPr>
            <a:normAutofit/>
          </a:bodyPr>
          <a:lstStyle/>
          <a:p>
            <a:r>
              <a:rPr lang="it-IT" b="1" dirty="0"/>
              <a:t>WP2 - Educational </a:t>
            </a:r>
            <a:r>
              <a:rPr lang="it-IT" b="1" dirty="0" err="1"/>
              <a:t>Demand</a:t>
            </a:r>
            <a:r>
              <a:rPr lang="it-IT" b="1" dirty="0"/>
              <a:t>: </a:t>
            </a:r>
          </a:p>
          <a:p>
            <a:r>
              <a:rPr lang="it-IT" b="1" dirty="0"/>
              <a:t>Training </a:t>
            </a:r>
            <a:r>
              <a:rPr lang="it-IT" b="1" dirty="0" err="1"/>
              <a:t>Need</a:t>
            </a:r>
            <a:r>
              <a:rPr lang="it-IT" b="1" dirty="0"/>
              <a:t> Analysis and Definition of the </a:t>
            </a:r>
            <a:r>
              <a:rPr lang="it-IT" b="1" dirty="0" err="1"/>
              <a:t>BoK</a:t>
            </a:r>
            <a:r>
              <a:rPr lang="it-IT" b="1" dirty="0"/>
              <a:t> on IE&amp;M</a:t>
            </a:r>
          </a:p>
          <a:p>
            <a:endParaRPr lang="it-IT" dirty="0"/>
          </a:p>
        </p:txBody>
      </p:sp>
      <p:pic>
        <p:nvPicPr>
          <p:cNvPr id="5" name="Immagine 4" descr="http://eacea.ec.europa.eu/img/logos/erasmus_plus/eu_flag_co_funded_pos_%5brgb%5d_righ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062" y="5791428"/>
            <a:ext cx="2615071" cy="691877"/>
          </a:xfrm>
          <a:prstGeom prst="rect">
            <a:avLst/>
          </a:prstGeom>
          <a:noFill/>
          <a:ln>
            <a:noFill/>
          </a:ln>
        </p:spPr>
      </p:pic>
      <p:sp>
        <p:nvSpPr>
          <p:cNvPr id="6" name="CasellaDiTesto 3"/>
          <p:cNvSpPr txBox="1"/>
          <p:nvPr/>
        </p:nvSpPr>
        <p:spPr>
          <a:xfrm>
            <a:off x="3657599" y="5791428"/>
            <a:ext cx="4990012" cy="67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50" dirty="0"/>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lang="it-IT" sz="950" dirty="0"/>
          </a:p>
        </p:txBody>
      </p:sp>
      <p:sp>
        <p:nvSpPr>
          <p:cNvPr id="7" name="Subtitle 2">
            <a:extLst>
              <a:ext uri="{FF2B5EF4-FFF2-40B4-BE49-F238E27FC236}">
                <a16:creationId xmlns:a16="http://schemas.microsoft.com/office/drawing/2014/main" id="{57B57A73-6559-7343-B7CD-611FD1193D5B}"/>
              </a:ext>
            </a:extLst>
          </p:cNvPr>
          <p:cNvSpPr txBox="1">
            <a:spLocks/>
          </p:cNvSpPr>
          <p:nvPr/>
        </p:nvSpPr>
        <p:spPr>
          <a:xfrm>
            <a:off x="2082597" y="5147732"/>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it-IT" dirty="0" err="1"/>
              <a:t>Polytecnic</a:t>
            </a:r>
            <a:r>
              <a:rPr lang="it-IT" dirty="0"/>
              <a:t> </a:t>
            </a:r>
            <a:r>
              <a:rPr lang="it-IT" dirty="0" err="1"/>
              <a:t>University</a:t>
            </a:r>
            <a:r>
              <a:rPr lang="it-IT" dirty="0"/>
              <a:t> of Bari</a:t>
            </a:r>
          </a:p>
          <a:p>
            <a:r>
              <a:rPr lang="it-IT" dirty="0"/>
              <a:t>22_11_2019</a:t>
            </a:r>
          </a:p>
        </p:txBody>
      </p:sp>
    </p:spTree>
    <p:extLst>
      <p:ext uri="{BB962C8B-B14F-4D97-AF65-F5344CB8AC3E}">
        <p14:creationId xmlns:p14="http://schemas.microsoft.com/office/powerpoint/2010/main" val="189311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Pentagono 51">
            <a:extLst>
              <a:ext uri="{FF2B5EF4-FFF2-40B4-BE49-F238E27FC236}">
                <a16:creationId xmlns:a16="http://schemas.microsoft.com/office/drawing/2014/main" id="{5CDA2143-7781-404C-AD7C-3CDD034272EF}"/>
              </a:ext>
            </a:extLst>
          </p:cNvPr>
          <p:cNvSpPr/>
          <p:nvPr/>
        </p:nvSpPr>
        <p:spPr>
          <a:xfrm rot="5400000">
            <a:off x="4252393" y="3533280"/>
            <a:ext cx="1033944" cy="2422599"/>
          </a:xfrm>
          <a:prstGeom prst="homePlate">
            <a:avLst>
              <a:gd name="adj" fmla="val 65948"/>
            </a:avLst>
          </a:prstGeom>
          <a:solidFill>
            <a:schemeClr val="bg1"/>
          </a:solidFill>
          <a:ln w="44450">
            <a:solidFill>
              <a:srgbClr val="90C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33" name="Connettore 2 32">
            <a:extLst>
              <a:ext uri="{FF2B5EF4-FFF2-40B4-BE49-F238E27FC236}">
                <a16:creationId xmlns:a16="http://schemas.microsoft.com/office/drawing/2014/main" id="{760F753D-0867-4D4D-8599-779B330BAC5F}"/>
              </a:ext>
            </a:extLst>
          </p:cNvPr>
          <p:cNvCxnSpPr>
            <a:cxnSpLocks/>
            <a:stCxn id="9" idx="2"/>
          </p:cNvCxnSpPr>
          <p:nvPr/>
        </p:nvCxnSpPr>
        <p:spPr>
          <a:xfrm flipH="1">
            <a:off x="7406435" y="3018502"/>
            <a:ext cx="14986" cy="1246537"/>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a:xfrm>
            <a:off x="0" y="28716"/>
            <a:ext cx="8596668" cy="1320800"/>
          </a:xfrm>
        </p:spPr>
        <p:txBody>
          <a:bodyPr>
            <a:normAutofit/>
          </a:bodyPr>
          <a:lstStyle/>
          <a:p>
            <a:r>
              <a:rPr lang="en-GB" sz="4000" dirty="0">
                <a:solidFill>
                  <a:schemeClr val="tx1"/>
                </a:solidFill>
              </a:rPr>
              <a:t>WP2: Aims</a:t>
            </a:r>
          </a:p>
        </p:txBody>
      </p:sp>
      <p:sp>
        <p:nvSpPr>
          <p:cNvPr id="9" name="Rettangolo 8">
            <a:extLst>
              <a:ext uri="{FF2B5EF4-FFF2-40B4-BE49-F238E27FC236}">
                <a16:creationId xmlns:a16="http://schemas.microsoft.com/office/drawing/2014/main" id="{E74DBE7C-47F1-9C4D-8519-886471207FF2}"/>
              </a:ext>
            </a:extLst>
          </p:cNvPr>
          <p:cNvSpPr/>
          <p:nvPr/>
        </p:nvSpPr>
        <p:spPr>
          <a:xfrm>
            <a:off x="5567637" y="2074945"/>
            <a:ext cx="3707567" cy="943557"/>
          </a:xfrm>
          <a:prstGeom prst="rect">
            <a:avLst/>
          </a:prstGeom>
          <a:noFill/>
          <a:ln w="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Educational Demand</a:t>
            </a:r>
          </a:p>
        </p:txBody>
      </p:sp>
      <p:grpSp>
        <p:nvGrpSpPr>
          <p:cNvPr id="13" name="Gruppo 12">
            <a:extLst>
              <a:ext uri="{FF2B5EF4-FFF2-40B4-BE49-F238E27FC236}">
                <a16:creationId xmlns:a16="http://schemas.microsoft.com/office/drawing/2014/main" id="{CBB02D56-EA60-FB4E-8B34-9AE62A507FFE}"/>
              </a:ext>
            </a:extLst>
          </p:cNvPr>
          <p:cNvGrpSpPr/>
          <p:nvPr/>
        </p:nvGrpSpPr>
        <p:grpSpPr>
          <a:xfrm>
            <a:off x="820486" y="1259995"/>
            <a:ext cx="2714695" cy="1902928"/>
            <a:chOff x="820486" y="1080115"/>
            <a:chExt cx="2714695" cy="1902928"/>
          </a:xfrm>
        </p:grpSpPr>
        <p:sp>
          <p:nvSpPr>
            <p:cNvPr id="10" name="Rettangolo con angoli arrotondati 9">
              <a:extLst>
                <a:ext uri="{FF2B5EF4-FFF2-40B4-BE49-F238E27FC236}">
                  <a16:creationId xmlns:a16="http://schemas.microsoft.com/office/drawing/2014/main" id="{848937C0-F41B-5C48-BFE1-7A2778FBC772}"/>
                </a:ext>
              </a:extLst>
            </p:cNvPr>
            <p:cNvSpPr/>
            <p:nvPr/>
          </p:nvSpPr>
          <p:spPr>
            <a:xfrm>
              <a:off x="839448" y="1094282"/>
              <a:ext cx="2695733" cy="1888761"/>
            </a:xfrm>
            <a:prstGeom prst="roundRect">
              <a:avLst>
                <a:gd name="adj" fmla="val 1234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id="{ABC6A46B-9A7A-3344-A3B3-1773CFA92012}"/>
                </a:ext>
              </a:extLst>
            </p:cNvPr>
            <p:cNvSpPr txBox="1"/>
            <p:nvPr/>
          </p:nvSpPr>
          <p:spPr>
            <a:xfrm>
              <a:off x="820486" y="1080115"/>
              <a:ext cx="1304144" cy="523220"/>
            </a:xfrm>
            <a:prstGeom prst="rect">
              <a:avLst/>
            </a:prstGeom>
            <a:noFill/>
          </p:spPr>
          <p:txBody>
            <a:bodyPr wrap="square" rtlCol="0">
              <a:spAutoFit/>
            </a:bodyPr>
            <a:lstStyle/>
            <a:p>
              <a:r>
                <a:rPr lang="it-IT" sz="2800" dirty="0"/>
                <a:t>WP1</a:t>
              </a:r>
            </a:p>
          </p:txBody>
        </p:sp>
        <p:sp>
          <p:nvSpPr>
            <p:cNvPr id="8" name="Rettangolo 7">
              <a:extLst>
                <a:ext uri="{FF2B5EF4-FFF2-40B4-BE49-F238E27FC236}">
                  <a16:creationId xmlns:a16="http://schemas.microsoft.com/office/drawing/2014/main" id="{1E474B3A-7C9C-9D41-BEB0-0B609B1357E4}"/>
                </a:ext>
              </a:extLst>
            </p:cNvPr>
            <p:cNvSpPr/>
            <p:nvPr/>
          </p:nvSpPr>
          <p:spPr>
            <a:xfrm>
              <a:off x="1195242" y="1927059"/>
              <a:ext cx="2132576" cy="943557"/>
            </a:xfrm>
            <a:prstGeom prst="rect">
              <a:avLst/>
            </a:prstGeom>
            <a:solidFill>
              <a:schemeClr val="bg1"/>
            </a:solidFill>
            <a:ln w="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Educational Offer</a:t>
              </a:r>
            </a:p>
          </p:txBody>
        </p:sp>
      </p:grpSp>
      <p:sp>
        <p:nvSpPr>
          <p:cNvPr id="12" name="CasellaDiTesto 11">
            <a:extLst>
              <a:ext uri="{FF2B5EF4-FFF2-40B4-BE49-F238E27FC236}">
                <a16:creationId xmlns:a16="http://schemas.microsoft.com/office/drawing/2014/main" id="{4A8E72C5-CEED-C044-B975-2DC4273F2086}"/>
              </a:ext>
            </a:extLst>
          </p:cNvPr>
          <p:cNvSpPr txBox="1"/>
          <p:nvPr/>
        </p:nvSpPr>
        <p:spPr>
          <a:xfrm>
            <a:off x="4808206" y="584186"/>
            <a:ext cx="5367729" cy="369332"/>
          </a:xfrm>
          <a:prstGeom prst="rect">
            <a:avLst/>
          </a:prstGeom>
          <a:noFill/>
        </p:spPr>
        <p:txBody>
          <a:bodyPr wrap="square" rtlCol="0">
            <a:spAutoFit/>
          </a:bodyPr>
          <a:lstStyle/>
          <a:p>
            <a:pPr algn="ctr"/>
            <a:r>
              <a:rPr lang="en-GB" dirty="0"/>
              <a:t>Ad-hoc designed questionnaires/interviews</a:t>
            </a:r>
          </a:p>
        </p:txBody>
      </p:sp>
      <p:cxnSp>
        <p:nvCxnSpPr>
          <p:cNvPr id="15" name="Connettore 2 14">
            <a:extLst>
              <a:ext uri="{FF2B5EF4-FFF2-40B4-BE49-F238E27FC236}">
                <a16:creationId xmlns:a16="http://schemas.microsoft.com/office/drawing/2014/main" id="{40897E35-EAC1-4F4D-84BE-6F462DD8203B}"/>
              </a:ext>
            </a:extLst>
          </p:cNvPr>
          <p:cNvCxnSpPr>
            <a:cxnSpLocks/>
          </p:cNvCxnSpPr>
          <p:nvPr/>
        </p:nvCxnSpPr>
        <p:spPr>
          <a:xfrm>
            <a:off x="5951095" y="967687"/>
            <a:ext cx="0" cy="3818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7" name="CasellaDiTesto 16">
            <a:extLst>
              <a:ext uri="{FF2B5EF4-FFF2-40B4-BE49-F238E27FC236}">
                <a16:creationId xmlns:a16="http://schemas.microsoft.com/office/drawing/2014/main" id="{38B288CC-8D42-3146-B1DC-7503FEE1BF43}"/>
              </a:ext>
            </a:extLst>
          </p:cNvPr>
          <p:cNvSpPr txBox="1"/>
          <p:nvPr/>
        </p:nvSpPr>
        <p:spPr>
          <a:xfrm>
            <a:off x="5314582" y="1300997"/>
            <a:ext cx="1273025" cy="369332"/>
          </a:xfrm>
          <a:prstGeom prst="rect">
            <a:avLst/>
          </a:prstGeom>
          <a:noFill/>
        </p:spPr>
        <p:txBody>
          <a:bodyPr wrap="square" rtlCol="0">
            <a:spAutoFit/>
          </a:bodyPr>
          <a:lstStyle/>
          <a:p>
            <a:pPr algn="ctr"/>
            <a:r>
              <a:rPr lang="it-IT" i="1" dirty="0"/>
              <a:t>Students</a:t>
            </a:r>
          </a:p>
        </p:txBody>
      </p:sp>
      <p:cxnSp>
        <p:nvCxnSpPr>
          <p:cNvPr id="18" name="Connettore 2 17">
            <a:extLst>
              <a:ext uri="{FF2B5EF4-FFF2-40B4-BE49-F238E27FC236}">
                <a16:creationId xmlns:a16="http://schemas.microsoft.com/office/drawing/2014/main" id="{71EAC813-9E4B-3E4D-8773-B345A3D63745}"/>
              </a:ext>
            </a:extLst>
          </p:cNvPr>
          <p:cNvCxnSpPr>
            <a:cxnSpLocks/>
          </p:cNvCxnSpPr>
          <p:nvPr/>
        </p:nvCxnSpPr>
        <p:spPr>
          <a:xfrm>
            <a:off x="7497578" y="955196"/>
            <a:ext cx="0" cy="3818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A9C4B5CF-44F1-214A-B76F-6341B5B2A488}"/>
              </a:ext>
            </a:extLst>
          </p:cNvPr>
          <p:cNvSpPr txBox="1"/>
          <p:nvPr/>
        </p:nvSpPr>
        <p:spPr>
          <a:xfrm>
            <a:off x="6729390" y="1282053"/>
            <a:ext cx="1544156" cy="369332"/>
          </a:xfrm>
          <a:prstGeom prst="rect">
            <a:avLst/>
          </a:prstGeom>
          <a:noFill/>
        </p:spPr>
        <p:txBody>
          <a:bodyPr wrap="square" rtlCol="0">
            <a:spAutoFit/>
          </a:bodyPr>
          <a:lstStyle/>
          <a:p>
            <a:pPr algn="ctr"/>
            <a:r>
              <a:rPr lang="en-GB" i="1"/>
              <a:t>Academics</a:t>
            </a:r>
          </a:p>
        </p:txBody>
      </p:sp>
      <p:cxnSp>
        <p:nvCxnSpPr>
          <p:cNvPr id="20" name="Connettore 2 19">
            <a:extLst>
              <a:ext uri="{FF2B5EF4-FFF2-40B4-BE49-F238E27FC236}">
                <a16:creationId xmlns:a16="http://schemas.microsoft.com/office/drawing/2014/main" id="{2D095014-8BF6-A14A-B4B0-5BE4C776EABC}"/>
              </a:ext>
            </a:extLst>
          </p:cNvPr>
          <p:cNvCxnSpPr>
            <a:cxnSpLocks/>
          </p:cNvCxnSpPr>
          <p:nvPr/>
        </p:nvCxnSpPr>
        <p:spPr>
          <a:xfrm>
            <a:off x="8996682" y="967687"/>
            <a:ext cx="0" cy="3818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42E9BB64-DB2C-044D-BB12-857FD41E0AA8}"/>
              </a:ext>
            </a:extLst>
          </p:cNvPr>
          <p:cNvSpPr txBox="1"/>
          <p:nvPr/>
        </p:nvSpPr>
        <p:spPr>
          <a:xfrm>
            <a:off x="8255239" y="1281648"/>
            <a:ext cx="1459859" cy="369332"/>
          </a:xfrm>
          <a:prstGeom prst="rect">
            <a:avLst/>
          </a:prstGeom>
          <a:noFill/>
        </p:spPr>
        <p:txBody>
          <a:bodyPr wrap="square" rtlCol="0">
            <a:spAutoFit/>
          </a:bodyPr>
          <a:lstStyle/>
          <a:p>
            <a:pPr algn="ctr"/>
            <a:r>
              <a:rPr lang="it-IT" i="1" dirty="0"/>
              <a:t>Companies</a:t>
            </a:r>
          </a:p>
        </p:txBody>
      </p:sp>
      <p:sp>
        <p:nvSpPr>
          <p:cNvPr id="22" name="Triangolo 21">
            <a:extLst>
              <a:ext uri="{FF2B5EF4-FFF2-40B4-BE49-F238E27FC236}">
                <a16:creationId xmlns:a16="http://schemas.microsoft.com/office/drawing/2014/main" id="{FA518EC2-D225-CE41-97C1-A2105E3C2701}"/>
              </a:ext>
            </a:extLst>
          </p:cNvPr>
          <p:cNvSpPr/>
          <p:nvPr/>
        </p:nvSpPr>
        <p:spPr>
          <a:xfrm rot="10800000">
            <a:off x="5313731" y="1632449"/>
            <a:ext cx="4185405" cy="389744"/>
          </a:xfrm>
          <a:prstGeom prst="triangle">
            <a:avLst>
              <a:gd name="adj" fmla="val 49622"/>
            </a:avLst>
          </a:prstGeom>
          <a:gradFill flip="none" rotWithShape="0">
            <a:gsLst>
              <a:gs pos="0">
                <a:schemeClr val="accent1">
                  <a:lumMod val="5000"/>
                  <a:lumOff val="95000"/>
                </a:schemeClr>
              </a:gs>
              <a:gs pos="27000">
                <a:schemeClr val="accent1">
                  <a:lumMod val="45000"/>
                  <a:lumOff val="55000"/>
                </a:schemeClr>
              </a:gs>
              <a:gs pos="65000">
                <a:schemeClr val="accent1">
                  <a:lumMod val="45000"/>
                  <a:lumOff val="55000"/>
                </a:schemeClr>
              </a:gs>
              <a:gs pos="100000">
                <a:srgbClr val="688E18"/>
              </a:gs>
            </a:gsLst>
            <a:lin ang="540000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9" name="Connettore 2 38">
            <a:extLst>
              <a:ext uri="{FF2B5EF4-FFF2-40B4-BE49-F238E27FC236}">
                <a16:creationId xmlns:a16="http://schemas.microsoft.com/office/drawing/2014/main" id="{7E7A3FD0-299E-E64A-B949-4623B1906A3C}"/>
              </a:ext>
            </a:extLst>
          </p:cNvPr>
          <p:cNvCxnSpPr>
            <a:cxnSpLocks/>
            <a:stCxn id="10" idx="2"/>
          </p:cNvCxnSpPr>
          <p:nvPr/>
        </p:nvCxnSpPr>
        <p:spPr>
          <a:xfrm>
            <a:off x="2187315" y="3162923"/>
            <a:ext cx="29983" cy="1044173"/>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sp>
        <p:nvSpPr>
          <p:cNvPr id="25" name="Rettangolo con angoli arrotondati 24">
            <a:extLst>
              <a:ext uri="{FF2B5EF4-FFF2-40B4-BE49-F238E27FC236}">
                <a16:creationId xmlns:a16="http://schemas.microsoft.com/office/drawing/2014/main" id="{994F3E96-52FA-0B4C-8CDF-6B52FA6271CE}"/>
              </a:ext>
            </a:extLst>
          </p:cNvPr>
          <p:cNvSpPr/>
          <p:nvPr/>
        </p:nvSpPr>
        <p:spPr>
          <a:xfrm>
            <a:off x="3232876" y="3829584"/>
            <a:ext cx="3072984" cy="908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err="1"/>
              <a:t>Need</a:t>
            </a:r>
            <a:r>
              <a:rPr lang="it-IT" sz="3200" dirty="0"/>
              <a:t> Analysis</a:t>
            </a:r>
            <a:endParaRPr lang="it-IT" dirty="0"/>
          </a:p>
        </p:txBody>
      </p:sp>
      <p:cxnSp>
        <p:nvCxnSpPr>
          <p:cNvPr id="27" name="Connettore 2 26">
            <a:extLst>
              <a:ext uri="{FF2B5EF4-FFF2-40B4-BE49-F238E27FC236}">
                <a16:creationId xmlns:a16="http://schemas.microsoft.com/office/drawing/2014/main" id="{30D95A0E-651E-AF45-81B9-64285B8D3B51}"/>
              </a:ext>
            </a:extLst>
          </p:cNvPr>
          <p:cNvCxnSpPr>
            <a:cxnSpLocks/>
          </p:cNvCxnSpPr>
          <p:nvPr/>
        </p:nvCxnSpPr>
        <p:spPr>
          <a:xfrm flipV="1">
            <a:off x="2217298" y="4207096"/>
            <a:ext cx="1015578" cy="1297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a16="http://schemas.microsoft.com/office/drawing/2014/main" id="{11833ED8-724E-624C-BC45-8AD579A1CEB8}"/>
              </a:ext>
            </a:extLst>
          </p:cNvPr>
          <p:cNvCxnSpPr>
            <a:cxnSpLocks/>
          </p:cNvCxnSpPr>
          <p:nvPr/>
        </p:nvCxnSpPr>
        <p:spPr>
          <a:xfrm flipH="1">
            <a:off x="6305860" y="4279116"/>
            <a:ext cx="1100574" cy="46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1" name="Rettangolo con angoli arrotondati 50">
            <a:extLst>
              <a:ext uri="{FF2B5EF4-FFF2-40B4-BE49-F238E27FC236}">
                <a16:creationId xmlns:a16="http://schemas.microsoft.com/office/drawing/2014/main" id="{057EF38B-7840-9B4C-930F-9C3E4A5CD046}"/>
              </a:ext>
            </a:extLst>
          </p:cNvPr>
          <p:cNvSpPr/>
          <p:nvPr/>
        </p:nvSpPr>
        <p:spPr>
          <a:xfrm>
            <a:off x="1787042" y="5315870"/>
            <a:ext cx="6042328" cy="908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Development  of </a:t>
            </a:r>
            <a:br>
              <a:rPr lang="it-IT" sz="3200" dirty="0"/>
            </a:br>
            <a:r>
              <a:rPr lang="it-IT" sz="3200" dirty="0"/>
              <a:t>Body of Knowledge (</a:t>
            </a:r>
            <a:r>
              <a:rPr lang="it-IT" sz="3200" dirty="0" err="1"/>
              <a:t>BoK</a:t>
            </a:r>
            <a:r>
              <a:rPr lang="it-IT" sz="3200" dirty="0"/>
              <a:t>)</a:t>
            </a:r>
            <a:endParaRPr lang="it-IT" dirty="0"/>
          </a:p>
        </p:txBody>
      </p:sp>
    </p:spTree>
    <p:extLst>
      <p:ext uri="{BB962C8B-B14F-4D97-AF65-F5344CB8AC3E}">
        <p14:creationId xmlns:p14="http://schemas.microsoft.com/office/powerpoint/2010/main" val="288025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097" y="495510"/>
            <a:ext cx="10045700" cy="6438900"/>
          </a:xfrm>
          <a:prstGeom prst="rect">
            <a:avLst/>
          </a:prstGeom>
        </p:spPr>
      </p:pic>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grpSp>
        <p:nvGrpSpPr>
          <p:cNvPr id="7" name="Gruppo 6">
            <a:extLst>
              <a:ext uri="{FF2B5EF4-FFF2-40B4-BE49-F238E27FC236}">
                <a16:creationId xmlns:a16="http://schemas.microsoft.com/office/drawing/2014/main" id="{3C614F7B-45D9-C74E-9C89-6256142AD418}"/>
              </a:ext>
            </a:extLst>
          </p:cNvPr>
          <p:cNvGrpSpPr/>
          <p:nvPr/>
        </p:nvGrpSpPr>
        <p:grpSpPr>
          <a:xfrm>
            <a:off x="2908836" y="531924"/>
            <a:ext cx="8531908" cy="5942360"/>
            <a:chOff x="3032407" y="483153"/>
            <a:chExt cx="8531908" cy="5942360"/>
          </a:xfrm>
        </p:grpSpPr>
        <p:sp>
          <p:nvSpPr>
            <p:cNvPr id="4" name="Pentagono 3">
              <a:extLst>
                <a:ext uri="{FF2B5EF4-FFF2-40B4-BE49-F238E27FC236}">
                  <a16:creationId xmlns:a16="http://schemas.microsoft.com/office/drawing/2014/main" id="{2EDB33CB-4B10-F545-88D2-786D09B39856}"/>
                </a:ext>
              </a:extLst>
            </p:cNvPr>
            <p:cNvSpPr/>
            <p:nvPr/>
          </p:nvSpPr>
          <p:spPr>
            <a:xfrm rot="10800000">
              <a:off x="3032407" y="483154"/>
              <a:ext cx="1064869" cy="8376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Angolo ripiegato 2">
              <a:extLst>
                <a:ext uri="{FF2B5EF4-FFF2-40B4-BE49-F238E27FC236}">
                  <a16:creationId xmlns:a16="http://schemas.microsoft.com/office/drawing/2014/main" id="{A1339286-5C41-B14F-9590-39D3CCF328EB}"/>
                </a:ext>
              </a:extLst>
            </p:cNvPr>
            <p:cNvSpPr/>
            <p:nvPr/>
          </p:nvSpPr>
          <p:spPr>
            <a:xfrm>
              <a:off x="3815688" y="483153"/>
              <a:ext cx="7748627"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Rettangolo 5">
            <a:extLst>
              <a:ext uri="{FF2B5EF4-FFF2-40B4-BE49-F238E27FC236}">
                <a16:creationId xmlns:a16="http://schemas.microsoft.com/office/drawing/2014/main" id="{6B12E834-1192-C04B-8230-715D57145B38}"/>
              </a:ext>
            </a:extLst>
          </p:cNvPr>
          <p:cNvSpPr/>
          <p:nvPr/>
        </p:nvSpPr>
        <p:spPr>
          <a:xfrm>
            <a:off x="3793500" y="2824849"/>
            <a:ext cx="7748627" cy="2092881"/>
          </a:xfrm>
          <a:prstGeom prst="rect">
            <a:avLst/>
          </a:prstGeom>
        </p:spPr>
        <p:txBody>
          <a:bodyPr wrap="square">
            <a:spAutoFit/>
          </a:bodyPr>
          <a:lstStyle/>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Designing the Survey for Students and Academics and Action Plan</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Company and  Associated partners</a:t>
            </a:r>
          </a:p>
          <a:p>
            <a:pPr algn="just">
              <a:spcAft>
                <a:spcPts val="0"/>
              </a:spcAft>
            </a:pPr>
            <a:endParaRPr lang="en-US" b="1" i="1" dirty="0">
              <a:latin typeface="Calibri" panose="020F0502020204030204" pitchFamily="34" charset="0"/>
              <a:ea typeface="Calibri" panose="020F0502020204030204" pitchFamily="34" charset="0"/>
              <a:cs typeface="Calibri" panose="020F0502020204030204" pitchFamily="34" charset="0"/>
            </a:endParaRPr>
          </a:p>
          <a:p>
            <a:pPr algn="ctr"/>
            <a:r>
              <a:rPr lang="en-GB" sz="2000" dirty="0">
                <a:latin typeface="Calibri" panose="020F0502020204030204" pitchFamily="34" charset="0"/>
                <a:cs typeface="Calibri" panose="020F0502020204030204" pitchFamily="34" charset="0"/>
              </a:rPr>
              <a:t>Define a first version of the questionnaires to be conducted, according to the different target groups (Students, Teaching staff/academics)</a:t>
            </a:r>
          </a:p>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7" name="Content Placeholder 2">
                <a:extLst>
                  <a:ext uri="{FF2B5EF4-FFF2-40B4-BE49-F238E27FC236}">
                    <a16:creationId xmlns:a16="http://schemas.microsoft.com/office/drawing/2014/main" id="{8E40FF50-E62F-D74A-B08A-B4EB78CA3B31}"/>
                  </a:ext>
                </a:extLst>
              </p:cNvPr>
              <p:cNvSpPr txBox="1">
                <a:spLocks/>
              </p:cNvSpPr>
              <p:nvPr/>
            </p:nvSpPr>
            <p:spPr>
              <a:xfrm>
                <a:off x="3732107" y="689020"/>
                <a:ext cx="7505870" cy="3871570"/>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Methodology for the survey:</a:t>
                </a:r>
              </a:p>
              <a:p>
                <a:pPr marL="800100" lvl="1" indent="-342900">
                  <a:buSzPct val="100000"/>
                  <a:buFont typeface="+mj-lt"/>
                  <a:buAutoNum type="arabicPeriod"/>
                </a:pPr>
                <a:r>
                  <a:rPr lang="en-GB" sz="1800" dirty="0"/>
                  <a:t>National Coordinator</a:t>
                </a:r>
              </a:p>
              <a:p>
                <a:pPr marL="800100" lvl="1" indent="-342900">
                  <a:buSzPct val="100000"/>
                  <a:buFont typeface="+mj-lt"/>
                  <a:buAutoNum type="arabicPeriod"/>
                </a:pPr>
                <a:r>
                  <a:rPr lang="en-GB" sz="1800" dirty="0"/>
                  <a:t>Key Topics: predefined topics (</a:t>
                </a:r>
                <a:r>
                  <a:rPr lang="en-GB" sz="1800" dirty="0" err="1"/>
                  <a:t>Knowl</a:t>
                </a:r>
                <a:r>
                  <a:rPr lang="en-GB" sz="1800" dirty="0"/>
                  <a:t>. Contents/ Method.); free topics</a:t>
                </a:r>
              </a:p>
              <a:p>
                <a:pPr marL="800100" lvl="1" indent="-342900">
                  <a:buSzPct val="100000"/>
                  <a:buFont typeface="+mj-lt"/>
                  <a:buAutoNum type="arabicPeriod"/>
                </a:pPr>
                <a:r>
                  <a:rPr lang="en-GB" sz="1800" dirty="0"/>
                  <a:t>Questionnaires (Qs) Definition distinguished by target:</a:t>
                </a:r>
              </a:p>
              <a:p>
                <a:pPr marL="1200150" lvl="2" indent="-342900">
                  <a:buSzPct val="100000"/>
                  <a:tabLst>
                    <a:tab pos="2922588" algn="l"/>
                  </a:tabLst>
                </a:pPr>
                <a:r>
                  <a:rPr lang="en-GB" sz="1600" dirty="0"/>
                  <a:t>Academics </a:t>
                </a:r>
                <a14:m>
                  <m:oMath xmlns:m="http://schemas.openxmlformats.org/officeDocument/2006/math">
                    <m:r>
                      <a:rPr lang="en-GB" sz="1600" i="1" smtClean="0">
                        <a:latin typeface="Cambria Math" panose="02040503050406030204" pitchFamily="18" charset="0"/>
                        <a:ea typeface="Cambria Math" panose="02040503050406030204" pitchFamily="18" charset="0"/>
                      </a:rPr>
                      <m:t>≥</m:t>
                    </m:r>
                  </m:oMath>
                </a14:m>
                <a:r>
                  <a:rPr lang="en-GB" sz="1600" dirty="0"/>
                  <a:t>100 Qs: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60 from Countries of academic partners </a:t>
                </a:r>
                <a:br>
                  <a:rPr lang="en-GB" sz="1600" dirty="0"/>
                </a:br>
                <a:r>
                  <a:rPr lang="en-GB" sz="1600" dirty="0"/>
                  <a:t>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40 from Other EU countries (AIM + ESTIEM networks)</a:t>
                </a:r>
              </a:p>
              <a:p>
                <a:pPr marL="1200150" lvl="2" indent="-342900">
                  <a:buSzPct val="100000"/>
                  <a:tabLst>
                    <a:tab pos="2747963" algn="l"/>
                  </a:tabLst>
                </a:pPr>
                <a:r>
                  <a:rPr lang="en-GB" sz="1600" dirty="0"/>
                  <a:t>Students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800 Qs: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400 from Countries of academic partners </a:t>
                </a:r>
                <a:br>
                  <a:rPr lang="en-GB" sz="1600" dirty="0"/>
                </a:br>
                <a:r>
                  <a:rPr lang="en-GB" sz="1600" dirty="0"/>
                  <a:t>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400 from Other EU countries (AIM + ESTIEM networks)</a:t>
                </a:r>
              </a:p>
              <a:p>
                <a:pPr marL="857250" lvl="1" indent="-342900">
                  <a:buSzPct val="100000"/>
                  <a:buFont typeface="+mj-lt"/>
                  <a:buAutoNum type="arabicPeriod"/>
                  <a:tabLst>
                    <a:tab pos="2747963" algn="l"/>
                  </a:tabLst>
                </a:pPr>
                <a:r>
                  <a:rPr lang="en-GB" sz="1800" dirty="0"/>
                  <a:t>Template of Results for Reporting</a:t>
                </a:r>
              </a:p>
              <a:p>
                <a:pPr marL="457200">
                  <a:buSzPct val="100000"/>
                  <a:tabLst>
                    <a:tab pos="2747963" algn="l"/>
                  </a:tabLst>
                </a:pPr>
                <a:r>
                  <a:rPr lang="en-GB" sz="2000" dirty="0"/>
                  <a:t>Validation of Questionnaires and Methodology for the Survey (M3)</a:t>
                </a:r>
              </a:p>
              <a:p>
                <a:pPr marL="457200">
                  <a:buSzPct val="100000"/>
                  <a:tabLst>
                    <a:tab pos="2747963" algn="l"/>
                  </a:tabLst>
                </a:pPr>
                <a:r>
                  <a:rPr lang="en-GB" sz="2000" dirty="0"/>
                  <a:t>Questionnaires and Methodology for the Survey ready to be adopted (M4)</a:t>
                </a:r>
              </a:p>
            </p:txBody>
          </p:sp>
        </mc:Choice>
        <mc:Fallback>
          <p:sp>
            <p:nvSpPr>
              <p:cNvPr id="17" name="Content Placeholder 2">
                <a:extLst>
                  <a:ext uri="{FF2B5EF4-FFF2-40B4-BE49-F238E27FC236}">
                    <a16:creationId xmlns:a16="http://schemas.microsoft.com/office/drawing/2014/main" id="{8E40FF50-E62F-D74A-B08A-B4EB78CA3B31}"/>
                  </a:ext>
                </a:extLst>
              </p:cNvPr>
              <p:cNvSpPr txBox="1">
                <a:spLocks noRot="1" noChangeAspect="1" noMove="1" noResize="1" noEditPoints="1" noAdjustHandles="1" noChangeArrowheads="1" noChangeShapeType="1" noTextEdit="1"/>
              </p:cNvSpPr>
              <p:nvPr/>
            </p:nvSpPr>
            <p:spPr>
              <a:xfrm>
                <a:off x="3732107" y="689020"/>
                <a:ext cx="7505870" cy="3871570"/>
              </a:xfrm>
              <a:prstGeom prst="rect">
                <a:avLst/>
              </a:prstGeom>
              <a:blipFill>
                <a:blip r:embed="rId3"/>
                <a:stretch>
                  <a:fillRect t="-1307"/>
                </a:stretch>
              </a:blipFill>
            </p:spPr>
            <p:txBody>
              <a:bodyPr/>
              <a:lstStyle/>
              <a:p>
                <a:r>
                  <a:rPr lang="it-IT">
                    <a:noFill/>
                  </a:rPr>
                  <a:t> </a:t>
                </a:r>
              </a:p>
            </p:txBody>
          </p:sp>
        </mc:Fallback>
      </mc:AlternateContent>
      <p:grpSp>
        <p:nvGrpSpPr>
          <p:cNvPr id="18" name="Gruppo 17">
            <a:extLst>
              <a:ext uri="{FF2B5EF4-FFF2-40B4-BE49-F238E27FC236}">
                <a16:creationId xmlns:a16="http://schemas.microsoft.com/office/drawing/2014/main" id="{765F79CA-ED65-4843-98E5-7E8FAB0B78B2}"/>
              </a:ext>
            </a:extLst>
          </p:cNvPr>
          <p:cNvGrpSpPr/>
          <p:nvPr/>
        </p:nvGrpSpPr>
        <p:grpSpPr>
          <a:xfrm>
            <a:off x="3732107" y="641309"/>
            <a:ext cx="7505870" cy="3871570"/>
            <a:chOff x="386792" y="-2000070"/>
            <a:chExt cx="7505870" cy="3871570"/>
          </a:xfrm>
        </p:grpSpPr>
        <p:sp>
          <p:nvSpPr>
            <p:cNvPr id="19" name="Content Placeholder 2">
              <a:extLst>
                <a:ext uri="{FF2B5EF4-FFF2-40B4-BE49-F238E27FC236}">
                  <a16:creationId xmlns:a16="http://schemas.microsoft.com/office/drawing/2014/main" id="{43660E78-8110-8148-855D-3848EF637F56}"/>
                </a:ext>
              </a:extLst>
            </p:cNvPr>
            <p:cNvSpPr txBox="1">
              <a:spLocks/>
            </p:cNvSpPr>
            <p:nvPr/>
          </p:nvSpPr>
          <p:spPr>
            <a:xfrm>
              <a:off x="386792" y="-2000070"/>
              <a:ext cx="7505870" cy="38715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Results 2.1: Action plan for the survey for Students </a:t>
              </a:r>
              <a:br>
                <a:rPr lang="en-GB" sz="2000" dirty="0"/>
              </a:br>
              <a:r>
                <a:rPr lang="en-GB" sz="2000" dirty="0"/>
                <a:t>and Academics</a:t>
              </a:r>
            </a:p>
            <a:p>
              <a:pPr lvl="1"/>
              <a:r>
                <a:rPr lang="en-GB" sz="1800" dirty="0"/>
                <a:t>The reference document for carrying out the surveys addressing the Students and Academics, includes:</a:t>
              </a:r>
            </a:p>
            <a:p>
              <a:pPr lvl="2"/>
              <a:r>
                <a:rPr lang="en-GB" sz="1600" dirty="0"/>
                <a:t>Identification of a national coordinator in each partner country;</a:t>
              </a:r>
            </a:p>
            <a:p>
              <a:pPr lvl="2"/>
              <a:r>
                <a:rPr lang="en-GB" sz="1600" dirty="0"/>
                <a:t>Identification of key topics around which the surveys should revolve;</a:t>
              </a:r>
            </a:p>
            <a:p>
              <a:pPr lvl="2"/>
              <a:r>
                <a:rPr lang="en-GB" sz="1600" dirty="0"/>
                <a:t>Methodologies, techniques and tools leading the surveys;</a:t>
              </a:r>
            </a:p>
            <a:p>
              <a:pPr lvl="2"/>
              <a:r>
                <a:rPr lang="en-GB" sz="1600" dirty="0"/>
                <a:t>Targets to be reached;</a:t>
              </a:r>
            </a:p>
            <a:p>
              <a:pPr lvl="2"/>
              <a:r>
                <a:rPr lang="en-GB" sz="1600" dirty="0"/>
                <a:t>…</a:t>
              </a:r>
            </a:p>
          </p:txBody>
        </p:sp>
        <p:pic>
          <p:nvPicPr>
            <p:cNvPr id="20" name="Immagine 19">
              <a:extLst>
                <a:ext uri="{FF2B5EF4-FFF2-40B4-BE49-F238E27FC236}">
                  <a16:creationId xmlns:a16="http://schemas.microsoft.com/office/drawing/2014/main" id="{BCBDD175-0F98-FC42-B955-84F2DFB24F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0627" y="278870"/>
              <a:ext cx="1034312" cy="1029217"/>
            </a:xfrm>
            <a:prstGeom prst="rect">
              <a:avLst/>
            </a:prstGeom>
          </p:spPr>
        </p:pic>
      </p:grpSp>
    </p:spTree>
    <p:extLst>
      <p:ext uri="{BB962C8B-B14F-4D97-AF65-F5344CB8AC3E}">
        <p14:creationId xmlns:p14="http://schemas.microsoft.com/office/powerpoint/2010/main" val="357958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dissolve">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1" nodeType="clickEffect">
                                  <p:stCondLst>
                                    <p:cond delay="0"/>
                                  </p:stCondLst>
                                  <p:childTnLst>
                                    <p:animEffect transition="out" filter="dissolve">
                                      <p:cBhvr>
                                        <p:cTn id="23" dur="500"/>
                                        <p:tgtEl>
                                          <p:spTgt spid="17"/>
                                        </p:tgtEl>
                                      </p:cBhvr>
                                    </p:animEffect>
                                    <p:set>
                                      <p:cBhvr>
                                        <p:cTn id="24" dur="1" fill="hold">
                                          <p:stCondLst>
                                            <p:cond delay="499"/>
                                          </p:stCondLst>
                                        </p:cTn>
                                        <p:tgtEl>
                                          <p:spTgt spid="17"/>
                                        </p:tgtEl>
                                        <p:attrNameLst>
                                          <p:attrName>style.visibility</p:attrName>
                                        </p:attrNameLst>
                                      </p:cBhvr>
                                      <p:to>
                                        <p:strVal val="hidden"/>
                                      </p:to>
                                    </p:set>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dissolve">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xit" presetSubtype="0" fill="hold" nodeType="clickEffect">
                                  <p:stCondLst>
                                    <p:cond delay="0"/>
                                  </p:stCondLst>
                                  <p:childTnLst>
                                    <p:animEffect transition="out" filter="dissolve">
                                      <p:cBhvr>
                                        <p:cTn id="32" dur="500"/>
                                        <p:tgtEl>
                                          <p:spTgt spid="18"/>
                                        </p:tgtEl>
                                      </p:cBhvr>
                                    </p:animEffect>
                                    <p:set>
                                      <p:cBhvr>
                                        <p:cTn id="33" dur="1" fill="hold">
                                          <p:stCondLst>
                                            <p:cond delay="499"/>
                                          </p:stCondLst>
                                        </p:cTn>
                                        <p:tgtEl>
                                          <p:spTgt spid="18"/>
                                        </p:tgtEl>
                                        <p:attrNameLst>
                                          <p:attrName>style.visibility</p:attrName>
                                        </p:attrNameLst>
                                      </p:cBhvr>
                                      <p:to>
                                        <p:strVal val="hidden"/>
                                      </p:to>
                                    </p:set>
                                  </p:childTnLst>
                                </p:cTn>
                              </p:par>
                              <p:par>
                                <p:cTn id="34" presetID="9" presetClass="exit" presetSubtype="0" fill="hold" nodeType="withEffect">
                                  <p:stCondLst>
                                    <p:cond delay="0"/>
                                  </p:stCondLst>
                                  <p:childTnLst>
                                    <p:animEffect transition="out" filter="dissolv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17" grpId="0"/>
      <p:bldP spid="1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2362" y="451682"/>
            <a:ext cx="10045700" cy="6438900"/>
          </a:xfrm>
          <a:prstGeom prst="rect">
            <a:avLst/>
          </a:prstGeom>
        </p:spPr>
      </p:pic>
      <p:grpSp>
        <p:nvGrpSpPr>
          <p:cNvPr id="4" name="Gruppo 3">
            <a:extLst>
              <a:ext uri="{FF2B5EF4-FFF2-40B4-BE49-F238E27FC236}">
                <a16:creationId xmlns:a16="http://schemas.microsoft.com/office/drawing/2014/main" id="{AB0FCF71-7FFE-5749-B623-64169B216656}"/>
              </a:ext>
            </a:extLst>
          </p:cNvPr>
          <p:cNvGrpSpPr/>
          <p:nvPr/>
        </p:nvGrpSpPr>
        <p:grpSpPr>
          <a:xfrm>
            <a:off x="3536798" y="457820"/>
            <a:ext cx="8542925" cy="5942360"/>
            <a:chOff x="3021390" y="483153"/>
            <a:chExt cx="8542925" cy="5942360"/>
          </a:xfrm>
        </p:grpSpPr>
        <p:sp>
          <p:nvSpPr>
            <p:cNvPr id="6" name="Pentagono 5">
              <a:extLst>
                <a:ext uri="{FF2B5EF4-FFF2-40B4-BE49-F238E27FC236}">
                  <a16:creationId xmlns:a16="http://schemas.microsoft.com/office/drawing/2014/main" id="{7D219B68-AA36-0341-A7BC-AD8D905D68BA}"/>
                </a:ext>
              </a:extLst>
            </p:cNvPr>
            <p:cNvSpPr/>
            <p:nvPr/>
          </p:nvSpPr>
          <p:spPr>
            <a:xfrm rot="10800000">
              <a:off x="3021390" y="1573824"/>
              <a:ext cx="1064869" cy="8376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ngolo ripiegato 6">
              <a:extLst>
                <a:ext uri="{FF2B5EF4-FFF2-40B4-BE49-F238E27FC236}">
                  <a16:creationId xmlns:a16="http://schemas.microsoft.com/office/drawing/2014/main" id="{B7A2BAE9-140C-AF4C-A681-70D920FFE208}"/>
                </a:ext>
              </a:extLst>
            </p:cNvPr>
            <p:cNvSpPr/>
            <p:nvPr/>
          </p:nvSpPr>
          <p:spPr>
            <a:xfrm>
              <a:off x="3815688" y="483153"/>
              <a:ext cx="7748627"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a:extLst>
              <a:ext uri="{FF2B5EF4-FFF2-40B4-BE49-F238E27FC236}">
                <a16:creationId xmlns:a16="http://schemas.microsoft.com/office/drawing/2014/main" id="{FB54761B-0A00-E748-9796-DA841DEFFC48}"/>
              </a:ext>
            </a:extLst>
          </p:cNvPr>
          <p:cNvSpPr/>
          <p:nvPr/>
        </p:nvSpPr>
        <p:spPr>
          <a:xfrm>
            <a:off x="4450937" y="660400"/>
            <a:ext cx="7436264" cy="2123658"/>
          </a:xfrm>
          <a:prstGeom prst="rect">
            <a:avLst/>
          </a:prstGeom>
        </p:spPr>
        <p:txBody>
          <a:bodyPr wrap="square">
            <a:spAutoFit/>
          </a:bodyPr>
          <a:lstStyle/>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Design the Semi-Structured Interviews for Entrepreneurs and Action Plan </a:t>
            </a: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Company, AIM /ESTIEM</a:t>
            </a:r>
          </a:p>
          <a:p>
            <a:pPr algn="just">
              <a:spcAft>
                <a:spcPts val="0"/>
              </a:spcAft>
            </a:pPr>
            <a:endParaRPr lang="en-US" b="1" i="1" dirty="0">
              <a:latin typeface="Calibri" panose="020F0502020204030204" pitchFamily="34" charset="0"/>
              <a:ea typeface="Calibri" panose="020F0502020204030204" pitchFamily="34" charset="0"/>
              <a:cs typeface="Calibri" panose="020F0502020204030204" pitchFamily="34" charset="0"/>
            </a:endParaRPr>
          </a:p>
          <a:p>
            <a:pPr algn="ctr"/>
            <a:r>
              <a:rPr lang="en-GB" sz="2000" dirty="0">
                <a:latin typeface="Calibri" panose="020F0502020204030204" pitchFamily="34" charset="0"/>
                <a:cs typeface="Calibri" panose="020F0502020204030204" pitchFamily="34" charset="0"/>
              </a:rPr>
              <a:t>To complete the analysis also entrepreneurs will be investigated through semi- structured questionnaires - for understanding the main needs they have when hiring new potential workforce.</a:t>
            </a: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9" name="Content Placeholder 2">
                <a:extLst>
                  <a:ext uri="{FF2B5EF4-FFF2-40B4-BE49-F238E27FC236}">
                    <a16:creationId xmlns:a16="http://schemas.microsoft.com/office/drawing/2014/main" id="{6B58BA0E-F64E-BD40-B5DF-8D3792FBBFA0}"/>
                  </a:ext>
                </a:extLst>
              </p:cNvPr>
              <p:cNvSpPr txBox="1">
                <a:spLocks/>
              </p:cNvSpPr>
              <p:nvPr/>
            </p:nvSpPr>
            <p:spPr>
              <a:xfrm>
                <a:off x="4416134" y="1493215"/>
                <a:ext cx="7505870" cy="3871570"/>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Methodology for the interviews:</a:t>
                </a:r>
              </a:p>
              <a:p>
                <a:pPr marL="800100" lvl="1" indent="-342900">
                  <a:buSzPct val="100000"/>
                  <a:buFont typeface="+mj-lt"/>
                  <a:buAutoNum type="arabicPeriod"/>
                </a:pPr>
                <a:r>
                  <a:rPr lang="en-GB" sz="1800" dirty="0"/>
                  <a:t>National Coordinator</a:t>
                </a:r>
              </a:p>
              <a:p>
                <a:pPr marL="800100" lvl="1" indent="-342900">
                  <a:buSzPct val="100000"/>
                  <a:buFont typeface="+mj-lt"/>
                  <a:buAutoNum type="arabicPeriod"/>
                </a:pPr>
                <a:r>
                  <a:rPr lang="en-GB" sz="1800" dirty="0"/>
                  <a:t>Key Topics: predefined topics (</a:t>
                </a:r>
                <a:r>
                  <a:rPr lang="en-GB" sz="1800" dirty="0" err="1"/>
                  <a:t>Knowl</a:t>
                </a:r>
                <a:r>
                  <a:rPr lang="en-GB" sz="1800" dirty="0"/>
                  <a:t>. Contents/ Method.); </a:t>
                </a:r>
                <a:br>
                  <a:rPr lang="en-GB" sz="1800" dirty="0"/>
                </a:br>
                <a:r>
                  <a:rPr lang="en-GB" sz="1800" dirty="0"/>
                  <a:t>			  free topics</a:t>
                </a:r>
              </a:p>
              <a:p>
                <a:pPr marL="800100" lvl="1" indent="-342900">
                  <a:buSzPct val="100000"/>
                  <a:buFont typeface="+mj-lt"/>
                  <a:buAutoNum type="arabicPeriod"/>
                </a:pPr>
                <a:r>
                  <a:rPr lang="en-GB" sz="1800" i="1" dirty="0"/>
                  <a:t>‘Ad hoc’</a:t>
                </a:r>
                <a:r>
                  <a:rPr lang="en-GB" sz="1800" dirty="0"/>
                  <a:t> </a:t>
                </a:r>
                <a:r>
                  <a:rPr lang="en-GB" sz="1800" dirty="0" err="1"/>
                  <a:t>semistructured</a:t>
                </a:r>
                <a:r>
                  <a:rPr lang="en-GB" sz="1800" dirty="0"/>
                  <a:t> Questionnaires / Interviews (QIs):</a:t>
                </a:r>
              </a:p>
              <a:p>
                <a:pPr marL="1200150" lvl="2" indent="-342900">
                  <a:buSzPct val="100000"/>
                  <a:tabLst>
                    <a:tab pos="2922588" algn="l"/>
                  </a:tabLst>
                </a:pPr>
                <a:r>
                  <a:rPr lang="en-GB" sz="1600" dirty="0"/>
                  <a:t>SMEs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24 QIs: from Countries of academic partners </a:t>
                </a:r>
              </a:p>
              <a:p>
                <a:pPr marL="1200150" lvl="2" indent="-342900">
                  <a:buSzPct val="100000"/>
                  <a:tabLst>
                    <a:tab pos="1860550" algn="l"/>
                  </a:tabLst>
                </a:pPr>
                <a:r>
                  <a:rPr lang="en-GB" sz="1600" dirty="0"/>
                  <a:t>Sector: Manufacturing by parts (e.g. Automotive)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12</a:t>
                </a:r>
                <a:br>
                  <a:rPr lang="en-GB" sz="1600" dirty="0"/>
                </a:br>
                <a:r>
                  <a:rPr lang="en-GB" sz="1600" dirty="0"/>
                  <a:t>	Process Production (e.g. Steel Company)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4</a:t>
                </a:r>
                <a:br>
                  <a:rPr lang="en-GB" sz="1600" dirty="0"/>
                </a:br>
                <a:r>
                  <a:rPr lang="en-GB" sz="1600" dirty="0"/>
                  <a:t>	Service (e.g. Logistics, ICT solution, Consulting) </a:t>
                </a:r>
                <a14:m>
                  <m:oMath xmlns:m="http://schemas.openxmlformats.org/officeDocument/2006/math">
                    <m:r>
                      <a:rPr lang="en-GB" sz="1600" i="1">
                        <a:latin typeface="Cambria Math" panose="02040503050406030204" pitchFamily="18" charset="0"/>
                        <a:ea typeface="Cambria Math" panose="02040503050406030204" pitchFamily="18" charset="0"/>
                      </a:rPr>
                      <m:t>≥ </m:t>
                    </m:r>
                  </m:oMath>
                </a14:m>
                <a:r>
                  <a:rPr lang="en-GB" sz="1600" dirty="0"/>
                  <a:t>8</a:t>
                </a:r>
              </a:p>
              <a:p>
                <a:pPr marL="1200150" lvl="2" indent="-342900">
                  <a:buSzPct val="100000"/>
                  <a:tabLst>
                    <a:tab pos="1860550" algn="l"/>
                  </a:tabLst>
                </a:pPr>
                <a:r>
                  <a:rPr lang="en-GB" sz="1600" dirty="0"/>
                  <a:t>Profile of Company Interviewed: </a:t>
                </a:r>
                <a:r>
                  <a:rPr lang="en-US" dirty="0"/>
                  <a:t>CEO, R&amp;D, HRM, Senior Manager</a:t>
                </a:r>
                <a:r>
                  <a:rPr lang="it-IT" sz="1600" dirty="0"/>
                  <a:t> </a:t>
                </a:r>
                <a:endParaRPr lang="en-GB" sz="1600" dirty="0"/>
              </a:p>
              <a:p>
                <a:pPr marL="857250" lvl="1" indent="-342900">
                  <a:buSzPct val="100000"/>
                  <a:buFont typeface="+mj-lt"/>
                  <a:buAutoNum type="arabicPeriod"/>
                  <a:tabLst>
                    <a:tab pos="2747963" algn="l"/>
                  </a:tabLst>
                </a:pPr>
                <a:r>
                  <a:rPr lang="en-GB" sz="1800" dirty="0"/>
                  <a:t>Template of Results for Reporting</a:t>
                </a:r>
              </a:p>
              <a:p>
                <a:pPr marL="457200">
                  <a:buSzPct val="100000"/>
                  <a:tabLst>
                    <a:tab pos="2747963" algn="l"/>
                  </a:tabLst>
                </a:pPr>
                <a:r>
                  <a:rPr lang="en-GB" sz="2000" dirty="0"/>
                  <a:t>Trial by University / Company Partner for piloting the Semi-Structured QIs (M4-5)</a:t>
                </a:r>
              </a:p>
              <a:p>
                <a:pPr marL="457200">
                  <a:buSzPct val="100000"/>
                  <a:tabLst>
                    <a:tab pos="2747963" algn="l"/>
                  </a:tabLst>
                </a:pPr>
                <a:r>
                  <a:rPr lang="en-GB" sz="2000" dirty="0"/>
                  <a:t>Semi structured Questionnaires/Interviews and Methodology ready to be adopted (M5)</a:t>
                </a:r>
              </a:p>
            </p:txBody>
          </p:sp>
        </mc:Choice>
        <mc:Fallback>
          <p:sp>
            <p:nvSpPr>
              <p:cNvPr id="9" name="Content Placeholder 2">
                <a:extLst>
                  <a:ext uri="{FF2B5EF4-FFF2-40B4-BE49-F238E27FC236}">
                    <a16:creationId xmlns:a16="http://schemas.microsoft.com/office/drawing/2014/main" id="{6B58BA0E-F64E-BD40-B5DF-8D3792FBBFA0}"/>
                  </a:ext>
                </a:extLst>
              </p:cNvPr>
              <p:cNvSpPr txBox="1">
                <a:spLocks noRot="1" noChangeAspect="1" noMove="1" noResize="1" noEditPoints="1" noAdjustHandles="1" noChangeArrowheads="1" noChangeShapeType="1" noTextEdit="1"/>
              </p:cNvSpPr>
              <p:nvPr/>
            </p:nvSpPr>
            <p:spPr>
              <a:xfrm>
                <a:off x="4416134" y="1493215"/>
                <a:ext cx="7505870" cy="3871570"/>
              </a:xfrm>
              <a:prstGeom prst="rect">
                <a:avLst/>
              </a:prstGeom>
              <a:blipFill>
                <a:blip r:embed="rId3"/>
                <a:stretch>
                  <a:fillRect l="-169" t="-1639"/>
                </a:stretch>
              </a:blipFill>
            </p:spPr>
            <p:txBody>
              <a:bodyPr/>
              <a:lstStyle/>
              <a:p>
                <a:r>
                  <a:rPr lang="it-IT">
                    <a:noFill/>
                  </a:rPr>
                  <a:t> </a:t>
                </a:r>
              </a:p>
            </p:txBody>
          </p:sp>
        </mc:Fallback>
      </mc:AlternateContent>
      <p:grpSp>
        <p:nvGrpSpPr>
          <p:cNvPr id="10" name="Gruppo 9">
            <a:extLst>
              <a:ext uri="{FF2B5EF4-FFF2-40B4-BE49-F238E27FC236}">
                <a16:creationId xmlns:a16="http://schemas.microsoft.com/office/drawing/2014/main" id="{9D175078-2506-E045-A435-E494FB54E093}"/>
              </a:ext>
            </a:extLst>
          </p:cNvPr>
          <p:cNvGrpSpPr/>
          <p:nvPr/>
        </p:nvGrpSpPr>
        <p:grpSpPr>
          <a:xfrm>
            <a:off x="4416134" y="1437939"/>
            <a:ext cx="7505870" cy="3871570"/>
            <a:chOff x="412365" y="667381"/>
            <a:chExt cx="7505870" cy="3871570"/>
          </a:xfrm>
        </p:grpSpPr>
        <p:sp>
          <p:nvSpPr>
            <p:cNvPr id="11" name="Content Placeholder 2">
              <a:extLst>
                <a:ext uri="{FF2B5EF4-FFF2-40B4-BE49-F238E27FC236}">
                  <a16:creationId xmlns:a16="http://schemas.microsoft.com/office/drawing/2014/main" id="{AE8FD3D4-F7FD-DB4E-8722-7015CBB8297F}"/>
                </a:ext>
              </a:extLst>
            </p:cNvPr>
            <p:cNvSpPr txBox="1">
              <a:spLocks/>
            </p:cNvSpPr>
            <p:nvPr/>
          </p:nvSpPr>
          <p:spPr>
            <a:xfrm>
              <a:off x="412365" y="667381"/>
              <a:ext cx="7505870" cy="38715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Results 2.2: Action plan for semi-structured </a:t>
              </a:r>
              <a:br>
                <a:rPr lang="en-GB" sz="2000" dirty="0"/>
              </a:br>
              <a:r>
                <a:rPr lang="en-GB" sz="2000" dirty="0"/>
                <a:t>interviews for entrepreneurs</a:t>
              </a:r>
            </a:p>
            <a:p>
              <a:r>
                <a:rPr lang="en-GB" sz="1800" dirty="0"/>
                <a:t>This document will be the reference for </a:t>
              </a:r>
              <a:r>
                <a:rPr lang="en-GB" dirty="0"/>
                <a:t>carrying out the </a:t>
              </a:r>
              <a:br>
                <a:rPr lang="en-GB" dirty="0"/>
              </a:br>
              <a:r>
                <a:rPr lang="en-GB" dirty="0"/>
                <a:t>interviews to entrepreneurs in the IE&amp;M field:</a:t>
              </a:r>
              <a:endParaRPr lang="en-GB" sz="1800" dirty="0"/>
            </a:p>
            <a:p>
              <a:pPr lvl="2"/>
              <a:r>
                <a:rPr lang="en-GB" sz="1600" dirty="0"/>
                <a:t>Identification of a national coordinator in each partner country;</a:t>
              </a:r>
            </a:p>
            <a:p>
              <a:pPr lvl="2"/>
              <a:r>
                <a:rPr lang="en-GB" sz="1600" dirty="0"/>
                <a:t>Identification of key topics around which the interviews should revolve;</a:t>
              </a:r>
            </a:p>
            <a:p>
              <a:pPr lvl="2"/>
              <a:r>
                <a:rPr lang="en-GB" sz="1600" dirty="0"/>
                <a:t>Methodologies, techniques and tools to deliver the interviews;</a:t>
              </a:r>
            </a:p>
            <a:p>
              <a:pPr lvl="2"/>
              <a:r>
                <a:rPr lang="en-GB" sz="1600" dirty="0"/>
                <a:t>Target to be reached;</a:t>
              </a:r>
            </a:p>
            <a:p>
              <a:pPr lvl="2"/>
              <a:r>
                <a:rPr lang="en-GB" sz="1600" dirty="0"/>
                <a:t>…</a:t>
              </a:r>
            </a:p>
          </p:txBody>
        </p:sp>
        <p:pic>
          <p:nvPicPr>
            <p:cNvPr id="12" name="Immagine 11">
              <a:extLst>
                <a:ext uri="{FF2B5EF4-FFF2-40B4-BE49-F238E27FC236}">
                  <a16:creationId xmlns:a16="http://schemas.microsoft.com/office/drawing/2014/main" id="{AA016AAB-7ED2-B748-9F9A-88004012D9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2854" y="667381"/>
              <a:ext cx="1034312" cy="1029217"/>
            </a:xfrm>
            <a:prstGeom prst="rect">
              <a:avLst/>
            </a:prstGeom>
          </p:spPr>
        </p:pic>
      </p:grpSp>
    </p:spTree>
    <p:extLst>
      <p:ext uri="{BB962C8B-B14F-4D97-AF65-F5344CB8AC3E}">
        <p14:creationId xmlns:p14="http://schemas.microsoft.com/office/powerpoint/2010/main" val="31145087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1" nodeType="clickEffect">
                                  <p:stCondLst>
                                    <p:cond delay="0"/>
                                  </p:stCondLst>
                                  <p:childTnLst>
                                    <p:animEffect transition="out" filter="dissolve">
                                      <p:cBhvr>
                                        <p:cTn id="23" dur="500"/>
                                        <p:tgtEl>
                                          <p:spTgt spid="9"/>
                                        </p:tgtEl>
                                      </p:cBhvr>
                                    </p:animEffect>
                                    <p:set>
                                      <p:cBhvr>
                                        <p:cTn id="24" dur="1" fill="hold">
                                          <p:stCondLst>
                                            <p:cond delay="499"/>
                                          </p:stCondLst>
                                        </p:cTn>
                                        <p:tgtEl>
                                          <p:spTgt spid="9"/>
                                        </p:tgtEl>
                                        <p:attrNameLst>
                                          <p:attrName>style.visibility</p:attrName>
                                        </p:attrNameLst>
                                      </p:cBhvr>
                                      <p:to>
                                        <p:strVal val="hidden"/>
                                      </p:to>
                                    </p:set>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xit" presetSubtype="0" fill="hold" nodeType="clickEffect">
                                  <p:stCondLst>
                                    <p:cond delay="0"/>
                                  </p:stCondLst>
                                  <p:childTnLst>
                                    <p:animEffect transition="out" filter="dissolve">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par>
                                <p:cTn id="34" presetID="9" presetClass="exit" presetSubtype="0" fill="hold" nodeType="withEffect">
                                  <p:stCondLst>
                                    <p:cond delay="0"/>
                                  </p:stCondLst>
                                  <p:childTnLst>
                                    <p:animEffect transition="out" filter="dissolve">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097" y="495510"/>
            <a:ext cx="10045700" cy="6438900"/>
          </a:xfrm>
          <a:prstGeom prst="rect">
            <a:avLst/>
          </a:prstGeom>
        </p:spPr>
      </p:pic>
      <p:grpSp>
        <p:nvGrpSpPr>
          <p:cNvPr id="4" name="Gruppo 3">
            <a:extLst>
              <a:ext uri="{FF2B5EF4-FFF2-40B4-BE49-F238E27FC236}">
                <a16:creationId xmlns:a16="http://schemas.microsoft.com/office/drawing/2014/main" id="{C415570E-040B-B144-A2F2-F77202DC3919}"/>
              </a:ext>
            </a:extLst>
          </p:cNvPr>
          <p:cNvGrpSpPr/>
          <p:nvPr/>
        </p:nvGrpSpPr>
        <p:grpSpPr>
          <a:xfrm>
            <a:off x="4644581" y="457820"/>
            <a:ext cx="7435142" cy="5171799"/>
            <a:chOff x="3021390" y="483153"/>
            <a:chExt cx="8542925" cy="5942360"/>
          </a:xfrm>
        </p:grpSpPr>
        <p:sp>
          <p:nvSpPr>
            <p:cNvPr id="6" name="Pentagono 5">
              <a:extLst>
                <a:ext uri="{FF2B5EF4-FFF2-40B4-BE49-F238E27FC236}">
                  <a16:creationId xmlns:a16="http://schemas.microsoft.com/office/drawing/2014/main" id="{9CC0E99C-E630-CC48-9B7A-24A3598ABE7A}"/>
                </a:ext>
              </a:extLst>
            </p:cNvPr>
            <p:cNvSpPr/>
            <p:nvPr/>
          </p:nvSpPr>
          <p:spPr>
            <a:xfrm rot="10800000">
              <a:off x="3021390" y="3143454"/>
              <a:ext cx="1064869" cy="8376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ngolo ripiegato 6">
              <a:extLst>
                <a:ext uri="{FF2B5EF4-FFF2-40B4-BE49-F238E27FC236}">
                  <a16:creationId xmlns:a16="http://schemas.microsoft.com/office/drawing/2014/main" id="{A5CAE9FB-863E-5545-BBCC-6633CAF5D428}"/>
                </a:ext>
              </a:extLst>
            </p:cNvPr>
            <p:cNvSpPr/>
            <p:nvPr/>
          </p:nvSpPr>
          <p:spPr>
            <a:xfrm>
              <a:off x="3815688" y="483153"/>
              <a:ext cx="7748627"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a:extLst>
              <a:ext uri="{FF2B5EF4-FFF2-40B4-BE49-F238E27FC236}">
                <a16:creationId xmlns:a16="http://schemas.microsoft.com/office/drawing/2014/main" id="{328F6F04-AA14-1C47-9A7D-33010F424734}"/>
              </a:ext>
            </a:extLst>
          </p:cNvPr>
          <p:cNvSpPr/>
          <p:nvPr/>
        </p:nvSpPr>
        <p:spPr>
          <a:xfrm>
            <a:off x="5464365" y="660400"/>
            <a:ext cx="6422835" cy="923330"/>
          </a:xfrm>
          <a:prstGeom prst="rect">
            <a:avLst/>
          </a:prstGeom>
        </p:spPr>
        <p:txBody>
          <a:bodyPr wrap="square">
            <a:spAutoFit/>
          </a:bodyPr>
          <a:lstStyle/>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Conducting the survey for Students and Academics </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Company and  Associated partners</a:t>
            </a: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891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nodeType="clickEffect">
                                  <p:stCondLst>
                                    <p:cond delay="0"/>
                                  </p:stCondLst>
                                  <p:childTnLst>
                                    <p:animEffect transition="out" filter="dissolv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9" presetClass="exit" presetSubtype="0" fill="hold" grpId="1" nodeType="withEffect">
                                  <p:stCondLst>
                                    <p:cond delay="0"/>
                                  </p:stCondLst>
                                  <p:childTnLst>
                                    <p:animEffect transition="out" filter="dissolv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097" y="495510"/>
            <a:ext cx="10045700" cy="6438900"/>
          </a:xfrm>
          <a:prstGeom prst="rect">
            <a:avLst/>
          </a:prstGeom>
        </p:spPr>
      </p:pic>
      <p:grpSp>
        <p:nvGrpSpPr>
          <p:cNvPr id="4" name="Gruppo 3">
            <a:extLst>
              <a:ext uri="{FF2B5EF4-FFF2-40B4-BE49-F238E27FC236}">
                <a16:creationId xmlns:a16="http://schemas.microsoft.com/office/drawing/2014/main" id="{2BEC5D49-62C5-2B48-ACA9-423E34EC1DF6}"/>
              </a:ext>
            </a:extLst>
          </p:cNvPr>
          <p:cNvGrpSpPr/>
          <p:nvPr/>
        </p:nvGrpSpPr>
        <p:grpSpPr>
          <a:xfrm>
            <a:off x="4953054" y="457820"/>
            <a:ext cx="7022281" cy="5171799"/>
            <a:chOff x="3021390" y="483153"/>
            <a:chExt cx="8542925" cy="5942360"/>
          </a:xfrm>
        </p:grpSpPr>
        <p:sp>
          <p:nvSpPr>
            <p:cNvPr id="6" name="Pentagono 5">
              <a:extLst>
                <a:ext uri="{FF2B5EF4-FFF2-40B4-BE49-F238E27FC236}">
                  <a16:creationId xmlns:a16="http://schemas.microsoft.com/office/drawing/2014/main" id="{6EF088DB-3D2B-F243-88CD-C054FA1A0211}"/>
                </a:ext>
              </a:extLst>
            </p:cNvPr>
            <p:cNvSpPr/>
            <p:nvPr/>
          </p:nvSpPr>
          <p:spPr>
            <a:xfrm rot="10800000">
              <a:off x="3021390" y="4510554"/>
              <a:ext cx="1064869" cy="8376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ngolo ripiegato 6">
              <a:extLst>
                <a:ext uri="{FF2B5EF4-FFF2-40B4-BE49-F238E27FC236}">
                  <a16:creationId xmlns:a16="http://schemas.microsoft.com/office/drawing/2014/main" id="{2BE72551-394D-D84F-BC0E-D9ECCD74B6F9}"/>
                </a:ext>
              </a:extLst>
            </p:cNvPr>
            <p:cNvSpPr/>
            <p:nvPr/>
          </p:nvSpPr>
          <p:spPr>
            <a:xfrm>
              <a:off x="3815688" y="483153"/>
              <a:ext cx="7748627"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a:extLst>
              <a:ext uri="{FF2B5EF4-FFF2-40B4-BE49-F238E27FC236}">
                <a16:creationId xmlns:a16="http://schemas.microsoft.com/office/drawing/2014/main" id="{06235CDC-397C-9948-819D-0961DA6F5DA2}"/>
              </a:ext>
            </a:extLst>
          </p:cNvPr>
          <p:cNvSpPr/>
          <p:nvPr/>
        </p:nvSpPr>
        <p:spPr>
          <a:xfrm>
            <a:off x="5769165" y="588200"/>
            <a:ext cx="6422835" cy="923330"/>
          </a:xfrm>
          <a:prstGeom prst="rect">
            <a:avLst/>
          </a:prstGeom>
        </p:spPr>
        <p:txBody>
          <a:bodyPr wrap="square">
            <a:spAutoFit/>
          </a:bodyPr>
          <a:lstStyle/>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Conducting the semi-structured interviews to entrepreneurs</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and Company</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2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nodeType="clickEffect">
                                  <p:stCondLst>
                                    <p:cond delay="0"/>
                                  </p:stCondLst>
                                  <p:childTnLst>
                                    <p:animEffect transition="out" filter="dissolv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9" presetClass="exit" presetSubtype="0" fill="hold" grpId="1" nodeType="withEffect">
                                  <p:stCondLst>
                                    <p:cond delay="0"/>
                                  </p:stCondLst>
                                  <p:childTnLst>
                                    <p:animEffect transition="out" filter="dissolv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097" y="495510"/>
            <a:ext cx="10045700" cy="6438900"/>
          </a:xfrm>
          <a:prstGeom prst="rect">
            <a:avLst/>
          </a:prstGeom>
        </p:spPr>
      </p:pic>
      <p:grpSp>
        <p:nvGrpSpPr>
          <p:cNvPr id="4" name="Gruppo 3">
            <a:extLst>
              <a:ext uri="{FF2B5EF4-FFF2-40B4-BE49-F238E27FC236}">
                <a16:creationId xmlns:a16="http://schemas.microsoft.com/office/drawing/2014/main" id="{FEEA6846-ED65-FF4A-8B64-EF50CE23DD42}"/>
              </a:ext>
            </a:extLst>
          </p:cNvPr>
          <p:cNvGrpSpPr/>
          <p:nvPr/>
        </p:nvGrpSpPr>
        <p:grpSpPr>
          <a:xfrm>
            <a:off x="6095999" y="645109"/>
            <a:ext cx="5983723" cy="5171803"/>
            <a:chOff x="3021390" y="483153"/>
            <a:chExt cx="8542925" cy="5942360"/>
          </a:xfrm>
        </p:grpSpPr>
        <p:sp>
          <p:nvSpPr>
            <p:cNvPr id="6" name="Pentagono 5">
              <a:extLst>
                <a:ext uri="{FF2B5EF4-FFF2-40B4-BE49-F238E27FC236}">
                  <a16:creationId xmlns:a16="http://schemas.microsoft.com/office/drawing/2014/main" id="{BEAFD3BE-9926-9243-BC0C-D4388CF218B9}"/>
                </a:ext>
              </a:extLst>
            </p:cNvPr>
            <p:cNvSpPr/>
            <p:nvPr/>
          </p:nvSpPr>
          <p:spPr>
            <a:xfrm rot="10800000">
              <a:off x="3021390" y="5409286"/>
              <a:ext cx="1064868" cy="83764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ngolo ripiegato 6">
              <a:extLst>
                <a:ext uri="{FF2B5EF4-FFF2-40B4-BE49-F238E27FC236}">
                  <a16:creationId xmlns:a16="http://schemas.microsoft.com/office/drawing/2014/main" id="{05834164-858D-9741-B830-40F6957E5234}"/>
                </a:ext>
              </a:extLst>
            </p:cNvPr>
            <p:cNvSpPr/>
            <p:nvPr/>
          </p:nvSpPr>
          <p:spPr>
            <a:xfrm>
              <a:off x="3815688" y="483153"/>
              <a:ext cx="7748627"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a:extLst>
              <a:ext uri="{FF2B5EF4-FFF2-40B4-BE49-F238E27FC236}">
                <a16:creationId xmlns:a16="http://schemas.microsoft.com/office/drawing/2014/main" id="{201B5B0D-070C-7B4E-A950-0FF89B2BEA7B}"/>
              </a:ext>
            </a:extLst>
          </p:cNvPr>
          <p:cNvSpPr/>
          <p:nvPr/>
        </p:nvSpPr>
        <p:spPr>
          <a:xfrm>
            <a:off x="6652349" y="660400"/>
            <a:ext cx="5234851" cy="2031325"/>
          </a:xfrm>
          <a:prstGeom prst="rect">
            <a:avLst/>
          </a:prstGeom>
        </p:spPr>
        <p:txBody>
          <a:bodyPr wrap="square">
            <a:spAutoFit/>
          </a:bodyPr>
          <a:lstStyle/>
          <a:p>
            <a:pPr algn="just">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Defining the Training Needs (Milestone)</a:t>
            </a:r>
            <a:br>
              <a:rPr lang="en-US" b="1" dirty="0">
                <a:latin typeface="Calibri" panose="020F0502020204030204" pitchFamily="34" charset="0"/>
                <a:ea typeface="Calibri" panose="020F0502020204030204" pitchFamily="34" charset="0"/>
                <a:cs typeface="Times New Roman" panose="02020603050405020304" pitchFamily="18" charset="0"/>
              </a:rPr>
            </a:b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and Company partners</a:t>
            </a:r>
          </a:p>
          <a:p>
            <a:pPr algn="just">
              <a:spcAft>
                <a:spcPts val="0"/>
              </a:spcAft>
            </a:pPr>
            <a:endParaRPr lang="en-US" b="1" i="1"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According to information collected by the University partners, POLIBA will define the training needs emerged from the sector </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9" name="Gruppo 8">
            <a:extLst>
              <a:ext uri="{FF2B5EF4-FFF2-40B4-BE49-F238E27FC236}">
                <a16:creationId xmlns:a16="http://schemas.microsoft.com/office/drawing/2014/main" id="{C0B8042D-64C7-1B46-A1F3-EC78777A8977}"/>
              </a:ext>
            </a:extLst>
          </p:cNvPr>
          <p:cNvGrpSpPr/>
          <p:nvPr/>
        </p:nvGrpSpPr>
        <p:grpSpPr>
          <a:xfrm>
            <a:off x="6718717" y="660400"/>
            <a:ext cx="4868604" cy="3871570"/>
            <a:chOff x="316105" y="557212"/>
            <a:chExt cx="4868604" cy="3871570"/>
          </a:xfrm>
        </p:grpSpPr>
        <p:sp>
          <p:nvSpPr>
            <p:cNvPr id="10" name="Content Placeholder 2">
              <a:extLst>
                <a:ext uri="{FF2B5EF4-FFF2-40B4-BE49-F238E27FC236}">
                  <a16:creationId xmlns:a16="http://schemas.microsoft.com/office/drawing/2014/main" id="{8ADD5EFE-66ED-5D40-9398-78D3866560B5}"/>
                </a:ext>
              </a:extLst>
            </p:cNvPr>
            <p:cNvSpPr txBox="1">
              <a:spLocks/>
            </p:cNvSpPr>
            <p:nvPr/>
          </p:nvSpPr>
          <p:spPr>
            <a:xfrm>
              <a:off x="316105" y="557212"/>
              <a:ext cx="4745162" cy="38715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Results 2.3: Report on Training Needs Analysis</a:t>
              </a:r>
            </a:p>
            <a:p>
              <a:r>
                <a:rPr lang="en-GB" sz="1800" dirty="0"/>
                <a:t>The report will be  include:</a:t>
              </a:r>
            </a:p>
            <a:p>
              <a:pPr lvl="2"/>
              <a:r>
                <a:rPr lang="en-GB" sz="1600" dirty="0"/>
                <a:t>50-60 pages with 3 pages of extended summary by </a:t>
              </a:r>
              <a:r>
                <a:rPr lang="en-GB" sz="1600" dirty="0" err="1"/>
                <a:t>Poliba</a:t>
              </a:r>
              <a:endParaRPr lang="en-GB" sz="1600" dirty="0"/>
            </a:p>
            <a:p>
              <a:pPr lvl="2"/>
              <a:r>
                <a:rPr lang="en-GB" sz="1600" dirty="0"/>
                <a:t>Quantitative Elaborations of Qs (as per R2.1) by </a:t>
              </a:r>
              <a:r>
                <a:rPr lang="en-GB" sz="1600" dirty="0" err="1"/>
                <a:t>Poliba</a:t>
              </a:r>
              <a:endParaRPr lang="en-GB" sz="1600" dirty="0"/>
            </a:p>
            <a:p>
              <a:pPr lvl="2"/>
              <a:r>
                <a:rPr lang="en-GB" sz="1600" dirty="0" err="1"/>
                <a:t>Quanti</a:t>
              </a:r>
              <a:r>
                <a:rPr lang="en-GB" sz="1600" dirty="0"/>
                <a:t>/Qualitative Description of QIs (as per R2.2) by each University Partners</a:t>
              </a:r>
            </a:p>
            <a:p>
              <a:pPr lvl="2"/>
              <a:r>
                <a:rPr lang="en-GB" sz="1600" dirty="0"/>
                <a:t>Overview on Training Needs by </a:t>
              </a:r>
              <a:r>
                <a:rPr lang="en-GB" sz="1600" dirty="0" err="1"/>
                <a:t>Poliba</a:t>
              </a:r>
              <a:endParaRPr lang="en-GB" sz="1600" dirty="0"/>
            </a:p>
            <a:p>
              <a:pPr lvl="2"/>
              <a:endParaRPr lang="en-GB" sz="1600" dirty="0"/>
            </a:p>
          </p:txBody>
        </p:sp>
        <p:pic>
          <p:nvPicPr>
            <p:cNvPr id="11" name="Immagine 10">
              <a:extLst>
                <a:ext uri="{FF2B5EF4-FFF2-40B4-BE49-F238E27FC236}">
                  <a16:creationId xmlns:a16="http://schemas.microsoft.com/office/drawing/2014/main" id="{E064ABE5-5708-3349-9726-4DC7446AF2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0397" y="816196"/>
              <a:ext cx="1034312" cy="1029217"/>
            </a:xfrm>
            <a:prstGeom prst="rect">
              <a:avLst/>
            </a:prstGeom>
          </p:spPr>
        </p:pic>
      </p:grpSp>
    </p:spTree>
    <p:extLst>
      <p:ext uri="{BB962C8B-B14F-4D97-AF65-F5344CB8AC3E}">
        <p14:creationId xmlns:p14="http://schemas.microsoft.com/office/powerpoint/2010/main" val="166995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par>
                          <p:cTn id="16" fill="hold">
                            <p:stCondLst>
                              <p:cond delay="500"/>
                            </p:stCondLst>
                            <p:childTnLst>
                              <p:par>
                                <p:cTn id="17" presetID="9"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nodeType="clickEffect">
                                  <p:stCondLst>
                                    <p:cond delay="0"/>
                                  </p:stCondLst>
                                  <p:childTnLst>
                                    <p:animEffect transition="out" filter="dissolve">
                                      <p:cBhvr>
                                        <p:cTn id="23" dur="500"/>
                                        <p:tgtEl>
                                          <p:spTgt spid="9"/>
                                        </p:tgtEl>
                                      </p:cBhvr>
                                    </p:animEffect>
                                    <p:set>
                                      <p:cBhvr>
                                        <p:cTn id="24" dur="1" fill="hold">
                                          <p:stCondLst>
                                            <p:cond delay="499"/>
                                          </p:stCondLst>
                                        </p:cTn>
                                        <p:tgtEl>
                                          <p:spTgt spid="9"/>
                                        </p:tgtEl>
                                        <p:attrNameLst>
                                          <p:attrName>style.visibility</p:attrName>
                                        </p:attrNameLst>
                                      </p:cBhvr>
                                      <p:to>
                                        <p:strVal val="hidden"/>
                                      </p:to>
                                    </p:set>
                                  </p:childTnLst>
                                </p:cTn>
                              </p:par>
                              <p:par>
                                <p:cTn id="25" presetID="9" presetClass="exit" presetSubtype="0" fill="hold" nodeType="withEffect">
                                  <p:stCondLst>
                                    <p:cond delay="0"/>
                                  </p:stCondLst>
                                  <p:childTnLst>
                                    <p:animEffect transition="out" filter="dissolve">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0" y="0"/>
            <a:ext cx="8596668" cy="1320800"/>
          </a:xfrm>
        </p:spPr>
        <p:txBody>
          <a:bodyPr>
            <a:normAutofit/>
          </a:bodyPr>
          <a:lstStyle/>
          <a:p>
            <a:r>
              <a:rPr lang="it-IT" sz="3200" dirty="0">
                <a:solidFill>
                  <a:schemeClr val="tx1"/>
                </a:solidFill>
              </a:rPr>
              <a:t>WP2: </a:t>
            </a:r>
            <a:r>
              <a:rPr lang="en-GB" sz="3200" dirty="0">
                <a:solidFill>
                  <a:schemeClr val="tx1"/>
                </a:solidFill>
              </a:rPr>
              <a:t>Tasks</a:t>
            </a:r>
          </a:p>
        </p:txBody>
      </p:sp>
      <p:pic>
        <p:nvPicPr>
          <p:cNvPr id="5" name="Immagine 4">
            <a:extLst>
              <a:ext uri="{FF2B5EF4-FFF2-40B4-BE49-F238E27FC236}">
                <a16:creationId xmlns:a16="http://schemas.microsoft.com/office/drawing/2014/main" id="{ACBC8AD3-5954-1641-AD52-F008ED4969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097" y="495510"/>
            <a:ext cx="10045700" cy="6438900"/>
          </a:xfrm>
          <a:prstGeom prst="rect">
            <a:avLst/>
          </a:prstGeom>
        </p:spPr>
      </p:pic>
      <p:grpSp>
        <p:nvGrpSpPr>
          <p:cNvPr id="4" name="Gruppo 3">
            <a:extLst>
              <a:ext uri="{FF2B5EF4-FFF2-40B4-BE49-F238E27FC236}">
                <a16:creationId xmlns:a16="http://schemas.microsoft.com/office/drawing/2014/main" id="{EEB9B3B3-2C4F-C746-AEB1-7CD24EC845D0}"/>
              </a:ext>
            </a:extLst>
          </p:cNvPr>
          <p:cNvGrpSpPr/>
          <p:nvPr/>
        </p:nvGrpSpPr>
        <p:grpSpPr>
          <a:xfrm>
            <a:off x="6145574" y="292569"/>
            <a:ext cx="5895862" cy="5634262"/>
            <a:chOff x="5844695" y="483153"/>
            <a:chExt cx="8417486" cy="6473723"/>
          </a:xfrm>
        </p:grpSpPr>
        <p:sp>
          <p:nvSpPr>
            <p:cNvPr id="6" name="Pentagono 5">
              <a:extLst>
                <a:ext uri="{FF2B5EF4-FFF2-40B4-BE49-F238E27FC236}">
                  <a16:creationId xmlns:a16="http://schemas.microsoft.com/office/drawing/2014/main" id="{0AB37705-A014-8F47-86CC-D4AABD24DEFA}"/>
                </a:ext>
              </a:extLst>
            </p:cNvPr>
            <p:cNvSpPr/>
            <p:nvPr/>
          </p:nvSpPr>
          <p:spPr>
            <a:xfrm rot="5400000">
              <a:off x="6522731" y="6007966"/>
              <a:ext cx="856994" cy="104082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ngolo ripiegato 6">
              <a:extLst>
                <a:ext uri="{FF2B5EF4-FFF2-40B4-BE49-F238E27FC236}">
                  <a16:creationId xmlns:a16="http://schemas.microsoft.com/office/drawing/2014/main" id="{25276695-FA6C-3447-8664-18249A65304B}"/>
                </a:ext>
              </a:extLst>
            </p:cNvPr>
            <p:cNvSpPr/>
            <p:nvPr/>
          </p:nvSpPr>
          <p:spPr>
            <a:xfrm>
              <a:off x="5844695" y="483153"/>
              <a:ext cx="8417486" cy="5942360"/>
            </a:xfrm>
            <a:prstGeom prst="foldedCorner">
              <a:avLst/>
            </a:prstGeom>
            <a:solidFill>
              <a:schemeClr val="bg1"/>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a:extLst>
              <a:ext uri="{FF2B5EF4-FFF2-40B4-BE49-F238E27FC236}">
                <a16:creationId xmlns:a16="http://schemas.microsoft.com/office/drawing/2014/main" id="{8230B203-4E2E-A748-B52D-DC86B3F5DFDA}"/>
              </a:ext>
            </a:extLst>
          </p:cNvPr>
          <p:cNvSpPr/>
          <p:nvPr/>
        </p:nvSpPr>
        <p:spPr>
          <a:xfrm>
            <a:off x="6145574" y="397470"/>
            <a:ext cx="5895862" cy="2862322"/>
          </a:xfrm>
          <a:prstGeom prst="rect">
            <a:avLst/>
          </a:prstGeom>
        </p:spPr>
        <p:txBody>
          <a:bodyPr wrap="square">
            <a:spAutoFit/>
          </a:bodyPr>
          <a:lstStyle/>
          <a:p>
            <a:pPr>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Conducting the Gap Analysis and Development of the Bok (Milestone)</a:t>
            </a:r>
            <a:br>
              <a:rPr lang="en-US" b="1" dirty="0">
                <a:latin typeface="Calibri" panose="020F0502020204030204" pitchFamily="34" charset="0"/>
                <a:ea typeface="Calibri" panose="020F0502020204030204" pitchFamily="34" charset="0"/>
                <a:cs typeface="Times New Roman" panose="02020603050405020304" pitchFamily="18" charset="0"/>
              </a:rPr>
            </a:br>
            <a:r>
              <a:rPr lang="en-US" i="1" dirty="0">
                <a:latin typeface="Calibri" panose="020F0502020204030204" pitchFamily="34" charset="0"/>
                <a:ea typeface="Calibri" panose="020F0502020204030204" pitchFamily="34" charset="0"/>
                <a:cs typeface="Times New Roman" panose="02020603050405020304" pitchFamily="18" charset="0"/>
              </a:rPr>
              <a:t>Leader: POLIBA</a:t>
            </a:r>
          </a:p>
          <a:p>
            <a:pPr algn="just">
              <a:spcAft>
                <a:spcPts val="0"/>
              </a:spcAft>
            </a:pPr>
            <a:r>
              <a:rPr lang="en-US" i="1" dirty="0">
                <a:latin typeface="Calibri" panose="020F0502020204030204" pitchFamily="34" charset="0"/>
                <a:ea typeface="Calibri" panose="020F0502020204030204" pitchFamily="34" charset="0"/>
                <a:cs typeface="Times New Roman" panose="02020603050405020304" pitchFamily="18" charset="0"/>
              </a:rPr>
              <a:t>Support: University and Company partners</a:t>
            </a:r>
            <a:r>
              <a:rPr lang="en-US" b="1"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dirty="0">
                <a:latin typeface="Calibri" panose="020F0502020204030204" pitchFamily="34" charset="0"/>
                <a:ea typeface="Calibri" panose="020F0502020204030204" pitchFamily="34" charset="0"/>
                <a:cs typeface="Times New Roman" panose="02020603050405020304" pitchFamily="18" charset="0"/>
              </a:rPr>
              <a:t>Book of Knowledge (</a:t>
            </a:r>
            <a:r>
              <a:rPr lang="en-GB" dirty="0" err="1">
                <a:latin typeface="Calibri" panose="020F0502020204030204" pitchFamily="34" charset="0"/>
                <a:ea typeface="Calibri" panose="020F0502020204030204" pitchFamily="34" charset="0"/>
                <a:cs typeface="Times New Roman" panose="02020603050405020304" pitchFamily="18" charset="0"/>
              </a:rPr>
              <a:t>BoK</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developement</a:t>
            </a:r>
            <a:r>
              <a:rPr lang="en-GB" dirty="0">
                <a:latin typeface="Calibri" panose="020F0502020204030204" pitchFamily="34" charset="0"/>
                <a:ea typeface="Calibri" panose="020F0502020204030204" pitchFamily="34" charset="0"/>
                <a:cs typeface="Times New Roman" panose="02020603050405020304" pitchFamily="18" charset="0"/>
              </a:rPr>
              <a:t>, </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i.e. the conceptual framework underlying the following actions and the technical specs upon which reforming the courses, can be developed without leaving any topical issues uncovered.</a:t>
            </a:r>
          </a:p>
        </p:txBody>
      </p:sp>
      <p:sp>
        <p:nvSpPr>
          <p:cNvPr id="9" name="Content Placeholder 2">
            <a:extLst>
              <a:ext uri="{FF2B5EF4-FFF2-40B4-BE49-F238E27FC236}">
                <a16:creationId xmlns:a16="http://schemas.microsoft.com/office/drawing/2014/main" id="{1E0CB674-1245-624C-9C5A-88B9893ED56B}"/>
              </a:ext>
            </a:extLst>
          </p:cNvPr>
          <p:cNvSpPr txBox="1">
            <a:spLocks/>
          </p:cNvSpPr>
          <p:nvPr/>
        </p:nvSpPr>
        <p:spPr>
          <a:xfrm>
            <a:off x="6174952" y="487305"/>
            <a:ext cx="5757218" cy="387157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Results 2.4:  Report on Gap Analysis &amp; </a:t>
            </a:r>
            <a:r>
              <a:rPr lang="en-GB" sz="2000" dirty="0" err="1"/>
              <a:t>BoK</a:t>
            </a:r>
            <a:endParaRPr lang="en-GB" sz="2000" dirty="0"/>
          </a:p>
          <a:p>
            <a:r>
              <a:rPr lang="en-GB" sz="1800" dirty="0"/>
              <a:t>The report will be  include:</a:t>
            </a:r>
          </a:p>
          <a:p>
            <a:pPr lvl="2"/>
            <a:r>
              <a:rPr lang="en-GB" sz="1600" dirty="0"/>
              <a:t>20-30 pages with 1-3 pages of extended summary by </a:t>
            </a:r>
            <a:r>
              <a:rPr lang="en-GB" sz="1600" dirty="0" err="1"/>
              <a:t>Poliba</a:t>
            </a:r>
            <a:r>
              <a:rPr lang="en-GB" sz="1600" dirty="0"/>
              <a:t>;</a:t>
            </a:r>
          </a:p>
          <a:p>
            <a:pPr lvl="2"/>
            <a:r>
              <a:rPr lang="en-GB" sz="1600" dirty="0"/>
              <a:t>Convergences and Divergences as per R2.3 by </a:t>
            </a:r>
            <a:r>
              <a:rPr lang="en-GB" sz="1600" dirty="0" err="1"/>
              <a:t>Poliba</a:t>
            </a:r>
            <a:r>
              <a:rPr lang="en-GB" sz="1600" dirty="0"/>
              <a:t>;</a:t>
            </a:r>
          </a:p>
          <a:p>
            <a:pPr lvl="2"/>
            <a:r>
              <a:rPr lang="en-GB" sz="1600" dirty="0"/>
              <a:t>Company Good Practices by </a:t>
            </a:r>
            <a:r>
              <a:rPr lang="en-GB" sz="1600" dirty="0" err="1"/>
              <a:t>Poliba</a:t>
            </a:r>
            <a:r>
              <a:rPr lang="en-GB" sz="1600" dirty="0"/>
              <a:t>;</a:t>
            </a:r>
          </a:p>
          <a:p>
            <a:pPr lvl="2"/>
            <a:r>
              <a:rPr lang="en-GB" sz="1600" dirty="0"/>
              <a:t>Body of </a:t>
            </a:r>
            <a:r>
              <a:rPr lang="en-GB" sz="1600" dirty="0" err="1"/>
              <a:t>Knowledgeby</a:t>
            </a:r>
            <a:r>
              <a:rPr lang="en-GB" sz="1600" dirty="0"/>
              <a:t> </a:t>
            </a:r>
            <a:r>
              <a:rPr lang="en-GB" sz="1600" dirty="0" err="1"/>
              <a:t>Poliba</a:t>
            </a:r>
            <a:r>
              <a:rPr lang="en-GB" sz="1600" dirty="0"/>
              <a:t>:</a:t>
            </a:r>
          </a:p>
          <a:p>
            <a:pPr lvl="3">
              <a:buFont typeface="Arial" panose="020B0604020202020204" pitchFamily="34" charset="0"/>
              <a:buChar char="•"/>
            </a:pPr>
            <a:r>
              <a:rPr lang="en-GB" sz="1400" dirty="0"/>
              <a:t>Conceptual Framework</a:t>
            </a:r>
          </a:p>
          <a:p>
            <a:pPr lvl="3">
              <a:buFont typeface="Arial" panose="020B0604020202020204" pitchFamily="34" charset="0"/>
              <a:buChar char="•"/>
            </a:pPr>
            <a:r>
              <a:rPr lang="en-GB" sz="1400" dirty="0"/>
              <a:t>Technical Specification to reform University Course</a:t>
            </a:r>
          </a:p>
          <a:p>
            <a:pPr lvl="3">
              <a:buFont typeface="Arial" panose="020B0604020202020204" pitchFamily="34" charset="0"/>
              <a:buChar char="•"/>
            </a:pPr>
            <a:r>
              <a:rPr lang="en-GB" sz="1400" dirty="0"/>
              <a:t>…</a:t>
            </a:r>
          </a:p>
          <a:p>
            <a:pPr lvl="3">
              <a:buFont typeface="Arial" panose="020B0604020202020204" pitchFamily="34" charset="0"/>
              <a:buChar char="•"/>
            </a:pPr>
            <a:endParaRPr lang="en-GB" sz="1400" dirty="0"/>
          </a:p>
          <a:p>
            <a:pPr lvl="3">
              <a:buFont typeface="Arial" panose="020B0604020202020204" pitchFamily="34" charset="0"/>
              <a:buChar char="•"/>
            </a:pPr>
            <a:endParaRPr lang="en-GB" sz="1400" dirty="0"/>
          </a:p>
          <a:p>
            <a:pPr lvl="2"/>
            <a:endParaRPr lang="en-GB" sz="1600" dirty="0"/>
          </a:p>
          <a:p>
            <a:pPr lvl="2"/>
            <a:endParaRPr lang="en-GB" sz="1600" dirty="0"/>
          </a:p>
        </p:txBody>
      </p:sp>
      <p:pic>
        <p:nvPicPr>
          <p:cNvPr id="10" name="Immagine 9">
            <a:extLst>
              <a:ext uri="{FF2B5EF4-FFF2-40B4-BE49-F238E27FC236}">
                <a16:creationId xmlns:a16="http://schemas.microsoft.com/office/drawing/2014/main" id="{37301BC2-C0BD-FB44-AB90-470C9B8157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7952" y="776128"/>
            <a:ext cx="823581" cy="819524"/>
          </a:xfrm>
          <a:prstGeom prst="rect">
            <a:avLst/>
          </a:prstGeom>
        </p:spPr>
      </p:pic>
    </p:spTree>
    <p:extLst>
      <p:ext uri="{BB962C8B-B14F-4D97-AF65-F5344CB8AC3E}">
        <p14:creationId xmlns:p14="http://schemas.microsoft.com/office/powerpoint/2010/main" val="245869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par>
                                <p:cTn id="20" presetID="9"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nodeType="clickEffect">
                                  <p:stCondLst>
                                    <p:cond delay="0"/>
                                  </p:stCondLst>
                                  <p:childTnLst>
                                    <p:animEffect transition="out" filter="dissolv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par>
                                <p:cTn id="28" presetID="9" presetClass="exit" presetSubtype="0" fill="hold" grpId="1" nodeType="withEffect">
                                  <p:stCondLst>
                                    <p:cond delay="0"/>
                                  </p:stCondLst>
                                  <p:childTnLst>
                                    <p:animEffect transition="out" filter="dissolve">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par>
                                <p:cTn id="31" presetID="9" presetClass="exit" presetSubtype="0" fill="hold" nodeType="withEffect">
                                  <p:stCondLst>
                                    <p:cond delay="0"/>
                                  </p:stCondLst>
                                  <p:childTnLst>
                                    <p:animEffect transition="out" filter="dissolv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err="1">
                <a:solidFill>
                  <a:schemeClr val="tx1"/>
                </a:solidFill>
              </a:rPr>
              <a:t>Questions</a:t>
            </a:r>
            <a:r>
              <a:rPr lang="it-IT" sz="4000" dirty="0">
                <a:solidFill>
                  <a:schemeClr val="tx1"/>
                </a:solidFill>
              </a:rPr>
              <a:t> ?</a:t>
            </a:r>
          </a:p>
        </p:txBody>
      </p:sp>
    </p:spTree>
    <p:extLst>
      <p:ext uri="{BB962C8B-B14F-4D97-AF65-F5344CB8AC3E}">
        <p14:creationId xmlns:p14="http://schemas.microsoft.com/office/powerpoint/2010/main" val="3172583328"/>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660</TotalTime>
  <Words>846</Words>
  <Application>Microsoft Macintosh PowerPoint</Application>
  <PresentationFormat>Widescreen</PresentationFormat>
  <Paragraphs>97</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Cambria Math</vt:lpstr>
      <vt:lpstr>Trebuchet MS</vt:lpstr>
      <vt:lpstr>Wingdings 3</vt:lpstr>
      <vt:lpstr>Sfaccettatura</vt:lpstr>
      <vt:lpstr>IE3 Industrial Engineering and Management of European Higher Education </vt:lpstr>
      <vt:lpstr>WP2: Aims</vt:lpstr>
      <vt:lpstr>WP2: Tasks</vt:lpstr>
      <vt:lpstr>WP2: Tasks</vt:lpstr>
      <vt:lpstr>WP2: Tasks</vt:lpstr>
      <vt:lpstr>WP2: Tasks</vt:lpstr>
      <vt:lpstr>WP2: Tasks</vt:lpstr>
      <vt:lpstr>WP2: Tasks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SPRINT4.0</dc:title>
  <dc:creator>Alessandro</dc:creator>
  <cp:lastModifiedBy>Prof. Giovanni Mummolo</cp:lastModifiedBy>
  <cp:revision>21</cp:revision>
  <dcterms:created xsi:type="dcterms:W3CDTF">2017-09-28T10:15:40Z</dcterms:created>
  <dcterms:modified xsi:type="dcterms:W3CDTF">2019-11-19T10:18:14Z</dcterms:modified>
</cp:coreProperties>
</file>