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1"/>
  </p:sldMasterIdLst>
  <p:sldIdLst>
    <p:sldId id="256" r:id="rId2"/>
    <p:sldId id="257" r:id="rId3"/>
    <p:sldId id="258" r:id="rId4"/>
    <p:sldId id="263" r:id="rId5"/>
    <p:sldId id="264" r:id="rId6"/>
    <p:sldId id="265" r:id="rId7"/>
    <p:sldId id="266" r:id="rId8"/>
    <p:sldId id="267" r:id="rId9"/>
    <p:sldId id="26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0C226"/>
    <a:srgbClr val="688E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15D03D-5A2F-0644-A48F-36E449CF6722}" v="55" dt="2019-11-19T10:15:54.9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2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of. Giovanni Mummolo" userId="6fb795b6-ab3f-4cad-924c-a9bbf1c5bb11" providerId="ADAL" clId="{ED15D03D-5A2F-0644-A48F-36E449CF6722}"/>
    <pc:docChg chg="addSld modSld">
      <pc:chgData name="Prof. Giovanni Mummolo" userId="6fb795b6-ab3f-4cad-924c-a9bbf1c5bb11" providerId="ADAL" clId="{ED15D03D-5A2F-0644-A48F-36E449CF6722}" dt="2019-11-19T10:18:12.379" v="153" actId="1076"/>
      <pc:docMkLst>
        <pc:docMk/>
      </pc:docMkLst>
      <pc:sldChg chg="modSp">
        <pc:chgData name="Prof. Giovanni Mummolo" userId="6fb795b6-ab3f-4cad-924c-a9bbf1c5bb11" providerId="ADAL" clId="{ED15D03D-5A2F-0644-A48F-36E449CF6722}" dt="2019-11-19T09:53:41.856" v="42" actId="1076"/>
        <pc:sldMkLst>
          <pc:docMk/>
          <pc:sldMk cId="3579581458" sldId="258"/>
        </pc:sldMkLst>
        <pc:spChg chg="mod">
          <ac:chgData name="Prof. Giovanni Mummolo" userId="6fb795b6-ab3f-4cad-924c-a9bbf1c5bb11" providerId="ADAL" clId="{ED15D03D-5A2F-0644-A48F-36E449CF6722}" dt="2019-11-19T09:42:30.734" v="1" actId="1076"/>
          <ac:spMkLst>
            <pc:docMk/>
            <pc:sldMk cId="3579581458" sldId="258"/>
            <ac:spMk id="6" creationId="{6B12E834-1192-C04B-8230-715D57145B38}"/>
          </ac:spMkLst>
        </pc:spChg>
        <pc:spChg chg="mod">
          <ac:chgData name="Prof. Giovanni Mummolo" userId="6fb795b6-ab3f-4cad-924c-a9bbf1c5bb11" providerId="ADAL" clId="{ED15D03D-5A2F-0644-A48F-36E449CF6722}" dt="2019-11-19T09:53:33.857" v="41" actId="20577"/>
          <ac:spMkLst>
            <pc:docMk/>
            <pc:sldMk cId="3579581458" sldId="258"/>
            <ac:spMk id="17" creationId="{8E40FF50-E62F-D74A-B08A-B4EB78CA3B31}"/>
          </ac:spMkLst>
        </pc:spChg>
        <pc:spChg chg="mod">
          <ac:chgData name="Prof. Giovanni Mummolo" userId="6fb795b6-ab3f-4cad-924c-a9bbf1c5bb11" providerId="ADAL" clId="{ED15D03D-5A2F-0644-A48F-36E449CF6722}" dt="2019-11-19T09:51:28.246" v="11" actId="1076"/>
          <ac:spMkLst>
            <pc:docMk/>
            <pc:sldMk cId="3579581458" sldId="258"/>
            <ac:spMk id="19" creationId="{43660E78-8110-8148-855D-3848EF637F56}"/>
          </ac:spMkLst>
        </pc:spChg>
        <pc:grpChg chg="mod">
          <ac:chgData name="Prof. Giovanni Mummolo" userId="6fb795b6-ab3f-4cad-924c-a9bbf1c5bb11" providerId="ADAL" clId="{ED15D03D-5A2F-0644-A48F-36E449CF6722}" dt="2019-11-19T09:53:41.856" v="42" actId="1076"/>
          <ac:grpSpMkLst>
            <pc:docMk/>
            <pc:sldMk cId="3579581458" sldId="258"/>
            <ac:grpSpMk id="18" creationId="{765F79CA-ED65-4843-98E5-7E8FAB0B78B2}"/>
          </ac:grpSpMkLst>
        </pc:grpChg>
      </pc:sldChg>
      <pc:sldChg chg="modSp">
        <pc:chgData name="Prof. Giovanni Mummolo" userId="6fb795b6-ab3f-4cad-924c-a9bbf1c5bb11" providerId="ADAL" clId="{ED15D03D-5A2F-0644-A48F-36E449CF6722}" dt="2019-11-19T10:18:12.379" v="153" actId="1076"/>
        <pc:sldMkLst>
          <pc:docMk/>
          <pc:sldMk cId="3114508777" sldId="263"/>
        </pc:sldMkLst>
        <pc:spChg chg="mod">
          <ac:chgData name="Prof. Giovanni Mummolo" userId="6fb795b6-ab3f-4cad-924c-a9bbf1c5bb11" providerId="ADAL" clId="{ED15D03D-5A2F-0644-A48F-36E449CF6722}" dt="2019-11-19T10:15:54.909" v="115" actId="20577"/>
          <ac:spMkLst>
            <pc:docMk/>
            <pc:sldMk cId="3114508777" sldId="263"/>
            <ac:spMk id="8" creationId="{FB54761B-0A00-E748-9796-DA841DEFFC48}"/>
          </ac:spMkLst>
        </pc:spChg>
        <pc:spChg chg="mod">
          <ac:chgData name="Prof. Giovanni Mummolo" userId="6fb795b6-ab3f-4cad-924c-a9bbf1c5bb11" providerId="ADAL" clId="{ED15D03D-5A2F-0644-A48F-36E449CF6722}" dt="2019-11-19T10:17:42.565" v="152" actId="1076"/>
          <ac:spMkLst>
            <pc:docMk/>
            <pc:sldMk cId="3114508777" sldId="263"/>
            <ac:spMk id="9" creationId="{6B58BA0E-F64E-BD40-B5DF-8D3792FBBFA0}"/>
          </ac:spMkLst>
        </pc:spChg>
        <pc:spChg chg="mod">
          <ac:chgData name="Prof. Giovanni Mummolo" userId="6fb795b6-ab3f-4cad-924c-a9bbf1c5bb11" providerId="ADAL" clId="{ED15D03D-5A2F-0644-A48F-36E449CF6722}" dt="2019-11-19T09:57:19.459" v="55" actId="1076"/>
          <ac:spMkLst>
            <pc:docMk/>
            <pc:sldMk cId="3114508777" sldId="263"/>
            <ac:spMk id="11" creationId="{AE8FD3D4-F7FD-DB4E-8722-7015CBB8297F}"/>
          </ac:spMkLst>
        </pc:spChg>
        <pc:grpChg chg="mod">
          <ac:chgData name="Prof. Giovanni Mummolo" userId="6fb795b6-ab3f-4cad-924c-a9bbf1c5bb11" providerId="ADAL" clId="{ED15D03D-5A2F-0644-A48F-36E449CF6722}" dt="2019-11-19T10:18:12.379" v="153" actId="1076"/>
          <ac:grpSpMkLst>
            <pc:docMk/>
            <pc:sldMk cId="3114508777" sldId="263"/>
            <ac:grpSpMk id="10" creationId="{9D175078-2506-E045-A435-E494FB54E093}"/>
          </ac:grpSpMkLst>
        </pc:grpChg>
        <pc:picChg chg="mod">
          <ac:chgData name="Prof. Giovanni Mummolo" userId="6fb795b6-ab3f-4cad-924c-a9bbf1c5bb11" providerId="ADAL" clId="{ED15D03D-5A2F-0644-A48F-36E449CF6722}" dt="2019-11-19T10:17:18.016" v="151" actId="1037"/>
          <ac:picMkLst>
            <pc:docMk/>
            <pc:sldMk cId="3114508777" sldId="263"/>
            <ac:picMk id="5" creationId="{ACBC8AD3-5954-1641-AD52-F008ED4969D0}"/>
          </ac:picMkLst>
        </pc:picChg>
      </pc:sldChg>
      <pc:sldChg chg="add">
        <pc:chgData name="Prof. Giovanni Mummolo" userId="6fb795b6-ab3f-4cad-924c-a9bbf1c5bb11" providerId="ADAL" clId="{ED15D03D-5A2F-0644-A48F-36E449CF6722}" dt="2019-11-18T16:38:16.938" v="0"/>
        <pc:sldMkLst>
          <pc:docMk/>
          <pc:sldMk cId="2458699199"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2425040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2237387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6229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1548543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7418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321850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154598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3046181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221027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19/11/19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394778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533ED8A-FC8F-4492-818C-DEB6831D187E}" type="datetimeFigureOut">
              <a:rPr lang="it-IT" smtClean="0"/>
              <a:t>19/11/19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160667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33ED8A-FC8F-4492-818C-DEB6831D187E}" type="datetimeFigureOut">
              <a:rPr lang="it-IT" smtClean="0"/>
              <a:t>19/11/19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378644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533ED8A-FC8F-4492-818C-DEB6831D187E}" type="datetimeFigureOut">
              <a:rPr lang="it-IT" smtClean="0"/>
              <a:t>19/11/19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158494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3ED8A-FC8F-4492-818C-DEB6831D187E}" type="datetimeFigureOut">
              <a:rPr lang="it-IT" smtClean="0"/>
              <a:t>19/11/19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272897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19/11/19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195208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19/11/19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‹N›</a:t>
            </a:fld>
            <a:endParaRPr lang="it-IT"/>
          </a:p>
        </p:txBody>
      </p:sp>
    </p:spTree>
    <p:extLst>
      <p:ext uri="{BB962C8B-B14F-4D97-AF65-F5344CB8AC3E}">
        <p14:creationId xmlns:p14="http://schemas.microsoft.com/office/powerpoint/2010/main" val="161872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33ED8A-FC8F-4492-818C-DEB6831D187E}" type="datetimeFigureOut">
              <a:rPr lang="it-IT" smtClean="0"/>
              <a:t>19/11/19</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EFFAC72-F8BB-4754-9F96-4D68A7B20214}" type="slidenum">
              <a:rPr lang="it-IT" smtClean="0"/>
              <a:t>‹N›</a:t>
            </a:fld>
            <a:endParaRPr lang="it-IT"/>
          </a:p>
        </p:txBody>
      </p:sp>
    </p:spTree>
    <p:extLst>
      <p:ext uri="{BB962C8B-B14F-4D97-AF65-F5344CB8AC3E}">
        <p14:creationId xmlns:p14="http://schemas.microsoft.com/office/powerpoint/2010/main" val="920480650"/>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 id="2147483880" r:id="rId15"/>
    <p:sldLayoutId id="21474838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6D47-14A3-4566-8107-97273401F966}"/>
              </a:ext>
            </a:extLst>
          </p:cNvPr>
          <p:cNvSpPr>
            <a:spLocks noGrp="1"/>
          </p:cNvSpPr>
          <p:nvPr>
            <p:ph type="ctrTitle"/>
          </p:nvPr>
        </p:nvSpPr>
        <p:spPr>
          <a:xfrm>
            <a:off x="1507067" y="2038582"/>
            <a:ext cx="7766936" cy="1646302"/>
          </a:xfrm>
        </p:spPr>
        <p:txBody>
          <a:bodyPr/>
          <a:lstStyle/>
          <a:p>
            <a:r>
              <a:rPr lang="it-IT" sz="5400" dirty="0">
                <a:solidFill>
                  <a:srgbClr val="C00000"/>
                </a:solidFill>
              </a:rPr>
              <a:t>IE3</a:t>
            </a:r>
            <a:br>
              <a:rPr lang="it-IT" dirty="0"/>
            </a:br>
            <a:r>
              <a:rPr lang="en-US" sz="3200" b="1" dirty="0">
                <a:solidFill>
                  <a:srgbClr val="C00000"/>
                </a:solidFill>
                <a:latin typeface="+mn-lt"/>
              </a:rPr>
              <a:t>I</a:t>
            </a:r>
            <a:r>
              <a:rPr lang="en-US" sz="3200" b="1" dirty="0">
                <a:solidFill>
                  <a:schemeClr val="accent2">
                    <a:lumMod val="75000"/>
                  </a:schemeClr>
                </a:solidFill>
                <a:latin typeface="+mn-lt"/>
              </a:rPr>
              <a:t>ndustrial </a:t>
            </a:r>
            <a:r>
              <a:rPr lang="en-US" sz="3200" b="1" dirty="0">
                <a:solidFill>
                  <a:srgbClr val="C00000"/>
                </a:solidFill>
                <a:latin typeface="+mn-lt"/>
              </a:rPr>
              <a:t>E</a:t>
            </a:r>
            <a:r>
              <a:rPr lang="en-US" sz="3200" b="1" dirty="0">
                <a:solidFill>
                  <a:schemeClr val="accent2">
                    <a:lumMod val="75000"/>
                  </a:schemeClr>
                </a:solidFill>
                <a:latin typeface="+mn-lt"/>
              </a:rPr>
              <a:t>ngineering and </a:t>
            </a:r>
            <a:r>
              <a:rPr lang="en-US" sz="3200" b="1" dirty="0">
                <a:solidFill>
                  <a:srgbClr val="C00000"/>
                </a:solidFill>
                <a:latin typeface="+mn-lt"/>
              </a:rPr>
              <a:t>M</a:t>
            </a:r>
            <a:r>
              <a:rPr lang="en-US" sz="3200" b="1" dirty="0">
                <a:solidFill>
                  <a:schemeClr val="accent2">
                    <a:lumMod val="75000"/>
                  </a:schemeClr>
                </a:solidFill>
                <a:latin typeface="+mn-lt"/>
              </a:rPr>
              <a:t>anagement of </a:t>
            </a:r>
            <a:r>
              <a:rPr lang="en-US" sz="3200" b="1" dirty="0">
                <a:solidFill>
                  <a:srgbClr val="C00000"/>
                </a:solidFill>
                <a:latin typeface="+mn-lt"/>
              </a:rPr>
              <a:t>E</a:t>
            </a:r>
            <a:r>
              <a:rPr lang="en-US" sz="3200" b="1" dirty="0">
                <a:solidFill>
                  <a:schemeClr val="accent2">
                    <a:lumMod val="75000"/>
                  </a:schemeClr>
                </a:solidFill>
                <a:latin typeface="+mn-lt"/>
              </a:rPr>
              <a:t>uropean </a:t>
            </a:r>
            <a:r>
              <a:rPr lang="en-US" sz="3200" b="1" dirty="0">
                <a:solidFill>
                  <a:srgbClr val="C00000"/>
                </a:solidFill>
                <a:latin typeface="+mn-lt"/>
              </a:rPr>
              <a:t>H</a:t>
            </a:r>
            <a:r>
              <a:rPr lang="en-US" sz="3200" b="1" dirty="0">
                <a:solidFill>
                  <a:schemeClr val="accent2">
                    <a:lumMod val="75000"/>
                  </a:schemeClr>
                </a:solidFill>
                <a:latin typeface="+mn-lt"/>
              </a:rPr>
              <a:t>igher </a:t>
            </a:r>
            <a:r>
              <a:rPr lang="en-US" sz="3200" b="1" dirty="0">
                <a:solidFill>
                  <a:srgbClr val="C00000"/>
                </a:solidFill>
                <a:latin typeface="+mn-lt"/>
              </a:rPr>
              <a:t>E</a:t>
            </a:r>
            <a:r>
              <a:rPr lang="en-US" sz="3200" b="1" dirty="0">
                <a:solidFill>
                  <a:schemeClr val="accent2">
                    <a:lumMod val="75000"/>
                  </a:schemeClr>
                </a:solidFill>
                <a:latin typeface="+mn-lt"/>
              </a:rPr>
              <a:t>ducation </a:t>
            </a:r>
            <a:endParaRPr lang="it-IT" sz="3200" dirty="0">
              <a:solidFill>
                <a:schemeClr val="accent2">
                  <a:lumMod val="75000"/>
                </a:schemeClr>
              </a:solidFill>
              <a:latin typeface="+mn-lt"/>
            </a:endParaRPr>
          </a:p>
        </p:txBody>
      </p:sp>
      <p:sp>
        <p:nvSpPr>
          <p:cNvPr id="3" name="Subtitle 2">
            <a:extLst>
              <a:ext uri="{FF2B5EF4-FFF2-40B4-BE49-F238E27FC236}">
                <a16:creationId xmlns:a16="http://schemas.microsoft.com/office/drawing/2014/main" id="{DE4CFF00-4D1F-4874-818C-C967C0AE4C92}"/>
              </a:ext>
            </a:extLst>
          </p:cNvPr>
          <p:cNvSpPr>
            <a:spLocks noGrp="1"/>
          </p:cNvSpPr>
          <p:nvPr>
            <p:ph type="subTitle" idx="1"/>
          </p:nvPr>
        </p:nvSpPr>
        <p:spPr/>
        <p:txBody>
          <a:bodyPr>
            <a:normAutofit/>
          </a:bodyPr>
          <a:lstStyle/>
          <a:p>
            <a:r>
              <a:rPr lang="it-IT" b="1" dirty="0"/>
              <a:t>WP2 - Educational </a:t>
            </a:r>
            <a:r>
              <a:rPr lang="it-IT" b="1" dirty="0" err="1"/>
              <a:t>Demand</a:t>
            </a:r>
            <a:r>
              <a:rPr lang="it-IT" b="1" dirty="0"/>
              <a:t>: </a:t>
            </a:r>
          </a:p>
          <a:p>
            <a:r>
              <a:rPr lang="it-IT" b="1" dirty="0"/>
              <a:t>Training </a:t>
            </a:r>
            <a:r>
              <a:rPr lang="it-IT" b="1" dirty="0" err="1"/>
              <a:t>Need</a:t>
            </a:r>
            <a:r>
              <a:rPr lang="it-IT" b="1" dirty="0"/>
              <a:t> Analysis and Definition of the </a:t>
            </a:r>
            <a:r>
              <a:rPr lang="it-IT" b="1" dirty="0" err="1"/>
              <a:t>BoK</a:t>
            </a:r>
            <a:r>
              <a:rPr lang="it-IT" b="1" dirty="0"/>
              <a:t> on IE&amp;M</a:t>
            </a:r>
          </a:p>
          <a:p>
            <a:endParaRPr lang="it-IT" dirty="0"/>
          </a:p>
        </p:txBody>
      </p:sp>
      <p:pic>
        <p:nvPicPr>
          <p:cNvPr id="5" name="Immagine 4" descr="http://eacea.ec.europa.eu/img/logos/erasmus_plus/eu_flag_co_funded_pos_%5brgb%5d_righ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062" y="5791428"/>
            <a:ext cx="2615071" cy="691877"/>
          </a:xfrm>
          <a:prstGeom prst="rect">
            <a:avLst/>
          </a:prstGeom>
          <a:noFill/>
          <a:ln>
            <a:noFill/>
          </a:ln>
        </p:spPr>
      </p:pic>
      <p:sp>
        <p:nvSpPr>
          <p:cNvPr id="6" name="CasellaDiTesto 3"/>
          <p:cNvSpPr txBox="1"/>
          <p:nvPr/>
        </p:nvSpPr>
        <p:spPr>
          <a:xfrm>
            <a:off x="3657599" y="5791428"/>
            <a:ext cx="4990012" cy="67710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950" dirty="0"/>
              <a:t>The European Commission support for the production of this publication does not constitute endorsement of the contents which reflects the views only of the authors, and the Commission cannot be held responsible for any use which may be made of the information contained therein</a:t>
            </a:r>
            <a:endParaRPr lang="it-IT" sz="950" dirty="0"/>
          </a:p>
        </p:txBody>
      </p:sp>
      <p:sp>
        <p:nvSpPr>
          <p:cNvPr id="7" name="Subtitle 2">
            <a:extLst>
              <a:ext uri="{FF2B5EF4-FFF2-40B4-BE49-F238E27FC236}">
                <a16:creationId xmlns:a16="http://schemas.microsoft.com/office/drawing/2014/main" id="{57B57A73-6559-7343-B7CD-611FD1193D5B}"/>
              </a:ext>
            </a:extLst>
          </p:cNvPr>
          <p:cNvSpPr txBox="1">
            <a:spLocks/>
          </p:cNvSpPr>
          <p:nvPr/>
        </p:nvSpPr>
        <p:spPr>
          <a:xfrm>
            <a:off x="2082597" y="5147732"/>
            <a:ext cx="7766936" cy="1096899"/>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it-IT" dirty="0" err="1"/>
              <a:t>Polytecnic</a:t>
            </a:r>
            <a:r>
              <a:rPr lang="it-IT" dirty="0"/>
              <a:t> </a:t>
            </a:r>
            <a:r>
              <a:rPr lang="it-IT" dirty="0" err="1"/>
              <a:t>University</a:t>
            </a:r>
            <a:r>
              <a:rPr lang="it-IT" dirty="0"/>
              <a:t> of Bari</a:t>
            </a:r>
          </a:p>
          <a:p>
            <a:r>
              <a:rPr lang="it-IT" dirty="0"/>
              <a:t>22_11_2019</a:t>
            </a:r>
          </a:p>
        </p:txBody>
      </p:sp>
    </p:spTree>
    <p:extLst>
      <p:ext uri="{BB962C8B-B14F-4D97-AF65-F5344CB8AC3E}">
        <p14:creationId xmlns:p14="http://schemas.microsoft.com/office/powerpoint/2010/main" val="1893112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Pentagono 51">
            <a:extLst>
              <a:ext uri="{FF2B5EF4-FFF2-40B4-BE49-F238E27FC236}">
                <a16:creationId xmlns:a16="http://schemas.microsoft.com/office/drawing/2014/main" id="{5CDA2143-7781-404C-AD7C-3CDD034272EF}"/>
              </a:ext>
            </a:extLst>
          </p:cNvPr>
          <p:cNvSpPr/>
          <p:nvPr/>
        </p:nvSpPr>
        <p:spPr>
          <a:xfrm rot="5400000">
            <a:off x="4252393" y="3533280"/>
            <a:ext cx="1033944" cy="2422599"/>
          </a:xfrm>
          <a:prstGeom prst="homePlate">
            <a:avLst>
              <a:gd name="adj" fmla="val 65948"/>
            </a:avLst>
          </a:prstGeom>
          <a:solidFill>
            <a:schemeClr val="bg1"/>
          </a:solidFill>
          <a:ln w="44450">
            <a:solidFill>
              <a:srgbClr val="90C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cxnSp>
        <p:nvCxnSpPr>
          <p:cNvPr id="33" name="Connettore 2 32">
            <a:extLst>
              <a:ext uri="{FF2B5EF4-FFF2-40B4-BE49-F238E27FC236}">
                <a16:creationId xmlns:a16="http://schemas.microsoft.com/office/drawing/2014/main" id="{760F753D-0867-4D4D-8599-779B330BAC5F}"/>
              </a:ext>
            </a:extLst>
          </p:cNvPr>
          <p:cNvCxnSpPr>
            <a:cxnSpLocks/>
            <a:stCxn id="9" idx="2"/>
          </p:cNvCxnSpPr>
          <p:nvPr/>
        </p:nvCxnSpPr>
        <p:spPr>
          <a:xfrm flipH="1">
            <a:off x="7406435" y="3018502"/>
            <a:ext cx="14986" cy="1246537"/>
          </a:xfrm>
          <a:prstGeom prst="straightConnector1">
            <a:avLst/>
          </a:prstGeom>
          <a:ln w="38100">
            <a:tailEnd type="non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EE441D7-4086-4DAE-9055-7DDE8C7EE5CE}"/>
              </a:ext>
            </a:extLst>
          </p:cNvPr>
          <p:cNvSpPr>
            <a:spLocks noGrp="1"/>
          </p:cNvSpPr>
          <p:nvPr>
            <p:ph type="title"/>
          </p:nvPr>
        </p:nvSpPr>
        <p:spPr>
          <a:xfrm>
            <a:off x="0" y="28716"/>
            <a:ext cx="8596668" cy="1320800"/>
          </a:xfrm>
        </p:spPr>
        <p:txBody>
          <a:bodyPr>
            <a:normAutofit/>
          </a:bodyPr>
          <a:lstStyle/>
          <a:p>
            <a:r>
              <a:rPr lang="en-GB" sz="4000" dirty="0">
                <a:solidFill>
                  <a:schemeClr val="tx1"/>
                </a:solidFill>
              </a:rPr>
              <a:t>WP2: Aims</a:t>
            </a:r>
          </a:p>
        </p:txBody>
      </p:sp>
      <p:sp>
        <p:nvSpPr>
          <p:cNvPr id="9" name="Rettangolo 8">
            <a:extLst>
              <a:ext uri="{FF2B5EF4-FFF2-40B4-BE49-F238E27FC236}">
                <a16:creationId xmlns:a16="http://schemas.microsoft.com/office/drawing/2014/main" id="{E74DBE7C-47F1-9C4D-8519-886471207FF2}"/>
              </a:ext>
            </a:extLst>
          </p:cNvPr>
          <p:cNvSpPr/>
          <p:nvPr/>
        </p:nvSpPr>
        <p:spPr>
          <a:xfrm>
            <a:off x="5567637" y="2074945"/>
            <a:ext cx="3707567" cy="943557"/>
          </a:xfrm>
          <a:prstGeom prst="rect">
            <a:avLst/>
          </a:prstGeom>
          <a:noFill/>
          <a:ln w="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Educational Demand</a:t>
            </a:r>
          </a:p>
        </p:txBody>
      </p:sp>
      <p:grpSp>
        <p:nvGrpSpPr>
          <p:cNvPr id="13" name="Gruppo 12">
            <a:extLst>
              <a:ext uri="{FF2B5EF4-FFF2-40B4-BE49-F238E27FC236}">
                <a16:creationId xmlns:a16="http://schemas.microsoft.com/office/drawing/2014/main" id="{CBB02D56-EA60-FB4E-8B34-9AE62A507FFE}"/>
              </a:ext>
            </a:extLst>
          </p:cNvPr>
          <p:cNvGrpSpPr/>
          <p:nvPr/>
        </p:nvGrpSpPr>
        <p:grpSpPr>
          <a:xfrm>
            <a:off x="820486" y="1259995"/>
            <a:ext cx="2714695" cy="1902928"/>
            <a:chOff x="820486" y="1080115"/>
            <a:chExt cx="2714695" cy="1902928"/>
          </a:xfrm>
        </p:grpSpPr>
        <p:sp>
          <p:nvSpPr>
            <p:cNvPr id="10" name="Rettangolo con angoli arrotondati 9">
              <a:extLst>
                <a:ext uri="{FF2B5EF4-FFF2-40B4-BE49-F238E27FC236}">
                  <a16:creationId xmlns:a16="http://schemas.microsoft.com/office/drawing/2014/main" id="{848937C0-F41B-5C48-BFE1-7A2778FBC772}"/>
                </a:ext>
              </a:extLst>
            </p:cNvPr>
            <p:cNvSpPr/>
            <p:nvPr/>
          </p:nvSpPr>
          <p:spPr>
            <a:xfrm>
              <a:off x="839448" y="1094282"/>
              <a:ext cx="2695733" cy="1888761"/>
            </a:xfrm>
            <a:prstGeom prst="roundRect">
              <a:avLst>
                <a:gd name="adj" fmla="val 1234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CasellaDiTesto 10">
              <a:extLst>
                <a:ext uri="{FF2B5EF4-FFF2-40B4-BE49-F238E27FC236}">
                  <a16:creationId xmlns:a16="http://schemas.microsoft.com/office/drawing/2014/main" id="{ABC6A46B-9A7A-3344-A3B3-1773CFA92012}"/>
                </a:ext>
              </a:extLst>
            </p:cNvPr>
            <p:cNvSpPr txBox="1"/>
            <p:nvPr/>
          </p:nvSpPr>
          <p:spPr>
            <a:xfrm>
              <a:off x="820486" y="1080115"/>
              <a:ext cx="1304144" cy="523220"/>
            </a:xfrm>
            <a:prstGeom prst="rect">
              <a:avLst/>
            </a:prstGeom>
            <a:noFill/>
          </p:spPr>
          <p:txBody>
            <a:bodyPr wrap="square" rtlCol="0">
              <a:spAutoFit/>
            </a:bodyPr>
            <a:lstStyle/>
            <a:p>
              <a:r>
                <a:rPr lang="it-IT" sz="2800" dirty="0"/>
                <a:t>WP1</a:t>
              </a:r>
            </a:p>
          </p:txBody>
        </p:sp>
        <p:sp>
          <p:nvSpPr>
            <p:cNvPr id="8" name="Rettangolo 7">
              <a:extLst>
                <a:ext uri="{FF2B5EF4-FFF2-40B4-BE49-F238E27FC236}">
                  <a16:creationId xmlns:a16="http://schemas.microsoft.com/office/drawing/2014/main" id="{1E474B3A-7C9C-9D41-BEB0-0B609B1357E4}"/>
                </a:ext>
              </a:extLst>
            </p:cNvPr>
            <p:cNvSpPr/>
            <p:nvPr/>
          </p:nvSpPr>
          <p:spPr>
            <a:xfrm>
              <a:off x="1195242" y="1927059"/>
              <a:ext cx="2132576" cy="943557"/>
            </a:xfrm>
            <a:prstGeom prst="rect">
              <a:avLst/>
            </a:prstGeom>
            <a:solidFill>
              <a:schemeClr val="bg1"/>
            </a:solidFill>
            <a:ln w="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Educational Offer</a:t>
              </a:r>
            </a:p>
          </p:txBody>
        </p:sp>
      </p:grpSp>
      <p:sp>
        <p:nvSpPr>
          <p:cNvPr id="12" name="CasellaDiTesto 11">
            <a:extLst>
              <a:ext uri="{FF2B5EF4-FFF2-40B4-BE49-F238E27FC236}">
                <a16:creationId xmlns:a16="http://schemas.microsoft.com/office/drawing/2014/main" id="{4A8E72C5-CEED-C044-B975-2DC4273F2086}"/>
              </a:ext>
            </a:extLst>
          </p:cNvPr>
          <p:cNvSpPr txBox="1"/>
          <p:nvPr/>
        </p:nvSpPr>
        <p:spPr>
          <a:xfrm>
            <a:off x="4808206" y="584186"/>
            <a:ext cx="5367729" cy="369332"/>
          </a:xfrm>
          <a:prstGeom prst="rect">
            <a:avLst/>
          </a:prstGeom>
          <a:noFill/>
        </p:spPr>
        <p:txBody>
          <a:bodyPr wrap="square" rtlCol="0">
            <a:spAutoFit/>
          </a:bodyPr>
          <a:lstStyle/>
          <a:p>
            <a:pPr algn="ctr"/>
            <a:r>
              <a:rPr lang="en-GB" dirty="0"/>
              <a:t>Ad-hoc designed questionnaires/interviews</a:t>
            </a:r>
          </a:p>
        </p:txBody>
      </p:sp>
      <p:cxnSp>
        <p:nvCxnSpPr>
          <p:cNvPr id="15" name="Connettore 2 14">
            <a:extLst>
              <a:ext uri="{FF2B5EF4-FFF2-40B4-BE49-F238E27FC236}">
                <a16:creationId xmlns:a16="http://schemas.microsoft.com/office/drawing/2014/main" id="{40897E35-EAC1-4F4D-84BE-6F462DD8203B}"/>
              </a:ext>
            </a:extLst>
          </p:cNvPr>
          <p:cNvCxnSpPr>
            <a:cxnSpLocks/>
          </p:cNvCxnSpPr>
          <p:nvPr/>
        </p:nvCxnSpPr>
        <p:spPr>
          <a:xfrm>
            <a:off x="5951095" y="967687"/>
            <a:ext cx="0" cy="38182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7" name="CasellaDiTesto 16">
            <a:extLst>
              <a:ext uri="{FF2B5EF4-FFF2-40B4-BE49-F238E27FC236}">
                <a16:creationId xmlns:a16="http://schemas.microsoft.com/office/drawing/2014/main" id="{38B288CC-8D42-3146-B1DC-7503FEE1BF43}"/>
              </a:ext>
            </a:extLst>
          </p:cNvPr>
          <p:cNvSpPr txBox="1"/>
          <p:nvPr/>
        </p:nvSpPr>
        <p:spPr>
          <a:xfrm>
            <a:off x="5314582" y="1300997"/>
            <a:ext cx="1273025" cy="369332"/>
          </a:xfrm>
          <a:prstGeom prst="rect">
            <a:avLst/>
          </a:prstGeom>
          <a:noFill/>
        </p:spPr>
        <p:txBody>
          <a:bodyPr wrap="square" rtlCol="0">
            <a:spAutoFit/>
          </a:bodyPr>
          <a:lstStyle/>
          <a:p>
            <a:pPr algn="ctr"/>
            <a:r>
              <a:rPr lang="it-IT" i="1" dirty="0"/>
              <a:t>Students</a:t>
            </a:r>
          </a:p>
        </p:txBody>
      </p:sp>
      <p:cxnSp>
        <p:nvCxnSpPr>
          <p:cNvPr id="18" name="Connettore 2 17">
            <a:extLst>
              <a:ext uri="{FF2B5EF4-FFF2-40B4-BE49-F238E27FC236}">
                <a16:creationId xmlns:a16="http://schemas.microsoft.com/office/drawing/2014/main" id="{71EAC813-9E4B-3E4D-8773-B345A3D63745}"/>
              </a:ext>
            </a:extLst>
          </p:cNvPr>
          <p:cNvCxnSpPr>
            <a:cxnSpLocks/>
          </p:cNvCxnSpPr>
          <p:nvPr/>
        </p:nvCxnSpPr>
        <p:spPr>
          <a:xfrm>
            <a:off x="7497578" y="955196"/>
            <a:ext cx="0" cy="38182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9" name="CasellaDiTesto 18">
            <a:extLst>
              <a:ext uri="{FF2B5EF4-FFF2-40B4-BE49-F238E27FC236}">
                <a16:creationId xmlns:a16="http://schemas.microsoft.com/office/drawing/2014/main" id="{A9C4B5CF-44F1-214A-B76F-6341B5B2A488}"/>
              </a:ext>
            </a:extLst>
          </p:cNvPr>
          <p:cNvSpPr txBox="1"/>
          <p:nvPr/>
        </p:nvSpPr>
        <p:spPr>
          <a:xfrm>
            <a:off x="6729390" y="1282053"/>
            <a:ext cx="1544156" cy="369332"/>
          </a:xfrm>
          <a:prstGeom prst="rect">
            <a:avLst/>
          </a:prstGeom>
          <a:noFill/>
        </p:spPr>
        <p:txBody>
          <a:bodyPr wrap="square" rtlCol="0">
            <a:spAutoFit/>
          </a:bodyPr>
          <a:lstStyle/>
          <a:p>
            <a:pPr algn="ctr"/>
            <a:r>
              <a:rPr lang="en-GB" i="1"/>
              <a:t>Academics</a:t>
            </a:r>
          </a:p>
        </p:txBody>
      </p:sp>
      <p:cxnSp>
        <p:nvCxnSpPr>
          <p:cNvPr id="20" name="Connettore 2 19">
            <a:extLst>
              <a:ext uri="{FF2B5EF4-FFF2-40B4-BE49-F238E27FC236}">
                <a16:creationId xmlns:a16="http://schemas.microsoft.com/office/drawing/2014/main" id="{2D095014-8BF6-A14A-B4B0-5BE4C776EABC}"/>
              </a:ext>
            </a:extLst>
          </p:cNvPr>
          <p:cNvCxnSpPr>
            <a:cxnSpLocks/>
          </p:cNvCxnSpPr>
          <p:nvPr/>
        </p:nvCxnSpPr>
        <p:spPr>
          <a:xfrm>
            <a:off x="8996682" y="967687"/>
            <a:ext cx="0" cy="38182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CasellaDiTesto 20">
            <a:extLst>
              <a:ext uri="{FF2B5EF4-FFF2-40B4-BE49-F238E27FC236}">
                <a16:creationId xmlns:a16="http://schemas.microsoft.com/office/drawing/2014/main" id="{42E9BB64-DB2C-044D-BB12-857FD41E0AA8}"/>
              </a:ext>
            </a:extLst>
          </p:cNvPr>
          <p:cNvSpPr txBox="1"/>
          <p:nvPr/>
        </p:nvSpPr>
        <p:spPr>
          <a:xfrm>
            <a:off x="8255239" y="1281648"/>
            <a:ext cx="1459859" cy="369332"/>
          </a:xfrm>
          <a:prstGeom prst="rect">
            <a:avLst/>
          </a:prstGeom>
          <a:noFill/>
        </p:spPr>
        <p:txBody>
          <a:bodyPr wrap="square" rtlCol="0">
            <a:spAutoFit/>
          </a:bodyPr>
          <a:lstStyle/>
          <a:p>
            <a:pPr algn="ctr"/>
            <a:r>
              <a:rPr lang="it-IT" i="1" dirty="0"/>
              <a:t>Companies</a:t>
            </a:r>
          </a:p>
        </p:txBody>
      </p:sp>
      <p:sp>
        <p:nvSpPr>
          <p:cNvPr id="22" name="Triangolo 21">
            <a:extLst>
              <a:ext uri="{FF2B5EF4-FFF2-40B4-BE49-F238E27FC236}">
                <a16:creationId xmlns:a16="http://schemas.microsoft.com/office/drawing/2014/main" id="{FA518EC2-D225-CE41-97C1-A2105E3C2701}"/>
              </a:ext>
            </a:extLst>
          </p:cNvPr>
          <p:cNvSpPr/>
          <p:nvPr/>
        </p:nvSpPr>
        <p:spPr>
          <a:xfrm rot="10800000">
            <a:off x="5313731" y="1632449"/>
            <a:ext cx="4185405" cy="389744"/>
          </a:xfrm>
          <a:prstGeom prst="triangle">
            <a:avLst>
              <a:gd name="adj" fmla="val 49622"/>
            </a:avLst>
          </a:prstGeom>
          <a:gradFill flip="none" rotWithShape="0">
            <a:gsLst>
              <a:gs pos="0">
                <a:schemeClr val="accent1">
                  <a:lumMod val="5000"/>
                  <a:lumOff val="95000"/>
                </a:schemeClr>
              </a:gs>
              <a:gs pos="27000">
                <a:schemeClr val="accent1">
                  <a:lumMod val="45000"/>
                  <a:lumOff val="55000"/>
                </a:schemeClr>
              </a:gs>
              <a:gs pos="65000">
                <a:schemeClr val="accent1">
                  <a:lumMod val="45000"/>
                  <a:lumOff val="55000"/>
                </a:schemeClr>
              </a:gs>
              <a:gs pos="100000">
                <a:srgbClr val="688E18"/>
              </a:gs>
            </a:gsLst>
            <a:lin ang="5400000" scaled="1"/>
            <a:tileRect/>
          </a:gra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39" name="Connettore 2 38">
            <a:extLst>
              <a:ext uri="{FF2B5EF4-FFF2-40B4-BE49-F238E27FC236}">
                <a16:creationId xmlns:a16="http://schemas.microsoft.com/office/drawing/2014/main" id="{7E7A3FD0-299E-E64A-B949-4623B1906A3C}"/>
              </a:ext>
            </a:extLst>
          </p:cNvPr>
          <p:cNvCxnSpPr>
            <a:cxnSpLocks/>
            <a:stCxn id="10" idx="2"/>
          </p:cNvCxnSpPr>
          <p:nvPr/>
        </p:nvCxnSpPr>
        <p:spPr>
          <a:xfrm>
            <a:off x="2187315" y="3162923"/>
            <a:ext cx="29983" cy="1044173"/>
          </a:xfrm>
          <a:prstGeom prst="straightConnector1">
            <a:avLst/>
          </a:prstGeom>
          <a:ln w="38100">
            <a:tailEnd type="none"/>
          </a:ln>
        </p:spPr>
        <p:style>
          <a:lnRef idx="1">
            <a:schemeClr val="accent1"/>
          </a:lnRef>
          <a:fillRef idx="0">
            <a:schemeClr val="accent1"/>
          </a:fillRef>
          <a:effectRef idx="0">
            <a:schemeClr val="accent1"/>
          </a:effectRef>
          <a:fontRef idx="minor">
            <a:schemeClr val="tx1"/>
          </a:fontRef>
        </p:style>
      </p:cxnSp>
      <p:sp>
        <p:nvSpPr>
          <p:cNvPr id="25" name="Rettangolo con angoli arrotondati 24">
            <a:extLst>
              <a:ext uri="{FF2B5EF4-FFF2-40B4-BE49-F238E27FC236}">
                <a16:creationId xmlns:a16="http://schemas.microsoft.com/office/drawing/2014/main" id="{994F3E96-52FA-0B4C-8CDF-6B52FA6271CE}"/>
              </a:ext>
            </a:extLst>
          </p:cNvPr>
          <p:cNvSpPr/>
          <p:nvPr/>
        </p:nvSpPr>
        <p:spPr>
          <a:xfrm>
            <a:off x="3232876" y="3829584"/>
            <a:ext cx="3072984" cy="9083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dirty="0" err="1"/>
              <a:t>Need</a:t>
            </a:r>
            <a:r>
              <a:rPr lang="it-IT" sz="3200" dirty="0"/>
              <a:t> Analysis</a:t>
            </a:r>
            <a:endParaRPr lang="it-IT" dirty="0"/>
          </a:p>
        </p:txBody>
      </p:sp>
      <p:cxnSp>
        <p:nvCxnSpPr>
          <p:cNvPr id="27" name="Connettore 2 26">
            <a:extLst>
              <a:ext uri="{FF2B5EF4-FFF2-40B4-BE49-F238E27FC236}">
                <a16:creationId xmlns:a16="http://schemas.microsoft.com/office/drawing/2014/main" id="{30D95A0E-651E-AF45-81B9-64285B8D3B51}"/>
              </a:ext>
            </a:extLst>
          </p:cNvPr>
          <p:cNvCxnSpPr>
            <a:cxnSpLocks/>
          </p:cNvCxnSpPr>
          <p:nvPr/>
        </p:nvCxnSpPr>
        <p:spPr>
          <a:xfrm flipV="1">
            <a:off x="2217298" y="4207096"/>
            <a:ext cx="1015578" cy="1297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1" name="Connettore 2 30">
            <a:extLst>
              <a:ext uri="{FF2B5EF4-FFF2-40B4-BE49-F238E27FC236}">
                <a16:creationId xmlns:a16="http://schemas.microsoft.com/office/drawing/2014/main" id="{11833ED8-724E-624C-BC45-8AD579A1CEB8}"/>
              </a:ext>
            </a:extLst>
          </p:cNvPr>
          <p:cNvCxnSpPr>
            <a:cxnSpLocks/>
          </p:cNvCxnSpPr>
          <p:nvPr/>
        </p:nvCxnSpPr>
        <p:spPr>
          <a:xfrm flipH="1">
            <a:off x="6305860" y="4279116"/>
            <a:ext cx="1100574" cy="466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1" name="Rettangolo con angoli arrotondati 50">
            <a:extLst>
              <a:ext uri="{FF2B5EF4-FFF2-40B4-BE49-F238E27FC236}">
                <a16:creationId xmlns:a16="http://schemas.microsoft.com/office/drawing/2014/main" id="{057EF38B-7840-9B4C-930F-9C3E4A5CD046}"/>
              </a:ext>
            </a:extLst>
          </p:cNvPr>
          <p:cNvSpPr/>
          <p:nvPr/>
        </p:nvSpPr>
        <p:spPr>
          <a:xfrm>
            <a:off x="1787042" y="5315870"/>
            <a:ext cx="6042328" cy="9083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Development  of </a:t>
            </a:r>
            <a:br>
              <a:rPr lang="it-IT" sz="3200" dirty="0"/>
            </a:br>
            <a:r>
              <a:rPr lang="it-IT" sz="3200" dirty="0"/>
              <a:t>Body of Knowledge (</a:t>
            </a:r>
            <a:r>
              <a:rPr lang="it-IT" sz="3200" dirty="0" err="1"/>
              <a:t>BoK</a:t>
            </a:r>
            <a:r>
              <a:rPr lang="it-IT" sz="3200" dirty="0"/>
              <a:t>)</a:t>
            </a:r>
            <a:endParaRPr lang="it-IT" dirty="0"/>
          </a:p>
        </p:txBody>
      </p:sp>
    </p:spTree>
    <p:extLst>
      <p:ext uri="{BB962C8B-B14F-4D97-AF65-F5344CB8AC3E}">
        <p14:creationId xmlns:p14="http://schemas.microsoft.com/office/powerpoint/2010/main" val="2880259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ACBC8AD3-5954-1641-AD52-F008ED4969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6097" y="495510"/>
            <a:ext cx="10045700" cy="6438900"/>
          </a:xfrm>
          <a:prstGeom prst="rect">
            <a:avLst/>
          </a:prstGeom>
        </p:spPr>
      </p:pic>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0" y="0"/>
            <a:ext cx="8596668" cy="1320800"/>
          </a:xfrm>
        </p:spPr>
        <p:txBody>
          <a:bodyPr>
            <a:normAutofit/>
          </a:bodyPr>
          <a:lstStyle/>
          <a:p>
            <a:r>
              <a:rPr lang="it-IT" sz="3200" dirty="0">
                <a:solidFill>
                  <a:schemeClr val="tx1"/>
                </a:solidFill>
              </a:rPr>
              <a:t>WP2: </a:t>
            </a:r>
            <a:r>
              <a:rPr lang="en-GB" sz="3200" dirty="0">
                <a:solidFill>
                  <a:schemeClr val="tx1"/>
                </a:solidFill>
              </a:rPr>
              <a:t>Tasks</a:t>
            </a:r>
          </a:p>
        </p:txBody>
      </p:sp>
      <p:grpSp>
        <p:nvGrpSpPr>
          <p:cNvPr id="7" name="Gruppo 6">
            <a:extLst>
              <a:ext uri="{FF2B5EF4-FFF2-40B4-BE49-F238E27FC236}">
                <a16:creationId xmlns:a16="http://schemas.microsoft.com/office/drawing/2014/main" id="{3C614F7B-45D9-C74E-9C89-6256142AD418}"/>
              </a:ext>
            </a:extLst>
          </p:cNvPr>
          <p:cNvGrpSpPr/>
          <p:nvPr/>
        </p:nvGrpSpPr>
        <p:grpSpPr>
          <a:xfrm>
            <a:off x="2908836" y="531924"/>
            <a:ext cx="8531908" cy="5942360"/>
            <a:chOff x="3032407" y="483153"/>
            <a:chExt cx="8531908" cy="5942360"/>
          </a:xfrm>
        </p:grpSpPr>
        <p:sp>
          <p:nvSpPr>
            <p:cNvPr id="4" name="Pentagono 3">
              <a:extLst>
                <a:ext uri="{FF2B5EF4-FFF2-40B4-BE49-F238E27FC236}">
                  <a16:creationId xmlns:a16="http://schemas.microsoft.com/office/drawing/2014/main" id="{2EDB33CB-4B10-F545-88D2-786D09B39856}"/>
                </a:ext>
              </a:extLst>
            </p:cNvPr>
            <p:cNvSpPr/>
            <p:nvPr/>
          </p:nvSpPr>
          <p:spPr>
            <a:xfrm rot="10800000">
              <a:off x="3032407" y="483154"/>
              <a:ext cx="1064869" cy="8376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Angolo ripiegato 2">
              <a:extLst>
                <a:ext uri="{FF2B5EF4-FFF2-40B4-BE49-F238E27FC236}">
                  <a16:creationId xmlns:a16="http://schemas.microsoft.com/office/drawing/2014/main" id="{A1339286-5C41-B14F-9590-39D3CCF328EB}"/>
                </a:ext>
              </a:extLst>
            </p:cNvPr>
            <p:cNvSpPr/>
            <p:nvPr/>
          </p:nvSpPr>
          <p:spPr>
            <a:xfrm>
              <a:off x="3815688" y="483153"/>
              <a:ext cx="7748627" cy="5942360"/>
            </a:xfrm>
            <a:prstGeom prst="foldedCorner">
              <a:avLst/>
            </a:prstGeom>
            <a:solidFill>
              <a:schemeClr val="bg1"/>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6" name="Rettangolo 5">
            <a:extLst>
              <a:ext uri="{FF2B5EF4-FFF2-40B4-BE49-F238E27FC236}">
                <a16:creationId xmlns:a16="http://schemas.microsoft.com/office/drawing/2014/main" id="{6B12E834-1192-C04B-8230-715D57145B38}"/>
              </a:ext>
            </a:extLst>
          </p:cNvPr>
          <p:cNvSpPr/>
          <p:nvPr/>
        </p:nvSpPr>
        <p:spPr>
          <a:xfrm>
            <a:off x="3793500" y="2824849"/>
            <a:ext cx="7748627" cy="2092881"/>
          </a:xfrm>
          <a:prstGeom prst="rect">
            <a:avLst/>
          </a:prstGeom>
        </p:spPr>
        <p:txBody>
          <a:bodyPr wrap="square">
            <a:spAutoFit/>
          </a:bodyPr>
          <a:lstStyle/>
          <a:p>
            <a:pPr algn="just">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Designing the Survey for Students and Academics and Action Plan</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Leader: POLIBA</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Support: University, Company and  Associated partners</a:t>
            </a:r>
          </a:p>
          <a:p>
            <a:pPr algn="just">
              <a:spcAft>
                <a:spcPts val="0"/>
              </a:spcAft>
            </a:pPr>
            <a:endParaRPr lang="en-US" b="1" i="1" dirty="0">
              <a:latin typeface="Calibri" panose="020F0502020204030204" pitchFamily="34" charset="0"/>
              <a:ea typeface="Calibri" panose="020F0502020204030204" pitchFamily="34" charset="0"/>
              <a:cs typeface="Calibri" panose="020F0502020204030204" pitchFamily="34" charset="0"/>
            </a:endParaRPr>
          </a:p>
          <a:p>
            <a:pPr algn="ctr"/>
            <a:r>
              <a:rPr lang="en-GB" sz="2000" dirty="0">
                <a:latin typeface="Calibri" panose="020F0502020204030204" pitchFamily="34" charset="0"/>
                <a:cs typeface="Calibri" panose="020F0502020204030204" pitchFamily="34" charset="0"/>
              </a:rPr>
              <a:t>Define a first version of the questionnaires to be conducted, according to the different target groups (Students, Teaching staff/academics)</a:t>
            </a:r>
          </a:p>
          <a:p>
            <a:pPr algn="just">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7" name="Content Placeholder 2">
                <a:extLst>
                  <a:ext uri="{FF2B5EF4-FFF2-40B4-BE49-F238E27FC236}">
                    <a16:creationId xmlns:a16="http://schemas.microsoft.com/office/drawing/2014/main" id="{8E40FF50-E62F-D74A-B08A-B4EB78CA3B31}"/>
                  </a:ext>
                </a:extLst>
              </p:cNvPr>
              <p:cNvSpPr txBox="1">
                <a:spLocks/>
              </p:cNvSpPr>
              <p:nvPr/>
            </p:nvSpPr>
            <p:spPr>
              <a:xfrm>
                <a:off x="3732107" y="689020"/>
                <a:ext cx="7505870" cy="3871570"/>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t>Methodology for the survey:</a:t>
                </a:r>
              </a:p>
              <a:p>
                <a:pPr marL="800100" lvl="1" indent="-342900">
                  <a:buSzPct val="100000"/>
                  <a:buFont typeface="+mj-lt"/>
                  <a:buAutoNum type="arabicPeriod"/>
                </a:pPr>
                <a:r>
                  <a:rPr lang="en-GB" sz="1800" dirty="0"/>
                  <a:t>National Coordinator</a:t>
                </a:r>
              </a:p>
              <a:p>
                <a:pPr marL="800100" lvl="1" indent="-342900">
                  <a:buSzPct val="100000"/>
                  <a:buFont typeface="+mj-lt"/>
                  <a:buAutoNum type="arabicPeriod"/>
                </a:pPr>
                <a:r>
                  <a:rPr lang="en-GB" sz="1800" dirty="0"/>
                  <a:t>Key Topics: predefined topics (</a:t>
                </a:r>
                <a:r>
                  <a:rPr lang="en-GB" sz="1800" dirty="0" err="1"/>
                  <a:t>Knowl</a:t>
                </a:r>
                <a:r>
                  <a:rPr lang="en-GB" sz="1800" dirty="0"/>
                  <a:t>. Contents/ Method.); free topics</a:t>
                </a:r>
              </a:p>
              <a:p>
                <a:pPr marL="800100" lvl="1" indent="-342900">
                  <a:buSzPct val="100000"/>
                  <a:buFont typeface="+mj-lt"/>
                  <a:buAutoNum type="arabicPeriod"/>
                </a:pPr>
                <a:r>
                  <a:rPr lang="en-GB" sz="1800" dirty="0"/>
                  <a:t>Questionnaires (Qs) Definition distinguished by target:</a:t>
                </a:r>
              </a:p>
              <a:p>
                <a:pPr marL="1200150" lvl="2" indent="-342900">
                  <a:buSzPct val="100000"/>
                  <a:tabLst>
                    <a:tab pos="2922588" algn="l"/>
                  </a:tabLst>
                </a:pPr>
                <a:r>
                  <a:rPr lang="en-GB" sz="1600" dirty="0"/>
                  <a:t>Academics </a:t>
                </a:r>
                <a14:m>
                  <m:oMath xmlns:m="http://schemas.openxmlformats.org/officeDocument/2006/math">
                    <m:r>
                      <a:rPr lang="en-GB" sz="1600" i="1" smtClean="0">
                        <a:latin typeface="Cambria Math" panose="02040503050406030204" pitchFamily="18" charset="0"/>
                        <a:ea typeface="Cambria Math" panose="02040503050406030204" pitchFamily="18" charset="0"/>
                      </a:rPr>
                      <m:t>≥</m:t>
                    </m:r>
                  </m:oMath>
                </a14:m>
                <a:r>
                  <a:rPr lang="en-GB" sz="1600" dirty="0"/>
                  <a:t>100 Qs: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60 from Countries of academic partners </a:t>
                </a:r>
                <a:br>
                  <a:rPr lang="en-GB" sz="1600" dirty="0"/>
                </a:br>
                <a:r>
                  <a:rPr lang="en-GB" sz="1600" dirty="0"/>
                  <a:t>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40 from Other EU countries (AIM + ESTIEM networks)</a:t>
                </a:r>
              </a:p>
              <a:p>
                <a:pPr marL="1200150" lvl="2" indent="-342900">
                  <a:buSzPct val="100000"/>
                  <a:tabLst>
                    <a:tab pos="2747963" algn="l"/>
                  </a:tabLst>
                </a:pPr>
                <a:r>
                  <a:rPr lang="en-GB" sz="1600" dirty="0"/>
                  <a:t>Students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800 Qs: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400 from Countries of academic partners </a:t>
                </a:r>
                <a:br>
                  <a:rPr lang="en-GB" sz="1600" dirty="0"/>
                </a:br>
                <a:r>
                  <a:rPr lang="en-GB" sz="1600" dirty="0"/>
                  <a:t>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400 from Other EU countries (AIM + ESTIEM networks)</a:t>
                </a:r>
              </a:p>
              <a:p>
                <a:pPr marL="857250" lvl="1" indent="-342900">
                  <a:buSzPct val="100000"/>
                  <a:buFont typeface="+mj-lt"/>
                  <a:buAutoNum type="arabicPeriod"/>
                  <a:tabLst>
                    <a:tab pos="2747963" algn="l"/>
                  </a:tabLst>
                </a:pPr>
                <a:r>
                  <a:rPr lang="en-GB" sz="1800" dirty="0"/>
                  <a:t>Template of Results for Reporting</a:t>
                </a:r>
              </a:p>
              <a:p>
                <a:pPr marL="457200">
                  <a:buSzPct val="100000"/>
                  <a:tabLst>
                    <a:tab pos="2747963" algn="l"/>
                  </a:tabLst>
                </a:pPr>
                <a:r>
                  <a:rPr lang="en-GB" sz="2000" dirty="0"/>
                  <a:t>Validation of Questionnaires and Methodology for the Survey (M3)</a:t>
                </a:r>
              </a:p>
              <a:p>
                <a:pPr marL="457200">
                  <a:buSzPct val="100000"/>
                  <a:tabLst>
                    <a:tab pos="2747963" algn="l"/>
                  </a:tabLst>
                </a:pPr>
                <a:r>
                  <a:rPr lang="en-GB" sz="2000" dirty="0"/>
                  <a:t>Questionnaires and Methodology for the Survey ready to be adopted (M4)</a:t>
                </a:r>
              </a:p>
            </p:txBody>
          </p:sp>
        </mc:Choice>
        <mc:Fallback>
          <p:sp>
            <p:nvSpPr>
              <p:cNvPr id="17" name="Content Placeholder 2">
                <a:extLst>
                  <a:ext uri="{FF2B5EF4-FFF2-40B4-BE49-F238E27FC236}">
                    <a16:creationId xmlns:a16="http://schemas.microsoft.com/office/drawing/2014/main" id="{8E40FF50-E62F-D74A-B08A-B4EB78CA3B31}"/>
                  </a:ext>
                </a:extLst>
              </p:cNvPr>
              <p:cNvSpPr txBox="1">
                <a:spLocks noRot="1" noChangeAspect="1" noMove="1" noResize="1" noEditPoints="1" noAdjustHandles="1" noChangeArrowheads="1" noChangeShapeType="1" noTextEdit="1"/>
              </p:cNvSpPr>
              <p:nvPr/>
            </p:nvSpPr>
            <p:spPr>
              <a:xfrm>
                <a:off x="3732107" y="689020"/>
                <a:ext cx="7505870" cy="3871570"/>
              </a:xfrm>
              <a:prstGeom prst="rect">
                <a:avLst/>
              </a:prstGeom>
              <a:blipFill>
                <a:blip r:embed="rId3"/>
                <a:stretch>
                  <a:fillRect t="-1307"/>
                </a:stretch>
              </a:blipFill>
            </p:spPr>
            <p:txBody>
              <a:bodyPr/>
              <a:lstStyle/>
              <a:p>
                <a:r>
                  <a:rPr lang="it-IT">
                    <a:noFill/>
                  </a:rPr>
                  <a:t> </a:t>
                </a:r>
              </a:p>
            </p:txBody>
          </p:sp>
        </mc:Fallback>
      </mc:AlternateContent>
      <p:grpSp>
        <p:nvGrpSpPr>
          <p:cNvPr id="18" name="Gruppo 17">
            <a:extLst>
              <a:ext uri="{FF2B5EF4-FFF2-40B4-BE49-F238E27FC236}">
                <a16:creationId xmlns:a16="http://schemas.microsoft.com/office/drawing/2014/main" id="{765F79CA-ED65-4843-98E5-7E8FAB0B78B2}"/>
              </a:ext>
            </a:extLst>
          </p:cNvPr>
          <p:cNvGrpSpPr/>
          <p:nvPr/>
        </p:nvGrpSpPr>
        <p:grpSpPr>
          <a:xfrm>
            <a:off x="3732107" y="641309"/>
            <a:ext cx="7505870" cy="3871570"/>
            <a:chOff x="386792" y="-2000070"/>
            <a:chExt cx="7505870" cy="3871570"/>
          </a:xfrm>
        </p:grpSpPr>
        <p:sp>
          <p:nvSpPr>
            <p:cNvPr id="19" name="Content Placeholder 2">
              <a:extLst>
                <a:ext uri="{FF2B5EF4-FFF2-40B4-BE49-F238E27FC236}">
                  <a16:creationId xmlns:a16="http://schemas.microsoft.com/office/drawing/2014/main" id="{43660E78-8110-8148-855D-3848EF637F56}"/>
                </a:ext>
              </a:extLst>
            </p:cNvPr>
            <p:cNvSpPr txBox="1">
              <a:spLocks/>
            </p:cNvSpPr>
            <p:nvPr/>
          </p:nvSpPr>
          <p:spPr>
            <a:xfrm>
              <a:off x="386792" y="-2000070"/>
              <a:ext cx="7505870" cy="387157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t>Results 2.1: Action plan for the survey for Students </a:t>
              </a:r>
              <a:br>
                <a:rPr lang="en-GB" sz="2000" dirty="0"/>
              </a:br>
              <a:r>
                <a:rPr lang="en-GB" sz="2000" dirty="0"/>
                <a:t>and Academics</a:t>
              </a:r>
            </a:p>
            <a:p>
              <a:pPr lvl="1"/>
              <a:r>
                <a:rPr lang="en-GB" sz="1800" dirty="0"/>
                <a:t>The reference document for carrying out the surveys addressing the Students and Academics, includes:</a:t>
              </a:r>
            </a:p>
            <a:p>
              <a:pPr lvl="2"/>
              <a:r>
                <a:rPr lang="en-GB" sz="1600" dirty="0"/>
                <a:t>Identification of a national coordinator in each partner country;</a:t>
              </a:r>
            </a:p>
            <a:p>
              <a:pPr lvl="2"/>
              <a:r>
                <a:rPr lang="en-GB" sz="1600" dirty="0"/>
                <a:t>Identification of key topics around which the surveys should revolve;</a:t>
              </a:r>
            </a:p>
            <a:p>
              <a:pPr lvl="2"/>
              <a:r>
                <a:rPr lang="en-GB" sz="1600" dirty="0"/>
                <a:t>Methodologies, techniques and tools leading the surveys;</a:t>
              </a:r>
            </a:p>
            <a:p>
              <a:pPr lvl="2"/>
              <a:r>
                <a:rPr lang="en-GB" sz="1600" dirty="0"/>
                <a:t>Targets to be reached;</a:t>
              </a:r>
            </a:p>
            <a:p>
              <a:pPr lvl="2"/>
              <a:r>
                <a:rPr lang="en-GB" sz="1600" dirty="0"/>
                <a:t>…</a:t>
              </a:r>
            </a:p>
          </p:txBody>
        </p:sp>
        <p:pic>
          <p:nvPicPr>
            <p:cNvPr id="20" name="Immagine 19">
              <a:extLst>
                <a:ext uri="{FF2B5EF4-FFF2-40B4-BE49-F238E27FC236}">
                  <a16:creationId xmlns:a16="http://schemas.microsoft.com/office/drawing/2014/main" id="{BCBDD175-0F98-FC42-B955-84F2DFB24F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00627" y="278870"/>
              <a:ext cx="1034312" cy="1029217"/>
            </a:xfrm>
            <a:prstGeom prst="rect">
              <a:avLst/>
            </a:prstGeom>
          </p:spPr>
        </p:pic>
      </p:grpSp>
    </p:spTree>
    <p:extLst>
      <p:ext uri="{BB962C8B-B14F-4D97-AF65-F5344CB8AC3E}">
        <p14:creationId xmlns:p14="http://schemas.microsoft.com/office/powerpoint/2010/main" val="357958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grpId="1" nodeType="clickEffect">
                                  <p:stCondLst>
                                    <p:cond delay="0"/>
                                  </p:stCondLst>
                                  <p:childTnLst>
                                    <p:animEffect transition="out" filter="dissolve">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par>
                          <p:cTn id="16" fill="hold">
                            <p:stCondLst>
                              <p:cond delay="500"/>
                            </p:stCondLst>
                            <p:childTnLst>
                              <p:par>
                                <p:cTn id="17" presetID="9" presetClass="entr" presetSubtype="0"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dissolve">
                                      <p:cBhvr>
                                        <p:cTn id="19" dur="500"/>
                                        <p:tgtEl>
                                          <p:spTgt spid="17"/>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1" nodeType="clickEffect">
                                  <p:stCondLst>
                                    <p:cond delay="0"/>
                                  </p:stCondLst>
                                  <p:childTnLst>
                                    <p:animEffect transition="out" filter="dissolve">
                                      <p:cBhvr>
                                        <p:cTn id="23" dur="500"/>
                                        <p:tgtEl>
                                          <p:spTgt spid="17"/>
                                        </p:tgtEl>
                                      </p:cBhvr>
                                    </p:animEffect>
                                    <p:set>
                                      <p:cBhvr>
                                        <p:cTn id="24" dur="1" fill="hold">
                                          <p:stCondLst>
                                            <p:cond delay="499"/>
                                          </p:stCondLst>
                                        </p:cTn>
                                        <p:tgtEl>
                                          <p:spTgt spid="17"/>
                                        </p:tgtEl>
                                        <p:attrNameLst>
                                          <p:attrName>style.visibility</p:attrName>
                                        </p:attrNameLst>
                                      </p:cBhvr>
                                      <p:to>
                                        <p:strVal val="hidden"/>
                                      </p:to>
                                    </p:set>
                                  </p:childTnLst>
                                </p:cTn>
                              </p:par>
                            </p:childTnLst>
                          </p:cTn>
                        </p:par>
                        <p:par>
                          <p:cTn id="25" fill="hold">
                            <p:stCondLst>
                              <p:cond delay="500"/>
                            </p:stCondLst>
                            <p:childTnLst>
                              <p:par>
                                <p:cTn id="26" presetID="9" presetClass="entr" presetSubtype="0" fill="hold" nodeType="after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dissolve">
                                      <p:cBhvr>
                                        <p:cTn id="28" dur="500"/>
                                        <p:tgtEl>
                                          <p:spTgt spid="18"/>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xit" presetSubtype="0" fill="hold" nodeType="clickEffect">
                                  <p:stCondLst>
                                    <p:cond delay="0"/>
                                  </p:stCondLst>
                                  <p:childTnLst>
                                    <p:animEffect transition="out" filter="dissolve">
                                      <p:cBhvr>
                                        <p:cTn id="32" dur="500"/>
                                        <p:tgtEl>
                                          <p:spTgt spid="18"/>
                                        </p:tgtEl>
                                      </p:cBhvr>
                                    </p:animEffect>
                                    <p:set>
                                      <p:cBhvr>
                                        <p:cTn id="33" dur="1" fill="hold">
                                          <p:stCondLst>
                                            <p:cond delay="499"/>
                                          </p:stCondLst>
                                        </p:cTn>
                                        <p:tgtEl>
                                          <p:spTgt spid="18"/>
                                        </p:tgtEl>
                                        <p:attrNameLst>
                                          <p:attrName>style.visibility</p:attrName>
                                        </p:attrNameLst>
                                      </p:cBhvr>
                                      <p:to>
                                        <p:strVal val="hidden"/>
                                      </p:to>
                                    </p:set>
                                  </p:childTnLst>
                                </p:cTn>
                              </p:par>
                              <p:par>
                                <p:cTn id="34" presetID="9" presetClass="exit" presetSubtype="0" fill="hold" nodeType="withEffect">
                                  <p:stCondLst>
                                    <p:cond delay="0"/>
                                  </p:stCondLst>
                                  <p:childTnLst>
                                    <p:animEffect transition="out" filter="dissolve">
                                      <p:cBhvr>
                                        <p:cTn id="35" dur="500"/>
                                        <p:tgtEl>
                                          <p:spTgt spid="7"/>
                                        </p:tgtEl>
                                      </p:cBhvr>
                                    </p:animEffect>
                                    <p:set>
                                      <p:cBhvr>
                                        <p:cTn id="36"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17" grpId="0"/>
      <p:bldP spid="17"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0" y="0"/>
            <a:ext cx="8596668" cy="1320800"/>
          </a:xfrm>
        </p:spPr>
        <p:txBody>
          <a:bodyPr>
            <a:normAutofit/>
          </a:bodyPr>
          <a:lstStyle/>
          <a:p>
            <a:r>
              <a:rPr lang="it-IT" sz="3200" dirty="0">
                <a:solidFill>
                  <a:schemeClr val="tx1"/>
                </a:solidFill>
              </a:rPr>
              <a:t>WP2: </a:t>
            </a:r>
            <a:r>
              <a:rPr lang="en-GB" sz="3200" dirty="0">
                <a:solidFill>
                  <a:schemeClr val="tx1"/>
                </a:solidFill>
              </a:rPr>
              <a:t>Tasks</a:t>
            </a:r>
          </a:p>
        </p:txBody>
      </p:sp>
      <p:pic>
        <p:nvPicPr>
          <p:cNvPr id="5" name="Immagine 4">
            <a:extLst>
              <a:ext uri="{FF2B5EF4-FFF2-40B4-BE49-F238E27FC236}">
                <a16:creationId xmlns:a16="http://schemas.microsoft.com/office/drawing/2014/main" id="{ACBC8AD3-5954-1641-AD52-F008ED4969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2362" y="451682"/>
            <a:ext cx="10045700" cy="6438900"/>
          </a:xfrm>
          <a:prstGeom prst="rect">
            <a:avLst/>
          </a:prstGeom>
        </p:spPr>
      </p:pic>
      <p:grpSp>
        <p:nvGrpSpPr>
          <p:cNvPr id="4" name="Gruppo 3">
            <a:extLst>
              <a:ext uri="{FF2B5EF4-FFF2-40B4-BE49-F238E27FC236}">
                <a16:creationId xmlns:a16="http://schemas.microsoft.com/office/drawing/2014/main" id="{AB0FCF71-7FFE-5749-B623-64169B216656}"/>
              </a:ext>
            </a:extLst>
          </p:cNvPr>
          <p:cNvGrpSpPr/>
          <p:nvPr/>
        </p:nvGrpSpPr>
        <p:grpSpPr>
          <a:xfrm>
            <a:off x="3536798" y="457820"/>
            <a:ext cx="8542925" cy="5942360"/>
            <a:chOff x="3021390" y="483153"/>
            <a:chExt cx="8542925" cy="5942360"/>
          </a:xfrm>
        </p:grpSpPr>
        <p:sp>
          <p:nvSpPr>
            <p:cNvPr id="6" name="Pentagono 5">
              <a:extLst>
                <a:ext uri="{FF2B5EF4-FFF2-40B4-BE49-F238E27FC236}">
                  <a16:creationId xmlns:a16="http://schemas.microsoft.com/office/drawing/2014/main" id="{7D219B68-AA36-0341-A7BC-AD8D905D68BA}"/>
                </a:ext>
              </a:extLst>
            </p:cNvPr>
            <p:cNvSpPr/>
            <p:nvPr/>
          </p:nvSpPr>
          <p:spPr>
            <a:xfrm rot="10800000">
              <a:off x="3021390" y="1573824"/>
              <a:ext cx="1064869" cy="8376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Angolo ripiegato 6">
              <a:extLst>
                <a:ext uri="{FF2B5EF4-FFF2-40B4-BE49-F238E27FC236}">
                  <a16:creationId xmlns:a16="http://schemas.microsoft.com/office/drawing/2014/main" id="{B7A2BAE9-140C-AF4C-A681-70D920FFE208}"/>
                </a:ext>
              </a:extLst>
            </p:cNvPr>
            <p:cNvSpPr/>
            <p:nvPr/>
          </p:nvSpPr>
          <p:spPr>
            <a:xfrm>
              <a:off x="3815688" y="483153"/>
              <a:ext cx="7748627" cy="5942360"/>
            </a:xfrm>
            <a:prstGeom prst="foldedCorner">
              <a:avLst/>
            </a:prstGeom>
            <a:solidFill>
              <a:schemeClr val="bg1"/>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a:extLst>
              <a:ext uri="{FF2B5EF4-FFF2-40B4-BE49-F238E27FC236}">
                <a16:creationId xmlns:a16="http://schemas.microsoft.com/office/drawing/2014/main" id="{FB54761B-0A00-E748-9796-DA841DEFFC48}"/>
              </a:ext>
            </a:extLst>
          </p:cNvPr>
          <p:cNvSpPr/>
          <p:nvPr/>
        </p:nvSpPr>
        <p:spPr>
          <a:xfrm>
            <a:off x="4450937" y="660400"/>
            <a:ext cx="7436264" cy="2123658"/>
          </a:xfrm>
          <a:prstGeom prst="rect">
            <a:avLst/>
          </a:prstGeom>
        </p:spPr>
        <p:txBody>
          <a:bodyPr wrap="square">
            <a:spAutoFit/>
          </a:bodyPr>
          <a:lstStyle/>
          <a:p>
            <a:pPr algn="just">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Design the Semi-Structured Interviews for Entrepreneurs and Action Plan </a:t>
            </a:r>
            <a:r>
              <a:rPr lang="en-US" i="1" dirty="0">
                <a:latin typeface="Calibri" panose="020F0502020204030204" pitchFamily="34" charset="0"/>
                <a:ea typeface="Calibri" panose="020F0502020204030204" pitchFamily="34" charset="0"/>
                <a:cs typeface="Times New Roman" panose="02020603050405020304" pitchFamily="18" charset="0"/>
              </a:rPr>
              <a:t>Leader: POLIBA</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Support: University, Company, AIM /ESTIEM</a:t>
            </a:r>
          </a:p>
          <a:p>
            <a:pPr algn="just">
              <a:spcAft>
                <a:spcPts val="0"/>
              </a:spcAft>
            </a:pPr>
            <a:endParaRPr lang="en-US" b="1" i="1" dirty="0">
              <a:latin typeface="Calibri" panose="020F0502020204030204" pitchFamily="34" charset="0"/>
              <a:ea typeface="Calibri" panose="020F0502020204030204" pitchFamily="34" charset="0"/>
              <a:cs typeface="Calibri" panose="020F0502020204030204" pitchFamily="34" charset="0"/>
            </a:endParaRPr>
          </a:p>
          <a:p>
            <a:pPr algn="ctr"/>
            <a:r>
              <a:rPr lang="en-GB" sz="2000" dirty="0">
                <a:latin typeface="Calibri" panose="020F0502020204030204" pitchFamily="34" charset="0"/>
                <a:cs typeface="Calibri" panose="020F0502020204030204" pitchFamily="34" charset="0"/>
              </a:rPr>
              <a:t>To complete the analysis also entrepreneurs will be investigated through semi- structured questionnaires - for understanding the main needs they have when hiring new potential workforce.</a:t>
            </a: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9" name="Content Placeholder 2">
                <a:extLst>
                  <a:ext uri="{FF2B5EF4-FFF2-40B4-BE49-F238E27FC236}">
                    <a16:creationId xmlns:a16="http://schemas.microsoft.com/office/drawing/2014/main" id="{6B58BA0E-F64E-BD40-B5DF-8D3792FBBFA0}"/>
                  </a:ext>
                </a:extLst>
              </p:cNvPr>
              <p:cNvSpPr txBox="1">
                <a:spLocks/>
              </p:cNvSpPr>
              <p:nvPr/>
            </p:nvSpPr>
            <p:spPr>
              <a:xfrm>
                <a:off x="4416134" y="1493215"/>
                <a:ext cx="7505870" cy="3871570"/>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t>Methodology for the interviews:</a:t>
                </a:r>
              </a:p>
              <a:p>
                <a:pPr marL="800100" lvl="1" indent="-342900">
                  <a:buSzPct val="100000"/>
                  <a:buFont typeface="+mj-lt"/>
                  <a:buAutoNum type="arabicPeriod"/>
                </a:pPr>
                <a:r>
                  <a:rPr lang="en-GB" sz="1800" dirty="0"/>
                  <a:t>National Coordinator</a:t>
                </a:r>
              </a:p>
              <a:p>
                <a:pPr marL="800100" lvl="1" indent="-342900">
                  <a:buSzPct val="100000"/>
                  <a:buFont typeface="+mj-lt"/>
                  <a:buAutoNum type="arabicPeriod"/>
                </a:pPr>
                <a:r>
                  <a:rPr lang="en-GB" sz="1800" dirty="0"/>
                  <a:t>Key Topics: predefined topics (</a:t>
                </a:r>
                <a:r>
                  <a:rPr lang="en-GB" sz="1800" dirty="0" err="1"/>
                  <a:t>Knowl</a:t>
                </a:r>
                <a:r>
                  <a:rPr lang="en-GB" sz="1800" dirty="0"/>
                  <a:t>. Contents/ Method.); </a:t>
                </a:r>
                <a:br>
                  <a:rPr lang="en-GB" sz="1800" dirty="0"/>
                </a:br>
                <a:r>
                  <a:rPr lang="en-GB" sz="1800" dirty="0"/>
                  <a:t>			  free topics</a:t>
                </a:r>
              </a:p>
              <a:p>
                <a:pPr marL="800100" lvl="1" indent="-342900">
                  <a:buSzPct val="100000"/>
                  <a:buFont typeface="+mj-lt"/>
                  <a:buAutoNum type="arabicPeriod"/>
                </a:pPr>
                <a:r>
                  <a:rPr lang="en-GB" sz="1800" i="1" dirty="0"/>
                  <a:t>‘Ad hoc’</a:t>
                </a:r>
                <a:r>
                  <a:rPr lang="en-GB" sz="1800" dirty="0"/>
                  <a:t> </a:t>
                </a:r>
                <a:r>
                  <a:rPr lang="en-GB" sz="1800" dirty="0" err="1"/>
                  <a:t>semistructured</a:t>
                </a:r>
                <a:r>
                  <a:rPr lang="en-GB" sz="1800" dirty="0"/>
                  <a:t> Questionnaires / Interviews (QIs):</a:t>
                </a:r>
              </a:p>
              <a:p>
                <a:pPr marL="1200150" lvl="2" indent="-342900">
                  <a:buSzPct val="100000"/>
                  <a:tabLst>
                    <a:tab pos="2922588" algn="l"/>
                  </a:tabLst>
                </a:pPr>
                <a:r>
                  <a:rPr lang="en-GB" sz="1600" dirty="0"/>
                  <a:t>SMEs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24 QIs: from Countries of academic partners </a:t>
                </a:r>
              </a:p>
              <a:p>
                <a:pPr marL="1200150" lvl="2" indent="-342900">
                  <a:buSzPct val="100000"/>
                  <a:tabLst>
                    <a:tab pos="1860550" algn="l"/>
                  </a:tabLst>
                </a:pPr>
                <a:r>
                  <a:rPr lang="en-GB" sz="1600" dirty="0"/>
                  <a:t>Sector: Manufacturing by parts (e.g. Automotive)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12</a:t>
                </a:r>
                <a:br>
                  <a:rPr lang="en-GB" sz="1600" dirty="0"/>
                </a:br>
                <a:r>
                  <a:rPr lang="en-GB" sz="1600" dirty="0"/>
                  <a:t>	Process Production (e.g. Steel Company)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4</a:t>
                </a:r>
                <a:br>
                  <a:rPr lang="en-GB" sz="1600" dirty="0"/>
                </a:br>
                <a:r>
                  <a:rPr lang="en-GB" sz="1600" dirty="0"/>
                  <a:t>	Service (e.g. Logistics, ICT solution, Consulting) </a:t>
                </a:r>
                <a14:m>
                  <m:oMath xmlns:m="http://schemas.openxmlformats.org/officeDocument/2006/math">
                    <m:r>
                      <a:rPr lang="en-GB" sz="1600" i="1">
                        <a:latin typeface="Cambria Math" panose="02040503050406030204" pitchFamily="18" charset="0"/>
                        <a:ea typeface="Cambria Math" panose="02040503050406030204" pitchFamily="18" charset="0"/>
                      </a:rPr>
                      <m:t>≥ </m:t>
                    </m:r>
                  </m:oMath>
                </a14:m>
                <a:r>
                  <a:rPr lang="en-GB" sz="1600" dirty="0"/>
                  <a:t>8</a:t>
                </a:r>
              </a:p>
              <a:p>
                <a:pPr marL="1200150" lvl="2" indent="-342900">
                  <a:buSzPct val="100000"/>
                  <a:tabLst>
                    <a:tab pos="1860550" algn="l"/>
                  </a:tabLst>
                </a:pPr>
                <a:r>
                  <a:rPr lang="en-GB" sz="1600" dirty="0"/>
                  <a:t>Profile of Company Interviewed: </a:t>
                </a:r>
                <a:r>
                  <a:rPr lang="en-US" dirty="0"/>
                  <a:t>CEO, R&amp;D, HRM, Senior Manager</a:t>
                </a:r>
                <a:r>
                  <a:rPr lang="it-IT" sz="1600" dirty="0"/>
                  <a:t> </a:t>
                </a:r>
                <a:endParaRPr lang="en-GB" sz="1600" dirty="0"/>
              </a:p>
              <a:p>
                <a:pPr marL="857250" lvl="1" indent="-342900">
                  <a:buSzPct val="100000"/>
                  <a:buFont typeface="+mj-lt"/>
                  <a:buAutoNum type="arabicPeriod"/>
                  <a:tabLst>
                    <a:tab pos="2747963" algn="l"/>
                  </a:tabLst>
                </a:pPr>
                <a:r>
                  <a:rPr lang="en-GB" sz="1800" dirty="0"/>
                  <a:t>Template of Results for Reporting</a:t>
                </a:r>
              </a:p>
              <a:p>
                <a:pPr marL="457200">
                  <a:buSzPct val="100000"/>
                  <a:tabLst>
                    <a:tab pos="2747963" algn="l"/>
                  </a:tabLst>
                </a:pPr>
                <a:r>
                  <a:rPr lang="en-GB" sz="2000" dirty="0"/>
                  <a:t>Trial by University / Company Partner for piloting the Semi-Structured QIs (M4-5)</a:t>
                </a:r>
              </a:p>
              <a:p>
                <a:pPr marL="457200">
                  <a:buSzPct val="100000"/>
                  <a:tabLst>
                    <a:tab pos="2747963" algn="l"/>
                  </a:tabLst>
                </a:pPr>
                <a:r>
                  <a:rPr lang="en-GB" sz="2000" dirty="0"/>
                  <a:t>Semi structured Questionnaires/Interviews and Methodology ready to be adopted (M5)</a:t>
                </a:r>
              </a:p>
            </p:txBody>
          </p:sp>
        </mc:Choice>
        <mc:Fallback>
          <p:sp>
            <p:nvSpPr>
              <p:cNvPr id="9" name="Content Placeholder 2">
                <a:extLst>
                  <a:ext uri="{FF2B5EF4-FFF2-40B4-BE49-F238E27FC236}">
                    <a16:creationId xmlns:a16="http://schemas.microsoft.com/office/drawing/2014/main" id="{6B58BA0E-F64E-BD40-B5DF-8D3792FBBFA0}"/>
                  </a:ext>
                </a:extLst>
              </p:cNvPr>
              <p:cNvSpPr txBox="1">
                <a:spLocks noRot="1" noChangeAspect="1" noMove="1" noResize="1" noEditPoints="1" noAdjustHandles="1" noChangeArrowheads="1" noChangeShapeType="1" noTextEdit="1"/>
              </p:cNvSpPr>
              <p:nvPr/>
            </p:nvSpPr>
            <p:spPr>
              <a:xfrm>
                <a:off x="4416134" y="1493215"/>
                <a:ext cx="7505870" cy="3871570"/>
              </a:xfrm>
              <a:prstGeom prst="rect">
                <a:avLst/>
              </a:prstGeom>
              <a:blipFill>
                <a:blip r:embed="rId3"/>
                <a:stretch>
                  <a:fillRect l="-169" t="-1639"/>
                </a:stretch>
              </a:blipFill>
            </p:spPr>
            <p:txBody>
              <a:bodyPr/>
              <a:lstStyle/>
              <a:p>
                <a:r>
                  <a:rPr lang="it-IT">
                    <a:noFill/>
                  </a:rPr>
                  <a:t> </a:t>
                </a:r>
              </a:p>
            </p:txBody>
          </p:sp>
        </mc:Fallback>
      </mc:AlternateContent>
      <p:grpSp>
        <p:nvGrpSpPr>
          <p:cNvPr id="10" name="Gruppo 9">
            <a:extLst>
              <a:ext uri="{FF2B5EF4-FFF2-40B4-BE49-F238E27FC236}">
                <a16:creationId xmlns:a16="http://schemas.microsoft.com/office/drawing/2014/main" id="{9D175078-2506-E045-A435-E494FB54E093}"/>
              </a:ext>
            </a:extLst>
          </p:cNvPr>
          <p:cNvGrpSpPr/>
          <p:nvPr/>
        </p:nvGrpSpPr>
        <p:grpSpPr>
          <a:xfrm>
            <a:off x="4416134" y="1437939"/>
            <a:ext cx="7505870" cy="3871570"/>
            <a:chOff x="412365" y="667381"/>
            <a:chExt cx="7505870" cy="3871570"/>
          </a:xfrm>
        </p:grpSpPr>
        <p:sp>
          <p:nvSpPr>
            <p:cNvPr id="11" name="Content Placeholder 2">
              <a:extLst>
                <a:ext uri="{FF2B5EF4-FFF2-40B4-BE49-F238E27FC236}">
                  <a16:creationId xmlns:a16="http://schemas.microsoft.com/office/drawing/2014/main" id="{AE8FD3D4-F7FD-DB4E-8722-7015CBB8297F}"/>
                </a:ext>
              </a:extLst>
            </p:cNvPr>
            <p:cNvSpPr txBox="1">
              <a:spLocks/>
            </p:cNvSpPr>
            <p:nvPr/>
          </p:nvSpPr>
          <p:spPr>
            <a:xfrm>
              <a:off x="412365" y="667381"/>
              <a:ext cx="7505870" cy="387157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t>Results 2.2: Action plan for semi-structured </a:t>
              </a:r>
              <a:br>
                <a:rPr lang="en-GB" sz="2000" dirty="0"/>
              </a:br>
              <a:r>
                <a:rPr lang="en-GB" sz="2000" dirty="0"/>
                <a:t>interviews for entrepreneurs</a:t>
              </a:r>
            </a:p>
            <a:p>
              <a:r>
                <a:rPr lang="en-GB" sz="1800" dirty="0"/>
                <a:t>This document will be the reference for </a:t>
              </a:r>
              <a:r>
                <a:rPr lang="en-GB" dirty="0"/>
                <a:t>carrying out the </a:t>
              </a:r>
              <a:br>
                <a:rPr lang="en-GB" dirty="0"/>
              </a:br>
              <a:r>
                <a:rPr lang="en-GB" dirty="0"/>
                <a:t>interviews to entrepreneurs in the IE&amp;M field:</a:t>
              </a:r>
              <a:endParaRPr lang="en-GB" sz="1800" dirty="0"/>
            </a:p>
            <a:p>
              <a:pPr lvl="2"/>
              <a:r>
                <a:rPr lang="en-GB" sz="1600" dirty="0"/>
                <a:t>Identification of a national coordinator in each partner country;</a:t>
              </a:r>
            </a:p>
            <a:p>
              <a:pPr lvl="2"/>
              <a:r>
                <a:rPr lang="en-GB" sz="1600" dirty="0"/>
                <a:t>Identification of key topics around which the interviews should revolve;</a:t>
              </a:r>
            </a:p>
            <a:p>
              <a:pPr lvl="2"/>
              <a:r>
                <a:rPr lang="en-GB" sz="1600" dirty="0"/>
                <a:t>Methodologies, techniques and tools to deliver the interviews;</a:t>
              </a:r>
            </a:p>
            <a:p>
              <a:pPr lvl="2"/>
              <a:r>
                <a:rPr lang="en-GB" sz="1600" dirty="0"/>
                <a:t>Target to be reached;</a:t>
              </a:r>
            </a:p>
            <a:p>
              <a:pPr lvl="2"/>
              <a:r>
                <a:rPr lang="en-GB" sz="1600" dirty="0"/>
                <a:t>…</a:t>
              </a:r>
            </a:p>
          </p:txBody>
        </p:sp>
        <p:pic>
          <p:nvPicPr>
            <p:cNvPr id="12" name="Immagine 11">
              <a:extLst>
                <a:ext uri="{FF2B5EF4-FFF2-40B4-BE49-F238E27FC236}">
                  <a16:creationId xmlns:a16="http://schemas.microsoft.com/office/drawing/2014/main" id="{AA016AAB-7ED2-B748-9F9A-88004012D9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92854" y="667381"/>
              <a:ext cx="1034312" cy="1029217"/>
            </a:xfrm>
            <a:prstGeom prst="rect">
              <a:avLst/>
            </a:prstGeom>
          </p:spPr>
        </p:pic>
      </p:grpSp>
    </p:spTree>
    <p:extLst>
      <p:ext uri="{BB962C8B-B14F-4D97-AF65-F5344CB8AC3E}">
        <p14:creationId xmlns:p14="http://schemas.microsoft.com/office/powerpoint/2010/main" val="31145087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grpId="1" nodeType="clickEffect">
                                  <p:stCondLst>
                                    <p:cond delay="0"/>
                                  </p:stCondLst>
                                  <p:childTnLst>
                                    <p:animEffect transition="out" filter="dissolve">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par>
                          <p:cTn id="16" fill="hold">
                            <p:stCondLst>
                              <p:cond delay="500"/>
                            </p:stCondLst>
                            <p:childTnLst>
                              <p:par>
                                <p:cTn id="17" presetID="9"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ssolv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1" nodeType="clickEffect">
                                  <p:stCondLst>
                                    <p:cond delay="0"/>
                                  </p:stCondLst>
                                  <p:childTnLst>
                                    <p:animEffect transition="out" filter="dissolve">
                                      <p:cBhvr>
                                        <p:cTn id="23" dur="500"/>
                                        <p:tgtEl>
                                          <p:spTgt spid="9"/>
                                        </p:tgtEl>
                                      </p:cBhvr>
                                    </p:animEffect>
                                    <p:set>
                                      <p:cBhvr>
                                        <p:cTn id="24" dur="1" fill="hold">
                                          <p:stCondLst>
                                            <p:cond delay="499"/>
                                          </p:stCondLst>
                                        </p:cTn>
                                        <p:tgtEl>
                                          <p:spTgt spid="9"/>
                                        </p:tgtEl>
                                        <p:attrNameLst>
                                          <p:attrName>style.visibility</p:attrName>
                                        </p:attrNameLst>
                                      </p:cBhvr>
                                      <p:to>
                                        <p:strVal val="hidden"/>
                                      </p:to>
                                    </p:set>
                                  </p:childTnLst>
                                </p:cTn>
                              </p:par>
                            </p:childTnLst>
                          </p:cTn>
                        </p:par>
                        <p:par>
                          <p:cTn id="25" fill="hold">
                            <p:stCondLst>
                              <p:cond delay="500"/>
                            </p:stCondLst>
                            <p:childTnLst>
                              <p:par>
                                <p:cTn id="26" presetID="9" presetClass="entr" presetSubtype="0" fill="hold"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dissolv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xit" presetSubtype="0" fill="hold" nodeType="clickEffect">
                                  <p:stCondLst>
                                    <p:cond delay="0"/>
                                  </p:stCondLst>
                                  <p:childTnLst>
                                    <p:animEffect transition="out" filter="dissolve">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par>
                                <p:cTn id="34" presetID="9" presetClass="exit" presetSubtype="0" fill="hold" nodeType="withEffect">
                                  <p:stCondLst>
                                    <p:cond delay="0"/>
                                  </p:stCondLst>
                                  <p:childTnLst>
                                    <p:animEffect transition="out" filter="dissolve">
                                      <p:cBhvr>
                                        <p:cTn id="35" dur="500"/>
                                        <p:tgtEl>
                                          <p:spTgt spid="4"/>
                                        </p:tgtEl>
                                      </p:cBhvr>
                                    </p:animEffect>
                                    <p:set>
                                      <p:cBhvr>
                                        <p:cTn id="36"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0" y="0"/>
            <a:ext cx="8596668" cy="1320800"/>
          </a:xfrm>
        </p:spPr>
        <p:txBody>
          <a:bodyPr>
            <a:normAutofit/>
          </a:bodyPr>
          <a:lstStyle/>
          <a:p>
            <a:r>
              <a:rPr lang="it-IT" sz="3200" dirty="0">
                <a:solidFill>
                  <a:schemeClr val="tx1"/>
                </a:solidFill>
              </a:rPr>
              <a:t>WP2: </a:t>
            </a:r>
            <a:r>
              <a:rPr lang="en-GB" sz="3200" dirty="0">
                <a:solidFill>
                  <a:schemeClr val="tx1"/>
                </a:solidFill>
              </a:rPr>
              <a:t>Tasks</a:t>
            </a:r>
          </a:p>
        </p:txBody>
      </p:sp>
      <p:pic>
        <p:nvPicPr>
          <p:cNvPr id="5" name="Immagine 4">
            <a:extLst>
              <a:ext uri="{FF2B5EF4-FFF2-40B4-BE49-F238E27FC236}">
                <a16:creationId xmlns:a16="http://schemas.microsoft.com/office/drawing/2014/main" id="{ACBC8AD3-5954-1641-AD52-F008ED4969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6097" y="495510"/>
            <a:ext cx="10045700" cy="6438900"/>
          </a:xfrm>
          <a:prstGeom prst="rect">
            <a:avLst/>
          </a:prstGeom>
        </p:spPr>
      </p:pic>
      <p:grpSp>
        <p:nvGrpSpPr>
          <p:cNvPr id="4" name="Gruppo 3">
            <a:extLst>
              <a:ext uri="{FF2B5EF4-FFF2-40B4-BE49-F238E27FC236}">
                <a16:creationId xmlns:a16="http://schemas.microsoft.com/office/drawing/2014/main" id="{C415570E-040B-B144-A2F2-F77202DC3919}"/>
              </a:ext>
            </a:extLst>
          </p:cNvPr>
          <p:cNvGrpSpPr/>
          <p:nvPr/>
        </p:nvGrpSpPr>
        <p:grpSpPr>
          <a:xfrm>
            <a:off x="4644581" y="457820"/>
            <a:ext cx="7435142" cy="5171799"/>
            <a:chOff x="3021390" y="483153"/>
            <a:chExt cx="8542925" cy="5942360"/>
          </a:xfrm>
        </p:grpSpPr>
        <p:sp>
          <p:nvSpPr>
            <p:cNvPr id="6" name="Pentagono 5">
              <a:extLst>
                <a:ext uri="{FF2B5EF4-FFF2-40B4-BE49-F238E27FC236}">
                  <a16:creationId xmlns:a16="http://schemas.microsoft.com/office/drawing/2014/main" id="{9CC0E99C-E630-CC48-9B7A-24A3598ABE7A}"/>
                </a:ext>
              </a:extLst>
            </p:cNvPr>
            <p:cNvSpPr/>
            <p:nvPr/>
          </p:nvSpPr>
          <p:spPr>
            <a:xfrm rot="10800000">
              <a:off x="3021390" y="3143454"/>
              <a:ext cx="1064869" cy="8376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Angolo ripiegato 6">
              <a:extLst>
                <a:ext uri="{FF2B5EF4-FFF2-40B4-BE49-F238E27FC236}">
                  <a16:creationId xmlns:a16="http://schemas.microsoft.com/office/drawing/2014/main" id="{A5CAE9FB-863E-5545-BBCC-6633CAF5D428}"/>
                </a:ext>
              </a:extLst>
            </p:cNvPr>
            <p:cNvSpPr/>
            <p:nvPr/>
          </p:nvSpPr>
          <p:spPr>
            <a:xfrm>
              <a:off x="3815688" y="483153"/>
              <a:ext cx="7748627" cy="5942360"/>
            </a:xfrm>
            <a:prstGeom prst="foldedCorner">
              <a:avLst/>
            </a:prstGeom>
            <a:solidFill>
              <a:schemeClr val="bg1"/>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a:extLst>
              <a:ext uri="{FF2B5EF4-FFF2-40B4-BE49-F238E27FC236}">
                <a16:creationId xmlns:a16="http://schemas.microsoft.com/office/drawing/2014/main" id="{328F6F04-AA14-1C47-9A7D-33010F424734}"/>
              </a:ext>
            </a:extLst>
          </p:cNvPr>
          <p:cNvSpPr/>
          <p:nvPr/>
        </p:nvSpPr>
        <p:spPr>
          <a:xfrm>
            <a:off x="5464365" y="660400"/>
            <a:ext cx="6422835" cy="923330"/>
          </a:xfrm>
          <a:prstGeom prst="rect">
            <a:avLst/>
          </a:prstGeom>
        </p:spPr>
        <p:txBody>
          <a:bodyPr wrap="square">
            <a:spAutoFit/>
          </a:bodyPr>
          <a:lstStyle/>
          <a:p>
            <a:pPr algn="just">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Conducting the survey for Students and Academics </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Leader: POLIBA</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Support: University, Company and  Associated partners</a:t>
            </a: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8917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nodeType="clickEffect">
                                  <p:stCondLst>
                                    <p:cond delay="0"/>
                                  </p:stCondLst>
                                  <p:childTnLst>
                                    <p:animEffect transition="out" filter="dissolve">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par>
                                <p:cTn id="16" presetID="9" presetClass="exit" presetSubtype="0" fill="hold" grpId="1" nodeType="withEffect">
                                  <p:stCondLst>
                                    <p:cond delay="0"/>
                                  </p:stCondLst>
                                  <p:childTnLst>
                                    <p:animEffect transition="out" filter="dissolve">
                                      <p:cBhvr>
                                        <p:cTn id="17" dur="500"/>
                                        <p:tgtEl>
                                          <p:spTgt spid="8"/>
                                        </p:tgtEl>
                                      </p:cBhvr>
                                    </p:animEffect>
                                    <p:set>
                                      <p:cBhvr>
                                        <p:cTn id="18"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0" y="0"/>
            <a:ext cx="8596668" cy="1320800"/>
          </a:xfrm>
        </p:spPr>
        <p:txBody>
          <a:bodyPr>
            <a:normAutofit/>
          </a:bodyPr>
          <a:lstStyle/>
          <a:p>
            <a:r>
              <a:rPr lang="it-IT" sz="3200" dirty="0">
                <a:solidFill>
                  <a:schemeClr val="tx1"/>
                </a:solidFill>
              </a:rPr>
              <a:t>WP2: </a:t>
            </a:r>
            <a:r>
              <a:rPr lang="en-GB" sz="3200" dirty="0">
                <a:solidFill>
                  <a:schemeClr val="tx1"/>
                </a:solidFill>
              </a:rPr>
              <a:t>Tasks</a:t>
            </a:r>
          </a:p>
        </p:txBody>
      </p:sp>
      <p:pic>
        <p:nvPicPr>
          <p:cNvPr id="5" name="Immagine 4">
            <a:extLst>
              <a:ext uri="{FF2B5EF4-FFF2-40B4-BE49-F238E27FC236}">
                <a16:creationId xmlns:a16="http://schemas.microsoft.com/office/drawing/2014/main" id="{ACBC8AD3-5954-1641-AD52-F008ED4969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6097" y="495510"/>
            <a:ext cx="10045700" cy="6438900"/>
          </a:xfrm>
          <a:prstGeom prst="rect">
            <a:avLst/>
          </a:prstGeom>
        </p:spPr>
      </p:pic>
      <p:grpSp>
        <p:nvGrpSpPr>
          <p:cNvPr id="4" name="Gruppo 3">
            <a:extLst>
              <a:ext uri="{FF2B5EF4-FFF2-40B4-BE49-F238E27FC236}">
                <a16:creationId xmlns:a16="http://schemas.microsoft.com/office/drawing/2014/main" id="{2BEC5D49-62C5-2B48-ACA9-423E34EC1DF6}"/>
              </a:ext>
            </a:extLst>
          </p:cNvPr>
          <p:cNvGrpSpPr/>
          <p:nvPr/>
        </p:nvGrpSpPr>
        <p:grpSpPr>
          <a:xfrm>
            <a:off x="4953054" y="457820"/>
            <a:ext cx="7022281" cy="5171799"/>
            <a:chOff x="3021390" y="483153"/>
            <a:chExt cx="8542925" cy="5942360"/>
          </a:xfrm>
        </p:grpSpPr>
        <p:sp>
          <p:nvSpPr>
            <p:cNvPr id="6" name="Pentagono 5">
              <a:extLst>
                <a:ext uri="{FF2B5EF4-FFF2-40B4-BE49-F238E27FC236}">
                  <a16:creationId xmlns:a16="http://schemas.microsoft.com/office/drawing/2014/main" id="{6EF088DB-3D2B-F243-88CD-C054FA1A0211}"/>
                </a:ext>
              </a:extLst>
            </p:cNvPr>
            <p:cNvSpPr/>
            <p:nvPr/>
          </p:nvSpPr>
          <p:spPr>
            <a:xfrm rot="10800000">
              <a:off x="3021390" y="4510554"/>
              <a:ext cx="1064869" cy="8376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Angolo ripiegato 6">
              <a:extLst>
                <a:ext uri="{FF2B5EF4-FFF2-40B4-BE49-F238E27FC236}">
                  <a16:creationId xmlns:a16="http://schemas.microsoft.com/office/drawing/2014/main" id="{2BE72551-394D-D84F-BC0E-D9ECCD74B6F9}"/>
                </a:ext>
              </a:extLst>
            </p:cNvPr>
            <p:cNvSpPr/>
            <p:nvPr/>
          </p:nvSpPr>
          <p:spPr>
            <a:xfrm>
              <a:off x="3815688" y="483153"/>
              <a:ext cx="7748627" cy="5942360"/>
            </a:xfrm>
            <a:prstGeom prst="foldedCorner">
              <a:avLst/>
            </a:prstGeom>
            <a:solidFill>
              <a:schemeClr val="bg1"/>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a:extLst>
              <a:ext uri="{FF2B5EF4-FFF2-40B4-BE49-F238E27FC236}">
                <a16:creationId xmlns:a16="http://schemas.microsoft.com/office/drawing/2014/main" id="{06235CDC-397C-9948-819D-0961DA6F5DA2}"/>
              </a:ext>
            </a:extLst>
          </p:cNvPr>
          <p:cNvSpPr/>
          <p:nvPr/>
        </p:nvSpPr>
        <p:spPr>
          <a:xfrm>
            <a:off x="5769165" y="588200"/>
            <a:ext cx="6422835" cy="923330"/>
          </a:xfrm>
          <a:prstGeom prst="rect">
            <a:avLst/>
          </a:prstGeom>
        </p:spPr>
        <p:txBody>
          <a:bodyPr wrap="square">
            <a:spAutoFit/>
          </a:bodyPr>
          <a:lstStyle/>
          <a:p>
            <a:pPr algn="just">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Conducting the semi-structured interviews to entrepreneurs</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Leader: POLIBA</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Support: University and Company</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72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nodeType="clickEffect">
                                  <p:stCondLst>
                                    <p:cond delay="0"/>
                                  </p:stCondLst>
                                  <p:childTnLst>
                                    <p:animEffect transition="out" filter="dissolve">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par>
                                <p:cTn id="16" presetID="9" presetClass="exit" presetSubtype="0" fill="hold" grpId="1" nodeType="withEffect">
                                  <p:stCondLst>
                                    <p:cond delay="0"/>
                                  </p:stCondLst>
                                  <p:childTnLst>
                                    <p:animEffect transition="out" filter="dissolve">
                                      <p:cBhvr>
                                        <p:cTn id="17" dur="500"/>
                                        <p:tgtEl>
                                          <p:spTgt spid="8"/>
                                        </p:tgtEl>
                                      </p:cBhvr>
                                    </p:animEffect>
                                    <p:set>
                                      <p:cBhvr>
                                        <p:cTn id="18"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0" y="0"/>
            <a:ext cx="8596668" cy="1320800"/>
          </a:xfrm>
        </p:spPr>
        <p:txBody>
          <a:bodyPr>
            <a:normAutofit/>
          </a:bodyPr>
          <a:lstStyle/>
          <a:p>
            <a:r>
              <a:rPr lang="it-IT" sz="3200" dirty="0">
                <a:solidFill>
                  <a:schemeClr val="tx1"/>
                </a:solidFill>
              </a:rPr>
              <a:t>WP2: </a:t>
            </a:r>
            <a:r>
              <a:rPr lang="en-GB" sz="3200" dirty="0">
                <a:solidFill>
                  <a:schemeClr val="tx1"/>
                </a:solidFill>
              </a:rPr>
              <a:t>Tasks</a:t>
            </a:r>
          </a:p>
        </p:txBody>
      </p:sp>
      <p:pic>
        <p:nvPicPr>
          <p:cNvPr id="5" name="Immagine 4">
            <a:extLst>
              <a:ext uri="{FF2B5EF4-FFF2-40B4-BE49-F238E27FC236}">
                <a16:creationId xmlns:a16="http://schemas.microsoft.com/office/drawing/2014/main" id="{ACBC8AD3-5954-1641-AD52-F008ED4969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6097" y="495510"/>
            <a:ext cx="10045700" cy="6438900"/>
          </a:xfrm>
          <a:prstGeom prst="rect">
            <a:avLst/>
          </a:prstGeom>
        </p:spPr>
      </p:pic>
      <p:grpSp>
        <p:nvGrpSpPr>
          <p:cNvPr id="4" name="Gruppo 3">
            <a:extLst>
              <a:ext uri="{FF2B5EF4-FFF2-40B4-BE49-F238E27FC236}">
                <a16:creationId xmlns:a16="http://schemas.microsoft.com/office/drawing/2014/main" id="{FEEA6846-ED65-FF4A-8B64-EF50CE23DD42}"/>
              </a:ext>
            </a:extLst>
          </p:cNvPr>
          <p:cNvGrpSpPr/>
          <p:nvPr/>
        </p:nvGrpSpPr>
        <p:grpSpPr>
          <a:xfrm>
            <a:off x="6095999" y="645109"/>
            <a:ext cx="5983723" cy="5171803"/>
            <a:chOff x="3021390" y="483153"/>
            <a:chExt cx="8542925" cy="5942360"/>
          </a:xfrm>
        </p:grpSpPr>
        <p:sp>
          <p:nvSpPr>
            <p:cNvPr id="6" name="Pentagono 5">
              <a:extLst>
                <a:ext uri="{FF2B5EF4-FFF2-40B4-BE49-F238E27FC236}">
                  <a16:creationId xmlns:a16="http://schemas.microsoft.com/office/drawing/2014/main" id="{BEAFD3BE-9926-9243-BC0C-D4388CF218B9}"/>
                </a:ext>
              </a:extLst>
            </p:cNvPr>
            <p:cNvSpPr/>
            <p:nvPr/>
          </p:nvSpPr>
          <p:spPr>
            <a:xfrm rot="10800000">
              <a:off x="3021390" y="5409286"/>
              <a:ext cx="1064868" cy="83764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Angolo ripiegato 6">
              <a:extLst>
                <a:ext uri="{FF2B5EF4-FFF2-40B4-BE49-F238E27FC236}">
                  <a16:creationId xmlns:a16="http://schemas.microsoft.com/office/drawing/2014/main" id="{05834164-858D-9741-B830-40F6957E5234}"/>
                </a:ext>
              </a:extLst>
            </p:cNvPr>
            <p:cNvSpPr/>
            <p:nvPr/>
          </p:nvSpPr>
          <p:spPr>
            <a:xfrm>
              <a:off x="3815688" y="483153"/>
              <a:ext cx="7748627" cy="5942360"/>
            </a:xfrm>
            <a:prstGeom prst="foldedCorner">
              <a:avLst/>
            </a:prstGeom>
            <a:solidFill>
              <a:schemeClr val="bg1"/>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a:extLst>
              <a:ext uri="{FF2B5EF4-FFF2-40B4-BE49-F238E27FC236}">
                <a16:creationId xmlns:a16="http://schemas.microsoft.com/office/drawing/2014/main" id="{201B5B0D-070C-7B4E-A950-0FF89B2BEA7B}"/>
              </a:ext>
            </a:extLst>
          </p:cNvPr>
          <p:cNvSpPr/>
          <p:nvPr/>
        </p:nvSpPr>
        <p:spPr>
          <a:xfrm>
            <a:off x="6652349" y="660400"/>
            <a:ext cx="5234851" cy="2031325"/>
          </a:xfrm>
          <a:prstGeom prst="rect">
            <a:avLst/>
          </a:prstGeom>
        </p:spPr>
        <p:txBody>
          <a:bodyPr wrap="square">
            <a:spAutoFit/>
          </a:bodyPr>
          <a:lstStyle/>
          <a:p>
            <a:pPr algn="just">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Defining the Training Needs (Milestone)</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i="1" dirty="0">
                <a:latin typeface="Calibri" panose="020F0502020204030204" pitchFamily="34" charset="0"/>
                <a:ea typeface="Calibri" panose="020F0502020204030204" pitchFamily="34" charset="0"/>
                <a:cs typeface="Times New Roman" panose="02020603050405020304" pitchFamily="18" charset="0"/>
              </a:rPr>
              <a:t>Leader: POLIBA</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Support: University and Company partners</a:t>
            </a:r>
          </a:p>
          <a:p>
            <a:pPr algn="just">
              <a:spcAft>
                <a:spcPts val="0"/>
              </a:spcAft>
            </a:pPr>
            <a:endParaRPr lang="en-US" b="1" i="1"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According to information collected by the University partners, POLIBA will define the training needs emerged from the sector </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uppo 8">
            <a:extLst>
              <a:ext uri="{FF2B5EF4-FFF2-40B4-BE49-F238E27FC236}">
                <a16:creationId xmlns:a16="http://schemas.microsoft.com/office/drawing/2014/main" id="{C0B8042D-64C7-1B46-A1F3-EC78777A8977}"/>
              </a:ext>
            </a:extLst>
          </p:cNvPr>
          <p:cNvGrpSpPr/>
          <p:nvPr/>
        </p:nvGrpSpPr>
        <p:grpSpPr>
          <a:xfrm>
            <a:off x="6718717" y="660400"/>
            <a:ext cx="4868604" cy="3871570"/>
            <a:chOff x="316105" y="557212"/>
            <a:chExt cx="4868604" cy="3871570"/>
          </a:xfrm>
        </p:grpSpPr>
        <p:sp>
          <p:nvSpPr>
            <p:cNvPr id="10" name="Content Placeholder 2">
              <a:extLst>
                <a:ext uri="{FF2B5EF4-FFF2-40B4-BE49-F238E27FC236}">
                  <a16:creationId xmlns:a16="http://schemas.microsoft.com/office/drawing/2014/main" id="{8ADD5EFE-66ED-5D40-9398-78D3866560B5}"/>
                </a:ext>
              </a:extLst>
            </p:cNvPr>
            <p:cNvSpPr txBox="1">
              <a:spLocks/>
            </p:cNvSpPr>
            <p:nvPr/>
          </p:nvSpPr>
          <p:spPr>
            <a:xfrm>
              <a:off x="316105" y="557212"/>
              <a:ext cx="4745162" cy="387157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t>Results 2.3: Report on Training Needs Analysis</a:t>
              </a:r>
            </a:p>
            <a:p>
              <a:r>
                <a:rPr lang="en-GB" sz="1800" dirty="0"/>
                <a:t>The report will be  include:</a:t>
              </a:r>
            </a:p>
            <a:p>
              <a:pPr lvl="2"/>
              <a:r>
                <a:rPr lang="en-GB" sz="1600" dirty="0"/>
                <a:t>50-60 pages with 3 pages of extended summary by </a:t>
              </a:r>
              <a:r>
                <a:rPr lang="en-GB" sz="1600" dirty="0" err="1"/>
                <a:t>Poliba</a:t>
              </a:r>
              <a:endParaRPr lang="en-GB" sz="1600" dirty="0"/>
            </a:p>
            <a:p>
              <a:pPr lvl="2"/>
              <a:r>
                <a:rPr lang="en-GB" sz="1600" dirty="0"/>
                <a:t>Quantitative Elaborations of Qs (as per R2.1) by </a:t>
              </a:r>
              <a:r>
                <a:rPr lang="en-GB" sz="1600" dirty="0" err="1"/>
                <a:t>Poliba</a:t>
              </a:r>
              <a:endParaRPr lang="en-GB" sz="1600" dirty="0"/>
            </a:p>
            <a:p>
              <a:pPr lvl="2"/>
              <a:r>
                <a:rPr lang="en-GB" sz="1600" dirty="0" err="1"/>
                <a:t>Quanti</a:t>
              </a:r>
              <a:r>
                <a:rPr lang="en-GB" sz="1600" dirty="0"/>
                <a:t>/Qualitative Description of QIs (as per R2.2) by each University Partners</a:t>
              </a:r>
            </a:p>
            <a:p>
              <a:pPr lvl="2"/>
              <a:r>
                <a:rPr lang="en-GB" sz="1600" dirty="0"/>
                <a:t>Overview on Training Needs by </a:t>
              </a:r>
              <a:r>
                <a:rPr lang="en-GB" sz="1600" dirty="0" err="1"/>
                <a:t>Poliba</a:t>
              </a:r>
              <a:endParaRPr lang="en-GB" sz="1600" dirty="0"/>
            </a:p>
            <a:p>
              <a:pPr lvl="2"/>
              <a:endParaRPr lang="en-GB" sz="1600" dirty="0"/>
            </a:p>
          </p:txBody>
        </p:sp>
        <p:pic>
          <p:nvPicPr>
            <p:cNvPr id="11" name="Immagine 10">
              <a:extLst>
                <a:ext uri="{FF2B5EF4-FFF2-40B4-BE49-F238E27FC236}">
                  <a16:creationId xmlns:a16="http://schemas.microsoft.com/office/drawing/2014/main" id="{E064ABE5-5708-3349-9726-4DC7446AF2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0397" y="816196"/>
              <a:ext cx="1034312" cy="1029217"/>
            </a:xfrm>
            <a:prstGeom prst="rect">
              <a:avLst/>
            </a:prstGeom>
          </p:spPr>
        </p:pic>
      </p:grpSp>
    </p:spTree>
    <p:extLst>
      <p:ext uri="{BB962C8B-B14F-4D97-AF65-F5344CB8AC3E}">
        <p14:creationId xmlns:p14="http://schemas.microsoft.com/office/powerpoint/2010/main" val="1669955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grpId="1" nodeType="clickEffect">
                                  <p:stCondLst>
                                    <p:cond delay="0"/>
                                  </p:stCondLst>
                                  <p:childTnLst>
                                    <p:animEffect transition="out" filter="dissolve">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par>
                          <p:cTn id="16" fill="hold">
                            <p:stCondLst>
                              <p:cond delay="500"/>
                            </p:stCondLst>
                            <p:childTnLst>
                              <p:par>
                                <p:cTn id="17" presetID="9" presetClass="entr" presetSubtype="0"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ssolv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nodeType="clickEffect">
                                  <p:stCondLst>
                                    <p:cond delay="0"/>
                                  </p:stCondLst>
                                  <p:childTnLst>
                                    <p:animEffect transition="out" filter="dissolve">
                                      <p:cBhvr>
                                        <p:cTn id="23" dur="500"/>
                                        <p:tgtEl>
                                          <p:spTgt spid="9"/>
                                        </p:tgtEl>
                                      </p:cBhvr>
                                    </p:animEffect>
                                    <p:set>
                                      <p:cBhvr>
                                        <p:cTn id="24" dur="1" fill="hold">
                                          <p:stCondLst>
                                            <p:cond delay="499"/>
                                          </p:stCondLst>
                                        </p:cTn>
                                        <p:tgtEl>
                                          <p:spTgt spid="9"/>
                                        </p:tgtEl>
                                        <p:attrNameLst>
                                          <p:attrName>style.visibility</p:attrName>
                                        </p:attrNameLst>
                                      </p:cBhvr>
                                      <p:to>
                                        <p:strVal val="hidden"/>
                                      </p:to>
                                    </p:set>
                                  </p:childTnLst>
                                </p:cTn>
                              </p:par>
                              <p:par>
                                <p:cTn id="25" presetID="9" presetClass="exit" presetSubtype="0" fill="hold" nodeType="withEffect">
                                  <p:stCondLst>
                                    <p:cond delay="0"/>
                                  </p:stCondLst>
                                  <p:childTnLst>
                                    <p:animEffect transition="out" filter="dissolve">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0" y="0"/>
            <a:ext cx="8596668" cy="1320800"/>
          </a:xfrm>
        </p:spPr>
        <p:txBody>
          <a:bodyPr>
            <a:normAutofit/>
          </a:bodyPr>
          <a:lstStyle/>
          <a:p>
            <a:r>
              <a:rPr lang="it-IT" sz="3200" dirty="0">
                <a:solidFill>
                  <a:schemeClr val="tx1"/>
                </a:solidFill>
              </a:rPr>
              <a:t>WP2: </a:t>
            </a:r>
            <a:r>
              <a:rPr lang="en-GB" sz="3200" dirty="0">
                <a:solidFill>
                  <a:schemeClr val="tx1"/>
                </a:solidFill>
              </a:rPr>
              <a:t>Tasks</a:t>
            </a:r>
          </a:p>
        </p:txBody>
      </p:sp>
      <p:pic>
        <p:nvPicPr>
          <p:cNvPr id="5" name="Immagine 4">
            <a:extLst>
              <a:ext uri="{FF2B5EF4-FFF2-40B4-BE49-F238E27FC236}">
                <a16:creationId xmlns:a16="http://schemas.microsoft.com/office/drawing/2014/main" id="{ACBC8AD3-5954-1641-AD52-F008ED4969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6097" y="495510"/>
            <a:ext cx="10045700" cy="6438900"/>
          </a:xfrm>
          <a:prstGeom prst="rect">
            <a:avLst/>
          </a:prstGeom>
        </p:spPr>
      </p:pic>
      <p:grpSp>
        <p:nvGrpSpPr>
          <p:cNvPr id="4" name="Gruppo 3">
            <a:extLst>
              <a:ext uri="{FF2B5EF4-FFF2-40B4-BE49-F238E27FC236}">
                <a16:creationId xmlns:a16="http://schemas.microsoft.com/office/drawing/2014/main" id="{EEB9B3B3-2C4F-C746-AEB1-7CD24EC845D0}"/>
              </a:ext>
            </a:extLst>
          </p:cNvPr>
          <p:cNvGrpSpPr/>
          <p:nvPr/>
        </p:nvGrpSpPr>
        <p:grpSpPr>
          <a:xfrm>
            <a:off x="6145574" y="292569"/>
            <a:ext cx="5895862" cy="5634262"/>
            <a:chOff x="5844695" y="483153"/>
            <a:chExt cx="8417486" cy="6473723"/>
          </a:xfrm>
        </p:grpSpPr>
        <p:sp>
          <p:nvSpPr>
            <p:cNvPr id="6" name="Pentagono 5">
              <a:extLst>
                <a:ext uri="{FF2B5EF4-FFF2-40B4-BE49-F238E27FC236}">
                  <a16:creationId xmlns:a16="http://schemas.microsoft.com/office/drawing/2014/main" id="{0AB37705-A014-8F47-86CC-D4AABD24DEFA}"/>
                </a:ext>
              </a:extLst>
            </p:cNvPr>
            <p:cNvSpPr/>
            <p:nvPr/>
          </p:nvSpPr>
          <p:spPr>
            <a:xfrm rot="5400000">
              <a:off x="6522731" y="6007966"/>
              <a:ext cx="856994" cy="104082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Angolo ripiegato 6">
              <a:extLst>
                <a:ext uri="{FF2B5EF4-FFF2-40B4-BE49-F238E27FC236}">
                  <a16:creationId xmlns:a16="http://schemas.microsoft.com/office/drawing/2014/main" id="{25276695-FA6C-3447-8664-18249A65304B}"/>
                </a:ext>
              </a:extLst>
            </p:cNvPr>
            <p:cNvSpPr/>
            <p:nvPr/>
          </p:nvSpPr>
          <p:spPr>
            <a:xfrm>
              <a:off x="5844695" y="483153"/>
              <a:ext cx="8417486" cy="5942360"/>
            </a:xfrm>
            <a:prstGeom prst="foldedCorner">
              <a:avLst/>
            </a:prstGeom>
            <a:solidFill>
              <a:schemeClr val="bg1"/>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a:extLst>
              <a:ext uri="{FF2B5EF4-FFF2-40B4-BE49-F238E27FC236}">
                <a16:creationId xmlns:a16="http://schemas.microsoft.com/office/drawing/2014/main" id="{8230B203-4E2E-A748-B52D-DC86B3F5DFDA}"/>
              </a:ext>
            </a:extLst>
          </p:cNvPr>
          <p:cNvSpPr/>
          <p:nvPr/>
        </p:nvSpPr>
        <p:spPr>
          <a:xfrm>
            <a:off x="6145574" y="397470"/>
            <a:ext cx="5895862" cy="2862322"/>
          </a:xfrm>
          <a:prstGeom prst="rect">
            <a:avLst/>
          </a:prstGeom>
        </p:spPr>
        <p:txBody>
          <a:bodyPr wrap="square">
            <a:spAutoFit/>
          </a:bodyPr>
          <a:lstStyle/>
          <a:p>
            <a:pPr>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Conducting the Gap Analysis and Development of the Bok (Milestone)</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i="1" dirty="0">
                <a:latin typeface="Calibri" panose="020F0502020204030204" pitchFamily="34" charset="0"/>
                <a:ea typeface="Calibri" panose="020F0502020204030204" pitchFamily="34" charset="0"/>
                <a:cs typeface="Times New Roman" panose="02020603050405020304" pitchFamily="18" charset="0"/>
              </a:rPr>
              <a:t>Leader: POLIBA</a:t>
            </a:r>
          </a:p>
          <a:p>
            <a:pPr algn="just">
              <a:spcAft>
                <a:spcPts val="0"/>
              </a:spcAft>
            </a:pPr>
            <a:r>
              <a:rPr lang="en-US" i="1" dirty="0">
                <a:latin typeface="Calibri" panose="020F0502020204030204" pitchFamily="34" charset="0"/>
                <a:ea typeface="Calibri" panose="020F0502020204030204" pitchFamily="34" charset="0"/>
                <a:cs typeface="Times New Roman" panose="02020603050405020304" pitchFamily="18" charset="0"/>
              </a:rPr>
              <a:t>Support: University and Company partners</a:t>
            </a:r>
            <a:r>
              <a:rPr lang="en-US" b="1"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Book of Knowledge (</a:t>
            </a:r>
            <a:r>
              <a:rPr lang="en-GB" dirty="0" err="1">
                <a:latin typeface="Calibri" panose="020F0502020204030204" pitchFamily="34" charset="0"/>
                <a:ea typeface="Calibri" panose="020F0502020204030204" pitchFamily="34" charset="0"/>
                <a:cs typeface="Times New Roman" panose="02020603050405020304" pitchFamily="18" charset="0"/>
              </a:rPr>
              <a:t>BoK</a:t>
            </a:r>
            <a:r>
              <a:rPr lang="en-GB" dirty="0">
                <a:latin typeface="Calibri" panose="020F0502020204030204" pitchFamily="34" charset="0"/>
                <a:ea typeface="Calibri" panose="020F0502020204030204" pitchFamily="34" charset="0"/>
                <a:cs typeface="Times New Roman" panose="02020603050405020304" pitchFamily="18" charset="0"/>
              </a:rPr>
              <a:t>) </a:t>
            </a:r>
            <a:r>
              <a:rPr lang="en-GB" dirty="0" err="1">
                <a:latin typeface="Calibri" panose="020F0502020204030204" pitchFamily="34" charset="0"/>
                <a:ea typeface="Calibri" panose="020F0502020204030204" pitchFamily="34" charset="0"/>
                <a:cs typeface="Times New Roman" panose="02020603050405020304" pitchFamily="18" charset="0"/>
              </a:rPr>
              <a:t>developement</a:t>
            </a:r>
            <a:r>
              <a:rPr lang="en-GB" dirty="0">
                <a:latin typeface="Calibri" panose="020F0502020204030204" pitchFamily="34" charset="0"/>
                <a:ea typeface="Calibri" panose="020F0502020204030204" pitchFamily="34" charset="0"/>
                <a:cs typeface="Times New Roman" panose="02020603050405020304" pitchFamily="18" charset="0"/>
              </a:rPr>
              <a:t>, </a:t>
            </a:r>
            <a:br>
              <a:rPr lang="en-GB" dirty="0">
                <a:latin typeface="Calibri" panose="020F0502020204030204" pitchFamily="34" charset="0"/>
                <a:ea typeface="Calibri" panose="020F0502020204030204" pitchFamily="34" charset="0"/>
                <a:cs typeface="Times New Roman" panose="02020603050405020304" pitchFamily="18" charset="0"/>
              </a:rPr>
            </a:br>
            <a:r>
              <a:rPr lang="en-GB" dirty="0">
                <a:latin typeface="Calibri" panose="020F0502020204030204" pitchFamily="34" charset="0"/>
                <a:ea typeface="Calibri" panose="020F0502020204030204" pitchFamily="34" charset="0"/>
                <a:cs typeface="Times New Roman" panose="02020603050405020304" pitchFamily="18" charset="0"/>
              </a:rPr>
              <a:t>i.e. the conceptual framework underlying the following actions and the technical specs upon which reforming the courses, can be developed without leaving any topical issues uncovered.</a:t>
            </a:r>
          </a:p>
        </p:txBody>
      </p:sp>
      <p:sp>
        <p:nvSpPr>
          <p:cNvPr id="9" name="Content Placeholder 2">
            <a:extLst>
              <a:ext uri="{FF2B5EF4-FFF2-40B4-BE49-F238E27FC236}">
                <a16:creationId xmlns:a16="http://schemas.microsoft.com/office/drawing/2014/main" id="{1E0CB674-1245-624C-9C5A-88B9893ED56B}"/>
              </a:ext>
            </a:extLst>
          </p:cNvPr>
          <p:cNvSpPr txBox="1">
            <a:spLocks/>
          </p:cNvSpPr>
          <p:nvPr/>
        </p:nvSpPr>
        <p:spPr>
          <a:xfrm>
            <a:off x="6174952" y="487305"/>
            <a:ext cx="5757218" cy="387157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t>Results 2.4:  Report on Gap Analysis &amp; </a:t>
            </a:r>
            <a:r>
              <a:rPr lang="en-GB" sz="2000" dirty="0" err="1"/>
              <a:t>BoK</a:t>
            </a:r>
            <a:endParaRPr lang="en-GB" sz="2000" dirty="0"/>
          </a:p>
          <a:p>
            <a:r>
              <a:rPr lang="en-GB" sz="1800" dirty="0"/>
              <a:t>The report will be  include:</a:t>
            </a:r>
          </a:p>
          <a:p>
            <a:pPr lvl="2"/>
            <a:r>
              <a:rPr lang="en-GB" sz="1600" dirty="0"/>
              <a:t>20-30 pages with 1-3 pages of extended summary by </a:t>
            </a:r>
            <a:r>
              <a:rPr lang="en-GB" sz="1600" dirty="0" err="1"/>
              <a:t>Poliba</a:t>
            </a:r>
            <a:r>
              <a:rPr lang="en-GB" sz="1600" dirty="0"/>
              <a:t>;</a:t>
            </a:r>
          </a:p>
          <a:p>
            <a:pPr lvl="2"/>
            <a:r>
              <a:rPr lang="en-GB" sz="1600" dirty="0"/>
              <a:t>Convergences and Divergences as per R2.3 by </a:t>
            </a:r>
            <a:r>
              <a:rPr lang="en-GB" sz="1600" dirty="0" err="1"/>
              <a:t>Poliba</a:t>
            </a:r>
            <a:r>
              <a:rPr lang="en-GB" sz="1600" dirty="0"/>
              <a:t>;</a:t>
            </a:r>
          </a:p>
          <a:p>
            <a:pPr lvl="2"/>
            <a:r>
              <a:rPr lang="en-GB" sz="1600" dirty="0"/>
              <a:t>Company Good Practices by </a:t>
            </a:r>
            <a:r>
              <a:rPr lang="en-GB" sz="1600" dirty="0" err="1"/>
              <a:t>Poliba</a:t>
            </a:r>
            <a:r>
              <a:rPr lang="en-GB" sz="1600" dirty="0"/>
              <a:t>;</a:t>
            </a:r>
          </a:p>
          <a:p>
            <a:pPr lvl="2"/>
            <a:r>
              <a:rPr lang="en-GB" sz="1600" dirty="0"/>
              <a:t>Body of </a:t>
            </a:r>
            <a:r>
              <a:rPr lang="en-GB" sz="1600" dirty="0" err="1"/>
              <a:t>Knowledgeby</a:t>
            </a:r>
            <a:r>
              <a:rPr lang="en-GB" sz="1600" dirty="0"/>
              <a:t> </a:t>
            </a:r>
            <a:r>
              <a:rPr lang="en-GB" sz="1600" dirty="0" err="1"/>
              <a:t>Poliba</a:t>
            </a:r>
            <a:r>
              <a:rPr lang="en-GB" sz="1600" dirty="0"/>
              <a:t>:</a:t>
            </a:r>
          </a:p>
          <a:p>
            <a:pPr lvl="3">
              <a:buFont typeface="Arial" panose="020B0604020202020204" pitchFamily="34" charset="0"/>
              <a:buChar char="•"/>
            </a:pPr>
            <a:r>
              <a:rPr lang="en-GB" sz="1400" dirty="0"/>
              <a:t>Conceptual Framework</a:t>
            </a:r>
          </a:p>
          <a:p>
            <a:pPr lvl="3">
              <a:buFont typeface="Arial" panose="020B0604020202020204" pitchFamily="34" charset="0"/>
              <a:buChar char="•"/>
            </a:pPr>
            <a:r>
              <a:rPr lang="en-GB" sz="1400" dirty="0"/>
              <a:t>Technical Specification to reform University Course</a:t>
            </a:r>
          </a:p>
          <a:p>
            <a:pPr lvl="3">
              <a:buFont typeface="Arial" panose="020B0604020202020204" pitchFamily="34" charset="0"/>
              <a:buChar char="•"/>
            </a:pPr>
            <a:r>
              <a:rPr lang="en-GB" sz="1400" dirty="0"/>
              <a:t>…</a:t>
            </a:r>
          </a:p>
          <a:p>
            <a:pPr lvl="3">
              <a:buFont typeface="Arial" panose="020B0604020202020204" pitchFamily="34" charset="0"/>
              <a:buChar char="•"/>
            </a:pPr>
            <a:endParaRPr lang="en-GB" sz="1400" dirty="0"/>
          </a:p>
          <a:p>
            <a:pPr lvl="3">
              <a:buFont typeface="Arial" panose="020B0604020202020204" pitchFamily="34" charset="0"/>
              <a:buChar char="•"/>
            </a:pPr>
            <a:endParaRPr lang="en-GB" sz="1400" dirty="0"/>
          </a:p>
          <a:p>
            <a:pPr lvl="2"/>
            <a:endParaRPr lang="en-GB" sz="1600" dirty="0"/>
          </a:p>
          <a:p>
            <a:pPr lvl="2"/>
            <a:endParaRPr lang="en-GB" sz="1600" dirty="0"/>
          </a:p>
        </p:txBody>
      </p:sp>
      <p:pic>
        <p:nvPicPr>
          <p:cNvPr id="10" name="Immagine 9">
            <a:extLst>
              <a:ext uri="{FF2B5EF4-FFF2-40B4-BE49-F238E27FC236}">
                <a16:creationId xmlns:a16="http://schemas.microsoft.com/office/drawing/2014/main" id="{37301BC2-C0BD-FB44-AB90-470C9B8157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67952" y="776128"/>
            <a:ext cx="823581" cy="819524"/>
          </a:xfrm>
          <a:prstGeom prst="rect">
            <a:avLst/>
          </a:prstGeom>
        </p:spPr>
      </p:pic>
    </p:spTree>
    <p:extLst>
      <p:ext uri="{BB962C8B-B14F-4D97-AF65-F5344CB8AC3E}">
        <p14:creationId xmlns:p14="http://schemas.microsoft.com/office/powerpoint/2010/main" val="245869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grpId="1" nodeType="clickEffect">
                                  <p:stCondLst>
                                    <p:cond delay="0"/>
                                  </p:stCondLst>
                                  <p:childTnLst>
                                    <p:animEffect transition="out" filter="dissolve">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par>
                          <p:cTn id="16" fill="hold">
                            <p:stCondLst>
                              <p:cond delay="500"/>
                            </p:stCondLst>
                            <p:childTnLst>
                              <p:par>
                                <p:cTn id="17" presetID="9"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ssolve">
                                      <p:cBhvr>
                                        <p:cTn id="19" dur="500"/>
                                        <p:tgtEl>
                                          <p:spTgt spid="9"/>
                                        </p:tgtEl>
                                      </p:cBhvr>
                                    </p:animEffect>
                                  </p:childTnLst>
                                </p:cTn>
                              </p:par>
                              <p:par>
                                <p:cTn id="20" presetID="9" presetClass="entr" presetSubtype="0"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ssolv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xit" presetSubtype="0" fill="hold" nodeType="clickEffect">
                                  <p:stCondLst>
                                    <p:cond delay="0"/>
                                  </p:stCondLst>
                                  <p:childTnLst>
                                    <p:animEffect transition="out" filter="dissolv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par>
                                <p:cTn id="28" presetID="9" presetClass="exit" presetSubtype="0" fill="hold" grpId="1" nodeType="withEffect">
                                  <p:stCondLst>
                                    <p:cond delay="0"/>
                                  </p:stCondLst>
                                  <p:childTnLst>
                                    <p:animEffect transition="out" filter="dissolve">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par>
                                <p:cTn id="31" presetID="9" presetClass="exit" presetSubtype="0" fill="hold" nodeType="withEffect">
                                  <p:stCondLst>
                                    <p:cond delay="0"/>
                                  </p:stCondLst>
                                  <p:childTnLst>
                                    <p:animEffect transition="out" filter="dissolve">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err="1">
                <a:solidFill>
                  <a:schemeClr val="tx1"/>
                </a:solidFill>
              </a:rPr>
              <a:t>Questions</a:t>
            </a:r>
            <a:r>
              <a:rPr lang="it-IT" sz="4000" dirty="0">
                <a:solidFill>
                  <a:schemeClr val="tx1"/>
                </a:solidFill>
              </a:rPr>
              <a:t> ?</a:t>
            </a:r>
          </a:p>
        </p:txBody>
      </p:sp>
    </p:spTree>
    <p:extLst>
      <p:ext uri="{BB962C8B-B14F-4D97-AF65-F5344CB8AC3E}">
        <p14:creationId xmlns:p14="http://schemas.microsoft.com/office/powerpoint/2010/main" val="3172583328"/>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660</TotalTime>
  <Words>846</Words>
  <Application>Microsoft Macintosh PowerPoint</Application>
  <PresentationFormat>Widescreen</PresentationFormat>
  <Paragraphs>97</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Calibri</vt:lpstr>
      <vt:lpstr>Cambria Math</vt:lpstr>
      <vt:lpstr>Trebuchet MS</vt:lpstr>
      <vt:lpstr>Wingdings 3</vt:lpstr>
      <vt:lpstr>Sfaccettatura</vt:lpstr>
      <vt:lpstr>IE3 Industrial Engineering and Management of European Higher Education </vt:lpstr>
      <vt:lpstr>WP2: Aims</vt:lpstr>
      <vt:lpstr>WP2: Tasks</vt:lpstr>
      <vt:lpstr>WP2: Tasks</vt:lpstr>
      <vt:lpstr>WP2: Tasks</vt:lpstr>
      <vt:lpstr>WP2: Tasks</vt:lpstr>
      <vt:lpstr>WP2: Tasks</vt:lpstr>
      <vt:lpstr>WP2: Tasks</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SPRINT4.0</dc:title>
  <dc:creator>Alessandro</dc:creator>
  <cp:lastModifiedBy>Prof. Giovanni Mummolo</cp:lastModifiedBy>
  <cp:revision>21</cp:revision>
  <dcterms:created xsi:type="dcterms:W3CDTF">2017-09-28T10:15:40Z</dcterms:created>
  <dcterms:modified xsi:type="dcterms:W3CDTF">2019-11-19T10:18:14Z</dcterms:modified>
</cp:coreProperties>
</file>