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5" r:id="rId4"/>
  </p:sldMasterIdLst>
  <p:sldIdLst>
    <p:sldId id="256" r:id="rId5"/>
    <p:sldId id="257" r:id="rId6"/>
    <p:sldId id="258" r:id="rId7"/>
    <p:sldId id="263" r:id="rId8"/>
    <p:sldId id="267" r:id="rId9"/>
    <p:sldId id="264" r:id="rId10"/>
    <p:sldId id="265" r:id="rId11"/>
    <p:sldId id="266"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2" d="100"/>
          <a:sy n="52" d="100"/>
        </p:scale>
        <p:origin x="751" y="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2425040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2237387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76229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1548543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7418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321850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1545982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3046181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2210276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3947780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533ED8A-FC8F-4492-818C-DEB6831D187E}" type="datetimeFigureOut">
              <a:rPr lang="it-IT" smtClean="0"/>
              <a:t>20/11/2019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160667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533ED8A-FC8F-4492-818C-DEB6831D187E}" type="datetimeFigureOut">
              <a:rPr lang="it-IT" smtClean="0"/>
              <a:t>20/11/2019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3786447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533ED8A-FC8F-4492-818C-DEB6831D187E}" type="datetimeFigureOut">
              <a:rPr lang="it-IT" smtClean="0"/>
              <a:t>20/11/2019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1584948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3ED8A-FC8F-4492-818C-DEB6831D187E}" type="datetimeFigureOut">
              <a:rPr lang="it-IT" smtClean="0"/>
              <a:t>20/11/2019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272897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533ED8A-FC8F-4492-818C-DEB6831D187E}" type="datetimeFigureOut">
              <a:rPr lang="it-IT" smtClean="0"/>
              <a:t>20/11/2019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1952088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533ED8A-FC8F-4492-818C-DEB6831D187E}" type="datetimeFigureOut">
              <a:rPr lang="it-IT" smtClean="0"/>
              <a:t>20/11/2019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1618726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33ED8A-FC8F-4492-818C-DEB6831D187E}" type="datetimeFigureOut">
              <a:rPr lang="it-IT" smtClean="0"/>
              <a:t>20/11/2019</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EFFAC72-F8BB-4754-9F96-4D68A7B20214}" type="slidenum">
              <a:rPr lang="it-IT" smtClean="0"/>
              <a:t>‹#›</a:t>
            </a:fld>
            <a:endParaRPr lang="it-IT"/>
          </a:p>
        </p:txBody>
      </p:sp>
    </p:spTree>
    <p:extLst>
      <p:ext uri="{BB962C8B-B14F-4D97-AF65-F5344CB8AC3E}">
        <p14:creationId xmlns:p14="http://schemas.microsoft.com/office/powerpoint/2010/main" val="920480650"/>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 id="2147483877" r:id="rId12"/>
    <p:sldLayoutId id="2147483878" r:id="rId13"/>
    <p:sldLayoutId id="2147483879" r:id="rId14"/>
    <p:sldLayoutId id="2147483880" r:id="rId15"/>
    <p:sldLayoutId id="214748388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86D47-14A3-4566-8107-97273401F966}"/>
              </a:ext>
            </a:extLst>
          </p:cNvPr>
          <p:cNvSpPr>
            <a:spLocks noGrp="1"/>
          </p:cNvSpPr>
          <p:nvPr>
            <p:ph type="ctrTitle"/>
          </p:nvPr>
        </p:nvSpPr>
        <p:spPr>
          <a:xfrm>
            <a:off x="1507067" y="2038582"/>
            <a:ext cx="7766936" cy="1646302"/>
          </a:xfrm>
        </p:spPr>
        <p:txBody>
          <a:bodyPr/>
          <a:lstStyle/>
          <a:p>
            <a:r>
              <a:rPr lang="it-IT" sz="5400" dirty="0">
                <a:solidFill>
                  <a:srgbClr val="C00000"/>
                </a:solidFill>
              </a:rPr>
              <a:t>IE3</a:t>
            </a:r>
            <a:br>
              <a:rPr lang="it-IT" dirty="0"/>
            </a:br>
            <a:r>
              <a:rPr lang="en-US" sz="3200" b="1" dirty="0">
                <a:solidFill>
                  <a:srgbClr val="C00000"/>
                </a:solidFill>
                <a:latin typeface="+mn-lt"/>
              </a:rPr>
              <a:t>I</a:t>
            </a:r>
            <a:r>
              <a:rPr lang="en-US" sz="3200" b="1" dirty="0">
                <a:solidFill>
                  <a:schemeClr val="accent2">
                    <a:lumMod val="75000"/>
                  </a:schemeClr>
                </a:solidFill>
                <a:latin typeface="+mn-lt"/>
              </a:rPr>
              <a:t>ndustrial </a:t>
            </a:r>
            <a:r>
              <a:rPr lang="en-US" sz="3200" b="1" dirty="0">
                <a:solidFill>
                  <a:srgbClr val="C00000"/>
                </a:solidFill>
                <a:latin typeface="+mn-lt"/>
              </a:rPr>
              <a:t>E</a:t>
            </a:r>
            <a:r>
              <a:rPr lang="en-US" sz="3200" b="1" dirty="0">
                <a:solidFill>
                  <a:schemeClr val="accent2">
                    <a:lumMod val="75000"/>
                  </a:schemeClr>
                </a:solidFill>
                <a:latin typeface="+mn-lt"/>
              </a:rPr>
              <a:t>ngineering and </a:t>
            </a:r>
            <a:r>
              <a:rPr lang="en-US" sz="3200" b="1" dirty="0">
                <a:solidFill>
                  <a:srgbClr val="C00000"/>
                </a:solidFill>
                <a:latin typeface="+mn-lt"/>
              </a:rPr>
              <a:t>M</a:t>
            </a:r>
            <a:r>
              <a:rPr lang="en-US" sz="3200" b="1" dirty="0">
                <a:solidFill>
                  <a:schemeClr val="accent2">
                    <a:lumMod val="75000"/>
                  </a:schemeClr>
                </a:solidFill>
                <a:latin typeface="+mn-lt"/>
              </a:rPr>
              <a:t>anagement of </a:t>
            </a:r>
            <a:r>
              <a:rPr lang="en-US" sz="3200" b="1" dirty="0">
                <a:solidFill>
                  <a:srgbClr val="C00000"/>
                </a:solidFill>
                <a:latin typeface="+mn-lt"/>
              </a:rPr>
              <a:t>E</a:t>
            </a:r>
            <a:r>
              <a:rPr lang="en-US" sz="3200" b="1" dirty="0">
                <a:solidFill>
                  <a:schemeClr val="accent2">
                    <a:lumMod val="75000"/>
                  </a:schemeClr>
                </a:solidFill>
                <a:latin typeface="+mn-lt"/>
              </a:rPr>
              <a:t>uropean </a:t>
            </a:r>
            <a:r>
              <a:rPr lang="en-US" sz="3200" b="1" dirty="0">
                <a:solidFill>
                  <a:srgbClr val="C00000"/>
                </a:solidFill>
                <a:latin typeface="+mn-lt"/>
              </a:rPr>
              <a:t>H</a:t>
            </a:r>
            <a:r>
              <a:rPr lang="en-US" sz="3200" b="1" dirty="0">
                <a:solidFill>
                  <a:schemeClr val="accent2">
                    <a:lumMod val="75000"/>
                  </a:schemeClr>
                </a:solidFill>
                <a:latin typeface="+mn-lt"/>
              </a:rPr>
              <a:t>igher </a:t>
            </a:r>
            <a:r>
              <a:rPr lang="en-US" sz="3200" b="1" dirty="0">
                <a:solidFill>
                  <a:srgbClr val="C00000"/>
                </a:solidFill>
                <a:latin typeface="+mn-lt"/>
              </a:rPr>
              <a:t>E</a:t>
            </a:r>
            <a:r>
              <a:rPr lang="en-US" sz="3200" b="1" dirty="0">
                <a:solidFill>
                  <a:schemeClr val="accent2">
                    <a:lumMod val="75000"/>
                  </a:schemeClr>
                </a:solidFill>
                <a:latin typeface="+mn-lt"/>
              </a:rPr>
              <a:t>ducation </a:t>
            </a:r>
            <a:endParaRPr lang="it-IT" sz="3200" dirty="0">
              <a:solidFill>
                <a:schemeClr val="accent2">
                  <a:lumMod val="75000"/>
                </a:schemeClr>
              </a:solidFill>
              <a:latin typeface="+mn-lt"/>
            </a:endParaRPr>
          </a:p>
        </p:txBody>
      </p:sp>
      <p:sp>
        <p:nvSpPr>
          <p:cNvPr id="3" name="Subtitle 2">
            <a:extLst>
              <a:ext uri="{FF2B5EF4-FFF2-40B4-BE49-F238E27FC236}">
                <a16:creationId xmlns:a16="http://schemas.microsoft.com/office/drawing/2014/main" id="{DE4CFF00-4D1F-4874-818C-C967C0AE4C92}"/>
              </a:ext>
            </a:extLst>
          </p:cNvPr>
          <p:cNvSpPr>
            <a:spLocks noGrp="1"/>
          </p:cNvSpPr>
          <p:nvPr>
            <p:ph type="subTitle" idx="1"/>
          </p:nvPr>
        </p:nvSpPr>
        <p:spPr/>
        <p:txBody>
          <a:bodyPr>
            <a:noAutofit/>
          </a:bodyPr>
          <a:lstStyle/>
          <a:p>
            <a:r>
              <a:rPr lang="it-IT" sz="2400" dirty="0"/>
              <a:t>WP 3 description</a:t>
            </a:r>
          </a:p>
          <a:p>
            <a:r>
              <a:rPr lang="it-IT" sz="2400" dirty="0"/>
              <a:t>Designing new training courses and internal testing within partner universities</a:t>
            </a:r>
          </a:p>
        </p:txBody>
      </p:sp>
      <p:pic>
        <p:nvPicPr>
          <p:cNvPr id="5" name="Immagine 4" descr="http://eacea.ec.europa.eu/img/logos/erasmus_plus/eu_flag_co_funded_pos_%5brgb%5d_right.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062" y="5791428"/>
            <a:ext cx="2615071" cy="691877"/>
          </a:xfrm>
          <a:prstGeom prst="rect">
            <a:avLst/>
          </a:prstGeom>
          <a:noFill/>
          <a:ln>
            <a:noFill/>
          </a:ln>
        </p:spPr>
      </p:pic>
      <p:sp>
        <p:nvSpPr>
          <p:cNvPr id="6" name="CasellaDiTesto 3"/>
          <p:cNvSpPr txBox="1"/>
          <p:nvPr/>
        </p:nvSpPr>
        <p:spPr>
          <a:xfrm>
            <a:off x="3657599" y="5791428"/>
            <a:ext cx="4990012" cy="67710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50" dirty="0"/>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endParaRPr lang="it-IT" sz="950" dirty="0"/>
          </a:p>
        </p:txBody>
      </p:sp>
    </p:spTree>
    <p:extLst>
      <p:ext uri="{BB962C8B-B14F-4D97-AF65-F5344CB8AC3E}">
        <p14:creationId xmlns:p14="http://schemas.microsoft.com/office/powerpoint/2010/main" val="1893112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41D7-4086-4DAE-9055-7DDE8C7EE5CE}"/>
              </a:ext>
            </a:extLst>
          </p:cNvPr>
          <p:cNvSpPr>
            <a:spLocks noGrp="1"/>
          </p:cNvSpPr>
          <p:nvPr>
            <p:ph type="title"/>
          </p:nvPr>
        </p:nvSpPr>
        <p:spPr/>
        <p:txBody>
          <a:bodyPr>
            <a:normAutofit/>
          </a:bodyPr>
          <a:lstStyle/>
          <a:p>
            <a:r>
              <a:rPr lang="it-IT" sz="4000" dirty="0">
                <a:solidFill>
                  <a:schemeClr val="tx1"/>
                </a:solidFill>
              </a:rPr>
              <a:t>WP 3 aims, description, organization of the work</a:t>
            </a:r>
          </a:p>
        </p:txBody>
      </p:sp>
      <p:sp>
        <p:nvSpPr>
          <p:cNvPr id="3" name="Content Placeholder 2">
            <a:extLst>
              <a:ext uri="{FF2B5EF4-FFF2-40B4-BE49-F238E27FC236}">
                <a16:creationId xmlns:a16="http://schemas.microsoft.com/office/drawing/2014/main" id="{4C20794A-13A3-4DEA-A774-E55D5C203761}"/>
              </a:ext>
            </a:extLst>
          </p:cNvPr>
          <p:cNvSpPr>
            <a:spLocks noGrp="1"/>
          </p:cNvSpPr>
          <p:nvPr>
            <p:ph idx="1"/>
          </p:nvPr>
        </p:nvSpPr>
        <p:spPr>
          <a:xfrm>
            <a:off x="677334" y="2160589"/>
            <a:ext cx="8596668" cy="4087811"/>
          </a:xfrm>
        </p:spPr>
        <p:txBody>
          <a:bodyPr/>
          <a:lstStyle/>
          <a:p>
            <a:r>
              <a:rPr lang="it-IT" sz="2200" b="1" dirty="0"/>
              <a:t>AIMS</a:t>
            </a:r>
          </a:p>
          <a:p>
            <a:pPr>
              <a:buFont typeface="Wingdings" panose="05000000000000000000" pitchFamily="2" charset="2"/>
              <a:buChar char="§"/>
            </a:pPr>
            <a:r>
              <a:rPr lang="it-IT" sz="2200" dirty="0"/>
              <a:t>Testing the guidelines contained in the BoK for the renewing of 1 course module per partner per university (syllabi and training materials)</a:t>
            </a:r>
          </a:p>
          <a:p>
            <a:pPr>
              <a:buFont typeface="Wingdings" panose="05000000000000000000" pitchFamily="2" charset="2"/>
              <a:buChar char="§"/>
            </a:pPr>
            <a:r>
              <a:rPr lang="it-IT" sz="2200" dirty="0"/>
              <a:t>A pilot test of the renewed course modules</a:t>
            </a:r>
          </a:p>
          <a:p>
            <a:pPr>
              <a:buFont typeface="Wingdings" panose="05000000000000000000" pitchFamily="2" charset="2"/>
              <a:buChar char="§"/>
            </a:pPr>
            <a:r>
              <a:rPr lang="it-IT" sz="2200" dirty="0"/>
              <a:t>Analysing the feedback and validating the course modules</a:t>
            </a:r>
          </a:p>
          <a:p>
            <a:pPr marL="0" indent="0">
              <a:buNone/>
            </a:pPr>
            <a:r>
              <a:rPr lang="it-IT" sz="2200" dirty="0"/>
              <a:t>Universities and companies will corporate to develop the training materials for the renewed course modules. The course modules are going to be included in the regular educational programme to ensure the future sustainability of the project. </a:t>
            </a:r>
          </a:p>
          <a:p>
            <a:pPr>
              <a:buFont typeface="Wingdings" panose="05000000000000000000" pitchFamily="2" charset="2"/>
              <a:buChar char="§"/>
            </a:pPr>
            <a:endParaRPr lang="it-IT" sz="2200" b="1" dirty="0"/>
          </a:p>
          <a:p>
            <a:pPr>
              <a:buFont typeface="Wingdings" panose="05000000000000000000" pitchFamily="2" charset="2"/>
              <a:buChar char="§"/>
            </a:pPr>
            <a:endParaRPr lang="it-IT" b="1" dirty="0"/>
          </a:p>
        </p:txBody>
      </p:sp>
    </p:spTree>
    <p:extLst>
      <p:ext uri="{BB962C8B-B14F-4D97-AF65-F5344CB8AC3E}">
        <p14:creationId xmlns:p14="http://schemas.microsoft.com/office/powerpoint/2010/main" val="2880259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it-IT" sz="4000" dirty="0">
                <a:solidFill>
                  <a:schemeClr val="tx1"/>
                </a:solidFill>
              </a:rPr>
              <a:t>Tasks: description, timeframe, responsabilities</a:t>
            </a:r>
          </a:p>
        </p:txBody>
      </p:sp>
      <p:sp>
        <p:nvSpPr>
          <p:cNvPr id="3" name="Content Placeholder 2">
            <a:extLst>
              <a:ext uri="{FF2B5EF4-FFF2-40B4-BE49-F238E27FC236}">
                <a16:creationId xmlns:a16="http://schemas.microsoft.com/office/drawing/2014/main" id="{CA1AC81C-4556-4BE4-8995-2DE3D0AD77DC}"/>
              </a:ext>
            </a:extLst>
          </p:cNvPr>
          <p:cNvSpPr>
            <a:spLocks noGrp="1"/>
          </p:cNvSpPr>
          <p:nvPr>
            <p:ph idx="1"/>
          </p:nvPr>
        </p:nvSpPr>
        <p:spPr>
          <a:xfrm>
            <a:off x="399393" y="2154622"/>
            <a:ext cx="9459310" cy="4401748"/>
          </a:xfrm>
        </p:spPr>
        <p:txBody>
          <a:bodyPr/>
          <a:lstStyle/>
          <a:p>
            <a:pPr>
              <a:buFont typeface="Wingdings" panose="05000000000000000000" pitchFamily="2" charset="2"/>
              <a:buChar char="Ø"/>
            </a:pPr>
            <a:r>
              <a:rPr lang="it-IT" sz="2400" b="1" dirty="0"/>
              <a:t>T3.1 Prepararion of the IE3 course action plan</a:t>
            </a:r>
          </a:p>
          <a:p>
            <a:pPr>
              <a:buFont typeface="Arial" panose="020B0604020202020204" pitchFamily="34" charset="0"/>
              <a:buChar char="•"/>
            </a:pPr>
            <a:r>
              <a:rPr lang="it-IT" sz="2400" dirty="0"/>
              <a:t>140-170 hours work load</a:t>
            </a:r>
          </a:p>
          <a:p>
            <a:pPr>
              <a:buFont typeface="Arial" panose="020B0604020202020204" pitchFamily="34" charset="0"/>
              <a:buChar char="•"/>
            </a:pPr>
            <a:r>
              <a:rPr lang="it-IT" sz="2400" dirty="0"/>
              <a:t>5-6 ECTS credits</a:t>
            </a:r>
          </a:p>
          <a:p>
            <a:pPr>
              <a:buFont typeface="Arial" panose="020B0604020202020204" pitchFamily="34" charset="0"/>
              <a:buChar char="•"/>
            </a:pPr>
            <a:r>
              <a:rPr lang="it-IT" sz="2400" dirty="0"/>
              <a:t>Approx. 80 students </a:t>
            </a:r>
          </a:p>
          <a:p>
            <a:pPr>
              <a:buFont typeface="Arial" panose="020B0604020202020204" pitchFamily="34" charset="0"/>
              <a:buChar char="•"/>
            </a:pPr>
            <a:r>
              <a:rPr lang="it-IT" sz="2400" dirty="0"/>
              <a:t>M12-M13 All partners</a:t>
            </a:r>
          </a:p>
          <a:p>
            <a:pPr>
              <a:buFont typeface="Arial" panose="020B0604020202020204" pitchFamily="34" charset="0"/>
              <a:buChar char="•"/>
            </a:pPr>
            <a:endParaRPr lang="it-IT" sz="2400" dirty="0"/>
          </a:p>
          <a:p>
            <a:pPr>
              <a:buFont typeface="Wingdings" panose="05000000000000000000" pitchFamily="2" charset="2"/>
              <a:buChar char="Ø"/>
            </a:pPr>
            <a:r>
              <a:rPr lang="it-IT" sz="2400" b="1" dirty="0"/>
              <a:t>T3.2 Developing new learning materials with support of all partners and companies</a:t>
            </a:r>
          </a:p>
          <a:p>
            <a:pPr>
              <a:buFont typeface="Arial" panose="020B0604020202020204" pitchFamily="34" charset="0"/>
              <a:buChar char="•"/>
            </a:pPr>
            <a:r>
              <a:rPr lang="it-IT" sz="2400" dirty="0"/>
              <a:t>M13-M16 All partners</a:t>
            </a:r>
          </a:p>
          <a:p>
            <a:pPr>
              <a:buFont typeface="Arial" panose="020B0604020202020204" pitchFamily="34" charset="0"/>
              <a:buChar char="•"/>
            </a:pPr>
            <a:endParaRPr lang="it-IT" b="1" dirty="0"/>
          </a:p>
          <a:p>
            <a:pPr>
              <a:buFont typeface="Wingdings" panose="05000000000000000000" pitchFamily="2" charset="2"/>
              <a:buChar char="§"/>
            </a:pPr>
            <a:endParaRPr lang="it-IT" dirty="0"/>
          </a:p>
          <a:p>
            <a:pPr>
              <a:buFont typeface="Wingdings" panose="05000000000000000000" pitchFamily="2" charset="2"/>
              <a:buChar char="§"/>
            </a:pPr>
            <a:endParaRPr lang="it-IT" dirty="0"/>
          </a:p>
        </p:txBody>
      </p:sp>
    </p:spTree>
    <p:extLst>
      <p:ext uri="{BB962C8B-B14F-4D97-AF65-F5344CB8AC3E}">
        <p14:creationId xmlns:p14="http://schemas.microsoft.com/office/powerpoint/2010/main" val="3579581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it-IT" sz="4000" dirty="0">
                <a:solidFill>
                  <a:schemeClr val="tx1"/>
                </a:solidFill>
              </a:rPr>
              <a:t>Tasks: description, timeframe, responsabilities</a:t>
            </a:r>
          </a:p>
        </p:txBody>
      </p:sp>
      <p:sp>
        <p:nvSpPr>
          <p:cNvPr id="3" name="Content Placeholder 2">
            <a:extLst>
              <a:ext uri="{FF2B5EF4-FFF2-40B4-BE49-F238E27FC236}">
                <a16:creationId xmlns:a16="http://schemas.microsoft.com/office/drawing/2014/main" id="{CA1AC81C-4556-4BE4-8995-2DE3D0AD77DC}"/>
              </a:ext>
            </a:extLst>
          </p:cNvPr>
          <p:cNvSpPr>
            <a:spLocks noGrp="1"/>
          </p:cNvSpPr>
          <p:nvPr>
            <p:ph idx="1"/>
          </p:nvPr>
        </p:nvSpPr>
        <p:spPr>
          <a:xfrm>
            <a:off x="677334" y="2160589"/>
            <a:ext cx="8596668" cy="4429397"/>
          </a:xfrm>
        </p:spPr>
        <p:txBody>
          <a:bodyPr>
            <a:normAutofit fontScale="85000" lnSpcReduction="10000"/>
          </a:bodyPr>
          <a:lstStyle/>
          <a:p>
            <a:pPr>
              <a:buFont typeface="Wingdings" panose="05000000000000000000" pitchFamily="2" charset="2"/>
              <a:buChar char="Ø"/>
            </a:pPr>
            <a:r>
              <a:rPr lang="it-IT" sz="2800" b="1" dirty="0"/>
              <a:t>T3.3 Developing common evaluation tools for the course modules</a:t>
            </a:r>
          </a:p>
          <a:p>
            <a:pPr>
              <a:buFont typeface="Wingdings" panose="05000000000000000000" pitchFamily="2" charset="2"/>
              <a:buChar char="§"/>
            </a:pPr>
            <a:r>
              <a:rPr lang="it-IT" sz="2800" dirty="0"/>
              <a:t>M15-M16  All partners</a:t>
            </a:r>
          </a:p>
          <a:p>
            <a:pPr>
              <a:buFont typeface="Wingdings" panose="05000000000000000000" pitchFamily="2" charset="2"/>
              <a:buChar char="Ø"/>
            </a:pPr>
            <a:endParaRPr lang="it-IT" sz="2800" b="1" dirty="0"/>
          </a:p>
          <a:p>
            <a:pPr>
              <a:buFont typeface="Wingdings" panose="05000000000000000000" pitchFamily="2" charset="2"/>
              <a:buChar char="Ø"/>
            </a:pPr>
            <a:r>
              <a:rPr lang="it-IT" sz="2800" b="1" dirty="0"/>
              <a:t>T3.4 Piloting and evaluating the new course modules</a:t>
            </a:r>
          </a:p>
          <a:p>
            <a:pPr>
              <a:buFont typeface="Wingdings" panose="05000000000000000000" pitchFamily="2" charset="2"/>
              <a:buChar char="§"/>
            </a:pPr>
            <a:r>
              <a:rPr lang="it-IT" sz="2800" dirty="0"/>
              <a:t>M17-M20  All partners</a:t>
            </a:r>
          </a:p>
          <a:p>
            <a:pPr>
              <a:buFont typeface="Arial" panose="020B0604020202020204" pitchFamily="34" charset="0"/>
              <a:buChar char="•"/>
            </a:pPr>
            <a:endParaRPr lang="it-IT" sz="2800" dirty="0"/>
          </a:p>
          <a:p>
            <a:pPr>
              <a:buFont typeface="Wingdings" panose="05000000000000000000" pitchFamily="2" charset="2"/>
              <a:buChar char="Ø"/>
            </a:pPr>
            <a:r>
              <a:rPr lang="it-IT" sz="2800" b="1" dirty="0"/>
              <a:t>T3.5 Follow-up and revision of the training materials</a:t>
            </a:r>
          </a:p>
          <a:p>
            <a:pPr>
              <a:buFont typeface="Wingdings" panose="05000000000000000000" pitchFamily="2" charset="2"/>
              <a:buChar char="§"/>
            </a:pPr>
            <a:r>
              <a:rPr lang="it-IT" sz="2800" dirty="0"/>
              <a:t>M21-M22 All partners</a:t>
            </a:r>
          </a:p>
        </p:txBody>
      </p:sp>
    </p:spTree>
    <p:extLst>
      <p:ext uri="{BB962C8B-B14F-4D97-AF65-F5344CB8AC3E}">
        <p14:creationId xmlns:p14="http://schemas.microsoft.com/office/powerpoint/2010/main" val="1390842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it-IT" sz="4000" dirty="0">
                <a:solidFill>
                  <a:schemeClr val="tx1"/>
                </a:solidFill>
              </a:rPr>
              <a:t>Results: description, timeframe, responsabilities</a:t>
            </a:r>
          </a:p>
        </p:txBody>
      </p:sp>
      <p:sp>
        <p:nvSpPr>
          <p:cNvPr id="3" name="Content Placeholder 2">
            <a:extLst>
              <a:ext uri="{FF2B5EF4-FFF2-40B4-BE49-F238E27FC236}">
                <a16:creationId xmlns:a16="http://schemas.microsoft.com/office/drawing/2014/main" id="{CA1AC81C-4556-4BE4-8995-2DE3D0AD77DC}"/>
              </a:ext>
            </a:extLst>
          </p:cNvPr>
          <p:cNvSpPr>
            <a:spLocks noGrp="1"/>
          </p:cNvSpPr>
          <p:nvPr>
            <p:ph idx="1"/>
          </p:nvPr>
        </p:nvSpPr>
        <p:spPr/>
        <p:txBody>
          <a:bodyPr>
            <a:normAutofit lnSpcReduction="10000"/>
          </a:bodyPr>
          <a:lstStyle/>
          <a:p>
            <a:r>
              <a:rPr lang="it-IT" sz="2800" b="1" dirty="0"/>
              <a:t>R3.1 IE3 Course Action Plan</a:t>
            </a:r>
          </a:p>
          <a:p>
            <a:pPr>
              <a:buFont typeface="Wingdings" panose="05000000000000000000" pitchFamily="2" charset="2"/>
              <a:buChar char="§"/>
            </a:pPr>
            <a:r>
              <a:rPr lang="it-IT" sz="2800" dirty="0"/>
              <a:t>Common requirements for the renewed course module (format, methodology etc.)</a:t>
            </a:r>
          </a:p>
          <a:p>
            <a:pPr>
              <a:buFont typeface="Wingdings" panose="05000000000000000000" pitchFamily="2" charset="2"/>
              <a:buChar char="§"/>
            </a:pPr>
            <a:r>
              <a:rPr lang="it-IT" sz="2800" dirty="0"/>
              <a:t>Assignement of the specific course module to be developed by the involved partners</a:t>
            </a:r>
          </a:p>
          <a:p>
            <a:pPr>
              <a:buFont typeface="Wingdings" panose="05000000000000000000" pitchFamily="2" charset="2"/>
              <a:buChar char="§"/>
            </a:pPr>
            <a:r>
              <a:rPr lang="it-IT" sz="2800" dirty="0">
                <a:solidFill>
                  <a:schemeClr val="tx1"/>
                </a:solidFill>
              </a:rPr>
              <a:t>Detailed woorkflows and time horizons</a:t>
            </a:r>
          </a:p>
          <a:p>
            <a:pPr>
              <a:buFont typeface="Wingdings" panose="05000000000000000000" pitchFamily="2" charset="2"/>
              <a:buChar char="§"/>
            </a:pPr>
            <a:r>
              <a:rPr lang="it-IT" sz="2800" dirty="0">
                <a:solidFill>
                  <a:schemeClr val="tx1"/>
                </a:solidFill>
              </a:rPr>
              <a:t>Common evaluation materials</a:t>
            </a:r>
            <a:endParaRPr lang="it-IT" sz="2800" dirty="0"/>
          </a:p>
          <a:p>
            <a:pPr marL="0" indent="0">
              <a:buNone/>
            </a:pPr>
            <a:r>
              <a:rPr lang="it-IT" sz="2800" dirty="0"/>
              <a:t>    Due date: M13 All partners</a:t>
            </a:r>
          </a:p>
          <a:p>
            <a:endParaRPr lang="it-IT" dirty="0"/>
          </a:p>
        </p:txBody>
      </p:sp>
    </p:spTree>
    <p:extLst>
      <p:ext uri="{BB962C8B-B14F-4D97-AF65-F5344CB8AC3E}">
        <p14:creationId xmlns:p14="http://schemas.microsoft.com/office/powerpoint/2010/main" val="1154730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it-IT" sz="4000" dirty="0">
                <a:solidFill>
                  <a:schemeClr val="tx1"/>
                </a:solidFill>
              </a:rPr>
              <a:t>Results: description, timeframe, responsabilities</a:t>
            </a:r>
          </a:p>
        </p:txBody>
      </p:sp>
      <p:sp>
        <p:nvSpPr>
          <p:cNvPr id="3" name="Content Placeholder 2">
            <a:extLst>
              <a:ext uri="{FF2B5EF4-FFF2-40B4-BE49-F238E27FC236}">
                <a16:creationId xmlns:a16="http://schemas.microsoft.com/office/drawing/2014/main" id="{CA1AC81C-4556-4BE4-8995-2DE3D0AD77DC}"/>
              </a:ext>
            </a:extLst>
          </p:cNvPr>
          <p:cNvSpPr>
            <a:spLocks noGrp="1"/>
          </p:cNvSpPr>
          <p:nvPr>
            <p:ph idx="1"/>
          </p:nvPr>
        </p:nvSpPr>
        <p:spPr>
          <a:xfrm>
            <a:off x="677334" y="2160589"/>
            <a:ext cx="8596668" cy="4481949"/>
          </a:xfrm>
        </p:spPr>
        <p:txBody>
          <a:bodyPr>
            <a:noAutofit/>
          </a:bodyPr>
          <a:lstStyle/>
          <a:p>
            <a:r>
              <a:rPr lang="it-IT" sz="2800" b="1" dirty="0"/>
              <a:t>R3.2 Renewed learning materials for the course module</a:t>
            </a:r>
          </a:p>
          <a:p>
            <a:pPr>
              <a:buFont typeface="Wingdings" panose="05000000000000000000" pitchFamily="2" charset="2"/>
              <a:buChar char="§"/>
            </a:pPr>
            <a:r>
              <a:rPr lang="it-IT" sz="2800" dirty="0"/>
              <a:t>Clear division of topics</a:t>
            </a:r>
          </a:p>
          <a:p>
            <a:pPr>
              <a:buFont typeface="Wingdings" panose="05000000000000000000" pitchFamily="2" charset="2"/>
              <a:buChar char="§"/>
            </a:pPr>
            <a:r>
              <a:rPr lang="it-IT" sz="2800" dirty="0"/>
              <a:t>All material in English</a:t>
            </a:r>
          </a:p>
          <a:p>
            <a:pPr>
              <a:buFont typeface="Wingdings" panose="05000000000000000000" pitchFamily="2" charset="2"/>
              <a:buChar char="§"/>
            </a:pPr>
            <a:r>
              <a:rPr lang="it-IT" sz="2800" dirty="0"/>
              <a:t>Composed of various media – text, infographics, PP slides, tests, etc.     </a:t>
            </a:r>
          </a:p>
          <a:p>
            <a:pPr marL="0" indent="0">
              <a:buNone/>
            </a:pPr>
            <a:r>
              <a:rPr lang="it-IT" sz="2800" dirty="0"/>
              <a:t>   Due date: M16  All partners</a:t>
            </a:r>
          </a:p>
        </p:txBody>
      </p:sp>
    </p:spTree>
    <p:extLst>
      <p:ext uri="{BB962C8B-B14F-4D97-AF65-F5344CB8AC3E}">
        <p14:creationId xmlns:p14="http://schemas.microsoft.com/office/powerpoint/2010/main" val="2955805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it-IT" sz="4000" dirty="0">
                <a:solidFill>
                  <a:schemeClr val="tx1"/>
                </a:solidFill>
              </a:rPr>
              <a:t>Results: description, timeframe, responsabilities</a:t>
            </a:r>
          </a:p>
        </p:txBody>
      </p:sp>
      <p:sp>
        <p:nvSpPr>
          <p:cNvPr id="3" name="Content Placeholder 2">
            <a:extLst>
              <a:ext uri="{FF2B5EF4-FFF2-40B4-BE49-F238E27FC236}">
                <a16:creationId xmlns:a16="http://schemas.microsoft.com/office/drawing/2014/main" id="{CA1AC81C-4556-4BE4-8995-2DE3D0AD77DC}"/>
              </a:ext>
            </a:extLst>
          </p:cNvPr>
          <p:cNvSpPr>
            <a:spLocks noGrp="1"/>
          </p:cNvSpPr>
          <p:nvPr>
            <p:ph idx="1"/>
          </p:nvPr>
        </p:nvSpPr>
        <p:spPr/>
        <p:txBody>
          <a:bodyPr>
            <a:normAutofit/>
          </a:bodyPr>
          <a:lstStyle/>
          <a:p>
            <a:r>
              <a:rPr lang="it-IT" sz="2800" b="1" dirty="0"/>
              <a:t>R3.3 Renewed IEM course evaluation report</a:t>
            </a:r>
          </a:p>
          <a:p>
            <a:pPr>
              <a:buFont typeface="Wingdings" panose="05000000000000000000" pitchFamily="2" charset="2"/>
              <a:buChar char="§"/>
            </a:pPr>
            <a:r>
              <a:rPr lang="it-IT" sz="2800" dirty="0"/>
              <a:t>Feedback concerning all pilot actions carried out</a:t>
            </a:r>
          </a:p>
          <a:p>
            <a:pPr>
              <a:buFont typeface="Wingdings" panose="05000000000000000000" pitchFamily="2" charset="2"/>
              <a:buChar char="§"/>
            </a:pPr>
            <a:r>
              <a:rPr lang="it-IT" sz="2800" dirty="0"/>
              <a:t>Analyses of all data and suggestions provided by participants in questionnaires etc.</a:t>
            </a:r>
          </a:p>
          <a:p>
            <a:pPr>
              <a:buFont typeface="Wingdings" panose="05000000000000000000" pitchFamily="2" charset="2"/>
              <a:buChar char="§"/>
            </a:pPr>
            <a:endParaRPr lang="it-IT" sz="2800" dirty="0"/>
          </a:p>
          <a:p>
            <a:pPr marL="0" indent="0">
              <a:buNone/>
            </a:pPr>
            <a:r>
              <a:rPr lang="it-IT" sz="2800" dirty="0"/>
              <a:t>   Due date M20  All partners</a:t>
            </a:r>
          </a:p>
        </p:txBody>
      </p:sp>
    </p:spTree>
    <p:extLst>
      <p:ext uri="{BB962C8B-B14F-4D97-AF65-F5344CB8AC3E}">
        <p14:creationId xmlns:p14="http://schemas.microsoft.com/office/powerpoint/2010/main" val="3995950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it-IT" sz="4000" dirty="0">
                <a:solidFill>
                  <a:schemeClr val="tx1"/>
                </a:solidFill>
              </a:rPr>
              <a:t>Results: description, timeframe,  responsabilities</a:t>
            </a:r>
          </a:p>
        </p:txBody>
      </p:sp>
      <p:sp>
        <p:nvSpPr>
          <p:cNvPr id="3" name="Content Placeholder 2">
            <a:extLst>
              <a:ext uri="{FF2B5EF4-FFF2-40B4-BE49-F238E27FC236}">
                <a16:creationId xmlns:a16="http://schemas.microsoft.com/office/drawing/2014/main" id="{CA1AC81C-4556-4BE4-8995-2DE3D0AD77DC}"/>
              </a:ext>
            </a:extLst>
          </p:cNvPr>
          <p:cNvSpPr>
            <a:spLocks noGrp="1"/>
          </p:cNvSpPr>
          <p:nvPr>
            <p:ph idx="1"/>
          </p:nvPr>
        </p:nvSpPr>
        <p:spPr/>
        <p:txBody>
          <a:bodyPr>
            <a:normAutofit/>
          </a:bodyPr>
          <a:lstStyle/>
          <a:p>
            <a:r>
              <a:rPr lang="it-IT" sz="2800" b="1" dirty="0"/>
              <a:t>R3.4 IE3 course modules final version</a:t>
            </a:r>
          </a:p>
          <a:p>
            <a:pPr>
              <a:buFont typeface="Wingdings" panose="05000000000000000000" pitchFamily="2" charset="2"/>
              <a:buChar char="§"/>
            </a:pPr>
            <a:r>
              <a:rPr lang="it-IT" sz="2800" dirty="0"/>
              <a:t>Delivery of the final version of the course module taking into consideration their experience in the piloting of the course module and the feedback collected from participants </a:t>
            </a:r>
          </a:p>
          <a:p>
            <a:pPr marL="0" indent="0">
              <a:buNone/>
            </a:pPr>
            <a:r>
              <a:rPr lang="it-IT" sz="2800" dirty="0"/>
              <a:t>   Due date: M22  All partners</a:t>
            </a:r>
          </a:p>
        </p:txBody>
      </p:sp>
    </p:spTree>
    <p:extLst>
      <p:ext uri="{BB962C8B-B14F-4D97-AF65-F5344CB8AC3E}">
        <p14:creationId xmlns:p14="http://schemas.microsoft.com/office/powerpoint/2010/main" val="793653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3051A-8B7D-43D7-B216-0725D1EF9799}"/>
              </a:ext>
            </a:extLst>
          </p:cNvPr>
          <p:cNvSpPr>
            <a:spLocks noGrp="1"/>
          </p:cNvSpPr>
          <p:nvPr>
            <p:ph type="title"/>
          </p:nvPr>
        </p:nvSpPr>
        <p:spPr/>
        <p:txBody>
          <a:bodyPr>
            <a:normAutofit/>
          </a:bodyPr>
          <a:lstStyle/>
          <a:p>
            <a:r>
              <a:rPr lang="it-IT" sz="4000" dirty="0">
                <a:solidFill>
                  <a:schemeClr val="tx1"/>
                </a:solidFill>
              </a:rPr>
              <a:t>Link with the other WPs</a:t>
            </a:r>
          </a:p>
        </p:txBody>
      </p:sp>
      <p:sp>
        <p:nvSpPr>
          <p:cNvPr id="3" name="Content Placeholder 2">
            <a:extLst>
              <a:ext uri="{FF2B5EF4-FFF2-40B4-BE49-F238E27FC236}">
                <a16:creationId xmlns:a16="http://schemas.microsoft.com/office/drawing/2014/main" id="{3C98632C-1B91-4DE5-AC18-F477E42BE822}"/>
              </a:ext>
            </a:extLst>
          </p:cNvPr>
          <p:cNvSpPr>
            <a:spLocks noGrp="1"/>
          </p:cNvSpPr>
          <p:nvPr>
            <p:ph idx="1"/>
          </p:nvPr>
        </p:nvSpPr>
        <p:spPr/>
        <p:txBody>
          <a:bodyPr>
            <a:normAutofit/>
          </a:bodyPr>
          <a:lstStyle/>
          <a:p>
            <a:r>
              <a:rPr lang="it-IT" sz="3200" dirty="0"/>
              <a:t>The new course modules will be created starting from the BoK in WP2</a:t>
            </a:r>
          </a:p>
        </p:txBody>
      </p:sp>
    </p:spTree>
    <p:extLst>
      <p:ext uri="{BB962C8B-B14F-4D97-AF65-F5344CB8AC3E}">
        <p14:creationId xmlns:p14="http://schemas.microsoft.com/office/powerpoint/2010/main" val="2888562997"/>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24F872E61C6F43A00602E3A6FA9715" ma:contentTypeVersion="5" ma:contentTypeDescription="Create a new document." ma:contentTypeScope="" ma:versionID="583a7de0cbb6936154e9132787a89ffe">
  <xsd:schema xmlns:xsd="http://www.w3.org/2001/XMLSchema" xmlns:xs="http://www.w3.org/2001/XMLSchema" xmlns:p="http://schemas.microsoft.com/office/2006/metadata/properties" xmlns:ns3="5427303b-85f0-4d97-896d-2df5aa5ce8e9" targetNamespace="http://schemas.microsoft.com/office/2006/metadata/properties" ma:root="true" ma:fieldsID="c41532e57226dedc8ca23a7ac8a6a7ca" ns3:_="">
    <xsd:import namespace="5427303b-85f0-4d97-896d-2df5aa5ce8e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27303b-85f0-4d97-896d-2df5aa5ce8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336F23-1E0E-407B-9B98-0D55C59E240A}">
  <ds:schemaRefs>
    <ds:schemaRef ds:uri="http://schemas.microsoft.com/sharepoint/v3/contenttype/forms"/>
  </ds:schemaRefs>
</ds:datastoreItem>
</file>

<file path=customXml/itemProps2.xml><?xml version="1.0" encoding="utf-8"?>
<ds:datastoreItem xmlns:ds="http://schemas.openxmlformats.org/officeDocument/2006/customXml" ds:itemID="{6277C3C8-4C94-40EA-A57A-9E49D6C0E961}">
  <ds:schemaRefs>
    <ds:schemaRef ds:uri="http://schemas.microsoft.com/office/2006/metadata/properties"/>
    <ds:schemaRef ds:uri="5427303b-85f0-4d97-896d-2df5aa5ce8e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372E276B-92CE-463A-88F6-CEB4005EF2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27303b-85f0-4d97-896d-2df5aa5ce8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156</TotalTime>
  <Words>445</Words>
  <Application>Microsoft Office PowerPoint</Application>
  <PresentationFormat>Bredbild</PresentationFormat>
  <Paragraphs>54</Paragraphs>
  <Slides>9</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vt:lpstr>
      <vt:lpstr>Trebuchet MS</vt:lpstr>
      <vt:lpstr>Wingdings</vt:lpstr>
      <vt:lpstr>Wingdings 3</vt:lpstr>
      <vt:lpstr>Sfaccettatura</vt:lpstr>
      <vt:lpstr>IE3 Industrial Engineering and Management of European Higher Education </vt:lpstr>
      <vt:lpstr>WP 3 aims, description, organization of the work</vt:lpstr>
      <vt:lpstr>Tasks: description, timeframe, responsabilities</vt:lpstr>
      <vt:lpstr>Tasks: description, timeframe, responsabilities</vt:lpstr>
      <vt:lpstr>Results: description, timeframe, responsabilities</vt:lpstr>
      <vt:lpstr>Results: description, timeframe, responsabilities</vt:lpstr>
      <vt:lpstr>Results: description, timeframe, responsabilities</vt:lpstr>
      <vt:lpstr>Results: description, timeframe,  responsabilities</vt:lpstr>
      <vt:lpstr>Link with the other WPs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SPRINT4.0</dc:title>
  <dc:creator>Alessandro</dc:creator>
  <cp:lastModifiedBy>Janerik Lundquist</cp:lastModifiedBy>
  <cp:revision>24</cp:revision>
  <dcterms:created xsi:type="dcterms:W3CDTF">2017-09-28T10:15:40Z</dcterms:created>
  <dcterms:modified xsi:type="dcterms:W3CDTF">2019-11-20T19:37:43Z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0x0101000724F872E61C6F43A00602E3A6FA9715</vt:lpwstr>
  </property>
</Properties>
</file>