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5" r:id="rId1"/>
  </p:sldMasterIdLst>
  <p:sldIdLst>
    <p:sldId id="256" r:id="rId2"/>
    <p:sldId id="268" r:id="rId3"/>
    <p:sldId id="257" r:id="rId4"/>
    <p:sldId id="258" r:id="rId5"/>
    <p:sldId id="263" r:id="rId6"/>
    <p:sldId id="264" r:id="rId7"/>
    <p:sldId id="265" r:id="rId8"/>
    <p:sldId id="266" r:id="rId9"/>
    <p:sldId id="267" r:id="rId10"/>
    <p:sldId id="262" r:id="rId11"/>
    <p:sldId id="269" r:id="rId12"/>
    <p:sldId id="261" r:id="rId13"/>
    <p:sldId id="26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47" d="100"/>
          <a:sy n="47" d="100"/>
        </p:scale>
        <p:origin x="27" y="9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t>21/11/2019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‹Nº›</a:t>
            </a:fld>
            <a:endParaRPr lang="it-IT"/>
          </a:p>
        </p:txBody>
      </p:sp>
    </p:spTree>
    <p:extLst>
      <p:ext uri="{BB962C8B-B14F-4D97-AF65-F5344CB8AC3E}">
        <p14:creationId xmlns:p14="http://schemas.microsoft.com/office/powerpoint/2010/main" val="2425040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21/11/2019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‹Nº›</a:t>
            </a:fld>
            <a:endParaRPr lang="it-IT"/>
          </a:p>
        </p:txBody>
      </p:sp>
    </p:spTree>
    <p:extLst>
      <p:ext uri="{BB962C8B-B14F-4D97-AF65-F5344CB8AC3E}">
        <p14:creationId xmlns:p14="http://schemas.microsoft.com/office/powerpoint/2010/main" val="2237387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21/11/2019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‹Nº›</a:t>
            </a:fld>
            <a:endParaRPr lang="it-IT"/>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76229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21/11/2019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‹Nº›</a:t>
            </a:fld>
            <a:endParaRPr lang="it-IT"/>
          </a:p>
        </p:txBody>
      </p:sp>
    </p:spTree>
    <p:extLst>
      <p:ext uri="{BB962C8B-B14F-4D97-AF65-F5344CB8AC3E}">
        <p14:creationId xmlns:p14="http://schemas.microsoft.com/office/powerpoint/2010/main" val="15485439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21/11/2019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‹Nº›</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374182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21/11/2019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‹Nº›</a:t>
            </a:fld>
            <a:endParaRPr lang="it-IT"/>
          </a:p>
        </p:txBody>
      </p:sp>
    </p:spTree>
    <p:extLst>
      <p:ext uri="{BB962C8B-B14F-4D97-AF65-F5344CB8AC3E}">
        <p14:creationId xmlns:p14="http://schemas.microsoft.com/office/powerpoint/2010/main" val="3218505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t>21/11/2019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‹Nº›</a:t>
            </a:fld>
            <a:endParaRPr lang="it-IT"/>
          </a:p>
        </p:txBody>
      </p:sp>
    </p:spTree>
    <p:extLst>
      <p:ext uri="{BB962C8B-B14F-4D97-AF65-F5344CB8AC3E}">
        <p14:creationId xmlns:p14="http://schemas.microsoft.com/office/powerpoint/2010/main" val="1545982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t>21/11/2019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‹Nº›</a:t>
            </a:fld>
            <a:endParaRPr lang="it-IT"/>
          </a:p>
        </p:txBody>
      </p:sp>
    </p:spTree>
    <p:extLst>
      <p:ext uri="{BB962C8B-B14F-4D97-AF65-F5344CB8AC3E}">
        <p14:creationId xmlns:p14="http://schemas.microsoft.com/office/powerpoint/2010/main" val="3046181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t>21/11/2019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‹Nº›</a:t>
            </a:fld>
            <a:endParaRPr lang="it-IT"/>
          </a:p>
        </p:txBody>
      </p:sp>
    </p:spTree>
    <p:extLst>
      <p:ext uri="{BB962C8B-B14F-4D97-AF65-F5344CB8AC3E}">
        <p14:creationId xmlns:p14="http://schemas.microsoft.com/office/powerpoint/2010/main" val="2210276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21/11/2019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‹Nº›</a:t>
            </a:fld>
            <a:endParaRPr lang="it-IT"/>
          </a:p>
        </p:txBody>
      </p:sp>
    </p:spTree>
    <p:extLst>
      <p:ext uri="{BB962C8B-B14F-4D97-AF65-F5344CB8AC3E}">
        <p14:creationId xmlns:p14="http://schemas.microsoft.com/office/powerpoint/2010/main" val="3947780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533ED8A-FC8F-4492-818C-DEB6831D187E}" type="datetimeFigureOut">
              <a:rPr lang="it-IT" smtClean="0"/>
              <a:t>21/11/2019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EFFAC72-F8BB-4754-9F96-4D68A7B20214}" type="slidenum">
              <a:rPr lang="it-IT" smtClean="0"/>
              <a:t>‹Nº›</a:t>
            </a:fld>
            <a:endParaRPr lang="it-IT"/>
          </a:p>
        </p:txBody>
      </p:sp>
    </p:spTree>
    <p:extLst>
      <p:ext uri="{BB962C8B-B14F-4D97-AF65-F5344CB8AC3E}">
        <p14:creationId xmlns:p14="http://schemas.microsoft.com/office/powerpoint/2010/main" val="160667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533ED8A-FC8F-4492-818C-DEB6831D187E}" type="datetimeFigureOut">
              <a:rPr lang="it-IT" smtClean="0"/>
              <a:t>21/11/2019</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FEFFAC72-F8BB-4754-9F96-4D68A7B20214}" type="slidenum">
              <a:rPr lang="it-IT" smtClean="0"/>
              <a:t>‹Nº›</a:t>
            </a:fld>
            <a:endParaRPr lang="it-IT"/>
          </a:p>
        </p:txBody>
      </p:sp>
    </p:spTree>
    <p:extLst>
      <p:ext uri="{BB962C8B-B14F-4D97-AF65-F5344CB8AC3E}">
        <p14:creationId xmlns:p14="http://schemas.microsoft.com/office/powerpoint/2010/main" val="3786447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D533ED8A-FC8F-4492-818C-DEB6831D187E}" type="datetimeFigureOut">
              <a:rPr lang="it-IT" smtClean="0"/>
              <a:t>21/11/2019</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FEFFAC72-F8BB-4754-9F96-4D68A7B20214}" type="slidenum">
              <a:rPr lang="it-IT" smtClean="0"/>
              <a:t>‹Nº›</a:t>
            </a:fld>
            <a:endParaRPr lang="it-IT"/>
          </a:p>
        </p:txBody>
      </p:sp>
    </p:spTree>
    <p:extLst>
      <p:ext uri="{BB962C8B-B14F-4D97-AF65-F5344CB8AC3E}">
        <p14:creationId xmlns:p14="http://schemas.microsoft.com/office/powerpoint/2010/main" val="1584948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33ED8A-FC8F-4492-818C-DEB6831D187E}" type="datetimeFigureOut">
              <a:rPr lang="it-IT" smtClean="0"/>
              <a:t>21/11/2019</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FEFFAC72-F8BB-4754-9F96-4D68A7B20214}" type="slidenum">
              <a:rPr lang="it-IT" smtClean="0"/>
              <a:t>‹Nº›</a:t>
            </a:fld>
            <a:endParaRPr lang="it-IT"/>
          </a:p>
        </p:txBody>
      </p:sp>
    </p:spTree>
    <p:extLst>
      <p:ext uri="{BB962C8B-B14F-4D97-AF65-F5344CB8AC3E}">
        <p14:creationId xmlns:p14="http://schemas.microsoft.com/office/powerpoint/2010/main" val="272897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533ED8A-FC8F-4492-818C-DEB6831D187E}" type="datetimeFigureOut">
              <a:rPr lang="it-IT" smtClean="0"/>
              <a:t>21/11/2019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EFFAC72-F8BB-4754-9F96-4D68A7B20214}" type="slidenum">
              <a:rPr lang="it-IT" smtClean="0"/>
              <a:t>‹Nº›</a:t>
            </a:fld>
            <a:endParaRPr lang="it-IT"/>
          </a:p>
        </p:txBody>
      </p:sp>
    </p:spTree>
    <p:extLst>
      <p:ext uri="{BB962C8B-B14F-4D97-AF65-F5344CB8AC3E}">
        <p14:creationId xmlns:p14="http://schemas.microsoft.com/office/powerpoint/2010/main" val="1952088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533ED8A-FC8F-4492-818C-DEB6831D187E}" type="datetimeFigureOut">
              <a:rPr lang="it-IT" smtClean="0"/>
              <a:t>21/11/2019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EFFAC72-F8BB-4754-9F96-4D68A7B20214}" type="slidenum">
              <a:rPr lang="it-IT" smtClean="0"/>
              <a:t>‹Nº›</a:t>
            </a:fld>
            <a:endParaRPr lang="it-IT"/>
          </a:p>
        </p:txBody>
      </p:sp>
    </p:spTree>
    <p:extLst>
      <p:ext uri="{BB962C8B-B14F-4D97-AF65-F5344CB8AC3E}">
        <p14:creationId xmlns:p14="http://schemas.microsoft.com/office/powerpoint/2010/main" val="1618726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33ED8A-FC8F-4492-818C-DEB6831D187E}" type="datetimeFigureOut">
              <a:rPr lang="it-IT" smtClean="0"/>
              <a:t>21/11/2019</a:t>
            </a:fld>
            <a:endParaRPr lang="it-I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EFFAC72-F8BB-4754-9F96-4D68A7B20214}" type="slidenum">
              <a:rPr lang="it-IT" smtClean="0"/>
              <a:t>‹Nº›</a:t>
            </a:fld>
            <a:endParaRPr lang="it-IT"/>
          </a:p>
        </p:txBody>
      </p:sp>
    </p:spTree>
    <p:extLst>
      <p:ext uri="{BB962C8B-B14F-4D97-AF65-F5344CB8AC3E}">
        <p14:creationId xmlns:p14="http://schemas.microsoft.com/office/powerpoint/2010/main" val="920480650"/>
      </p:ext>
    </p:extLst>
  </p:cSld>
  <p:clrMap bg1="lt1" tx1="dk1" bg2="lt2" tx2="dk2" accent1="accent1" accent2="accent2" accent3="accent3" accent4="accent4" accent5="accent5" accent6="accent6" hlink="hlink" folHlink="folHlink"/>
  <p:sldLayoutIdLst>
    <p:sldLayoutId id="2147483866" r:id="rId1"/>
    <p:sldLayoutId id="2147483867" r:id="rId2"/>
    <p:sldLayoutId id="2147483868" r:id="rId3"/>
    <p:sldLayoutId id="2147483869" r:id="rId4"/>
    <p:sldLayoutId id="2147483870" r:id="rId5"/>
    <p:sldLayoutId id="2147483871" r:id="rId6"/>
    <p:sldLayoutId id="2147483872" r:id="rId7"/>
    <p:sldLayoutId id="2147483873" r:id="rId8"/>
    <p:sldLayoutId id="2147483874" r:id="rId9"/>
    <p:sldLayoutId id="2147483875" r:id="rId10"/>
    <p:sldLayoutId id="2147483876" r:id="rId11"/>
    <p:sldLayoutId id="2147483877" r:id="rId12"/>
    <p:sldLayoutId id="2147483878" r:id="rId13"/>
    <p:sldLayoutId id="2147483879" r:id="rId14"/>
    <p:sldLayoutId id="2147483880" r:id="rId15"/>
    <p:sldLayoutId id="214748388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86D47-14A3-4566-8107-97273401F966}"/>
              </a:ext>
            </a:extLst>
          </p:cNvPr>
          <p:cNvSpPr>
            <a:spLocks noGrp="1"/>
          </p:cNvSpPr>
          <p:nvPr>
            <p:ph type="ctrTitle"/>
          </p:nvPr>
        </p:nvSpPr>
        <p:spPr>
          <a:xfrm>
            <a:off x="1507067" y="2038582"/>
            <a:ext cx="7766936" cy="1646302"/>
          </a:xfrm>
        </p:spPr>
        <p:txBody>
          <a:bodyPr/>
          <a:lstStyle/>
          <a:p>
            <a:r>
              <a:rPr lang="it-IT" sz="5400" dirty="0">
                <a:solidFill>
                  <a:srgbClr val="C00000"/>
                </a:solidFill>
              </a:rPr>
              <a:t>IE3</a:t>
            </a:r>
            <a:br>
              <a:rPr lang="it-IT" dirty="0"/>
            </a:br>
            <a:r>
              <a:rPr lang="en-US" sz="3200" b="1" dirty="0">
                <a:solidFill>
                  <a:srgbClr val="C00000"/>
                </a:solidFill>
                <a:latin typeface="+mn-lt"/>
              </a:rPr>
              <a:t>I</a:t>
            </a:r>
            <a:r>
              <a:rPr lang="en-US" sz="3200" b="1" dirty="0">
                <a:solidFill>
                  <a:schemeClr val="accent2">
                    <a:lumMod val="75000"/>
                  </a:schemeClr>
                </a:solidFill>
                <a:latin typeface="+mn-lt"/>
              </a:rPr>
              <a:t>ndustrial </a:t>
            </a:r>
            <a:r>
              <a:rPr lang="en-US" sz="3200" b="1" dirty="0">
                <a:solidFill>
                  <a:srgbClr val="C00000"/>
                </a:solidFill>
                <a:latin typeface="+mn-lt"/>
              </a:rPr>
              <a:t>E</a:t>
            </a:r>
            <a:r>
              <a:rPr lang="en-US" sz="3200" b="1" dirty="0">
                <a:solidFill>
                  <a:schemeClr val="accent2">
                    <a:lumMod val="75000"/>
                  </a:schemeClr>
                </a:solidFill>
                <a:latin typeface="+mn-lt"/>
              </a:rPr>
              <a:t>ngineering and </a:t>
            </a:r>
            <a:r>
              <a:rPr lang="en-US" sz="3200" b="1" dirty="0">
                <a:solidFill>
                  <a:srgbClr val="C00000"/>
                </a:solidFill>
                <a:latin typeface="+mn-lt"/>
              </a:rPr>
              <a:t>M</a:t>
            </a:r>
            <a:r>
              <a:rPr lang="en-US" sz="3200" b="1" dirty="0">
                <a:solidFill>
                  <a:schemeClr val="accent2">
                    <a:lumMod val="75000"/>
                  </a:schemeClr>
                </a:solidFill>
                <a:latin typeface="+mn-lt"/>
              </a:rPr>
              <a:t>anagement of </a:t>
            </a:r>
            <a:r>
              <a:rPr lang="en-US" sz="3200" b="1" dirty="0">
                <a:solidFill>
                  <a:srgbClr val="C00000"/>
                </a:solidFill>
                <a:latin typeface="+mn-lt"/>
              </a:rPr>
              <a:t>E</a:t>
            </a:r>
            <a:r>
              <a:rPr lang="en-US" sz="3200" b="1" dirty="0">
                <a:solidFill>
                  <a:schemeClr val="accent2">
                    <a:lumMod val="75000"/>
                  </a:schemeClr>
                </a:solidFill>
                <a:latin typeface="+mn-lt"/>
              </a:rPr>
              <a:t>uropean </a:t>
            </a:r>
            <a:r>
              <a:rPr lang="en-US" sz="3200" b="1" dirty="0">
                <a:solidFill>
                  <a:srgbClr val="C00000"/>
                </a:solidFill>
                <a:latin typeface="+mn-lt"/>
              </a:rPr>
              <a:t>H</a:t>
            </a:r>
            <a:r>
              <a:rPr lang="en-US" sz="3200" b="1" dirty="0">
                <a:solidFill>
                  <a:schemeClr val="accent2">
                    <a:lumMod val="75000"/>
                  </a:schemeClr>
                </a:solidFill>
                <a:latin typeface="+mn-lt"/>
              </a:rPr>
              <a:t>igher </a:t>
            </a:r>
            <a:r>
              <a:rPr lang="en-US" sz="3200" b="1" dirty="0">
                <a:solidFill>
                  <a:srgbClr val="C00000"/>
                </a:solidFill>
                <a:latin typeface="+mn-lt"/>
              </a:rPr>
              <a:t>E</a:t>
            </a:r>
            <a:r>
              <a:rPr lang="en-US" sz="3200" b="1" dirty="0">
                <a:solidFill>
                  <a:schemeClr val="accent2">
                    <a:lumMod val="75000"/>
                  </a:schemeClr>
                </a:solidFill>
                <a:latin typeface="+mn-lt"/>
              </a:rPr>
              <a:t>ducation </a:t>
            </a:r>
            <a:endParaRPr lang="it-IT" sz="3200" dirty="0">
              <a:solidFill>
                <a:schemeClr val="accent2">
                  <a:lumMod val="75000"/>
                </a:schemeClr>
              </a:solidFill>
              <a:latin typeface="+mn-lt"/>
            </a:endParaRPr>
          </a:p>
        </p:txBody>
      </p:sp>
      <p:sp>
        <p:nvSpPr>
          <p:cNvPr id="3" name="Subtitle 2">
            <a:extLst>
              <a:ext uri="{FF2B5EF4-FFF2-40B4-BE49-F238E27FC236}">
                <a16:creationId xmlns:a16="http://schemas.microsoft.com/office/drawing/2014/main" id="{DE4CFF00-4D1F-4874-818C-C967C0AE4C92}"/>
              </a:ext>
            </a:extLst>
          </p:cNvPr>
          <p:cNvSpPr>
            <a:spLocks noGrp="1"/>
          </p:cNvSpPr>
          <p:nvPr>
            <p:ph type="subTitle" idx="1"/>
          </p:nvPr>
        </p:nvSpPr>
        <p:spPr/>
        <p:txBody>
          <a:bodyPr>
            <a:normAutofit/>
          </a:bodyPr>
          <a:lstStyle/>
          <a:p>
            <a:r>
              <a:rPr lang="it-IT" dirty="0"/>
              <a:t>WP 4 description</a:t>
            </a:r>
          </a:p>
          <a:p>
            <a:r>
              <a:rPr lang="it-IT" dirty="0"/>
              <a:t>[UPM]</a:t>
            </a:r>
          </a:p>
        </p:txBody>
      </p:sp>
      <p:pic>
        <p:nvPicPr>
          <p:cNvPr id="5" name="Immagine 4" descr="http://eacea.ec.europa.eu/img/logos/erasmus_plus/eu_flag_co_funded_pos_%5brgb%5d_righ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5062" y="5791428"/>
            <a:ext cx="2615071" cy="691877"/>
          </a:xfrm>
          <a:prstGeom prst="rect">
            <a:avLst/>
          </a:prstGeom>
          <a:noFill/>
          <a:ln>
            <a:noFill/>
          </a:ln>
        </p:spPr>
      </p:pic>
      <p:sp>
        <p:nvSpPr>
          <p:cNvPr id="6" name="CasellaDiTesto 3"/>
          <p:cNvSpPr txBox="1"/>
          <p:nvPr/>
        </p:nvSpPr>
        <p:spPr>
          <a:xfrm>
            <a:off x="3657599" y="5791428"/>
            <a:ext cx="4990012" cy="67710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950" dirty="0"/>
              <a:t>The European Commission support for the production of this publication does not constitute endorsement of the contents which reflects the views only of the authors, and the Commission cannot be held responsible for any use which may be made of the information contained therein</a:t>
            </a:r>
            <a:endParaRPr lang="it-IT" sz="950" dirty="0"/>
          </a:p>
        </p:txBody>
      </p:sp>
      <p:grpSp>
        <p:nvGrpSpPr>
          <p:cNvPr id="8" name="Grupo 7"/>
          <p:cNvGrpSpPr/>
          <p:nvPr/>
        </p:nvGrpSpPr>
        <p:grpSpPr>
          <a:xfrm>
            <a:off x="977709" y="135229"/>
            <a:ext cx="1792706" cy="1398026"/>
            <a:chOff x="7026442" y="3969091"/>
            <a:chExt cx="1792706" cy="1398026"/>
          </a:xfrm>
        </p:grpSpPr>
        <p:sp>
          <p:nvSpPr>
            <p:cNvPr id="9" name="CasellaDiTesto 6">
              <a:extLst>
                <a:ext uri="{FF2B5EF4-FFF2-40B4-BE49-F238E27FC236}">
                  <a16:creationId xmlns:a16="http://schemas.microsoft.com/office/drawing/2014/main" id="{FE217BF6-CF80-4191-8911-FCA33FE2A6D5}"/>
                </a:ext>
              </a:extLst>
            </p:cNvPr>
            <p:cNvSpPr txBox="1"/>
            <p:nvPr/>
          </p:nvSpPr>
          <p:spPr>
            <a:xfrm>
              <a:off x="7026442" y="3969091"/>
              <a:ext cx="1792706" cy="1398026"/>
            </a:xfrm>
            <a:prstGeom prst="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wrap="square" rtlCol="0">
              <a:spAutoFit/>
            </a:bodyPr>
            <a:lstStyle/>
            <a:p>
              <a:pPr algn="ctr"/>
              <a:endParaRPr lang="it-IT" sz="2000" dirty="0"/>
            </a:p>
          </p:txBody>
        </p:sp>
        <p:pic>
          <p:nvPicPr>
            <p:cNvPr id="10" name="Imagen 23">
              <a:extLst>
                <a:ext uri="{FF2B5EF4-FFF2-40B4-BE49-F238E27FC236}">
                  <a16:creationId xmlns:a16="http://schemas.microsoft.com/office/drawing/2014/main" id="{3B9D6191-6DA8-4BB0-B4ED-ABD9B4F466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2923" t="27446" r="13283" b="29414"/>
            <a:stretch>
              <a:fillRect/>
            </a:stretch>
          </p:blipFill>
          <p:spPr bwMode="auto">
            <a:xfrm>
              <a:off x="7119044" y="3969092"/>
              <a:ext cx="1584325" cy="1309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8931127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a:xfrm>
            <a:off x="220133" y="248653"/>
            <a:ext cx="11763319" cy="1320800"/>
          </a:xfrm>
        </p:spPr>
        <p:txBody>
          <a:bodyPr>
            <a:normAutofit/>
          </a:bodyPr>
          <a:lstStyle/>
          <a:p>
            <a:r>
              <a:rPr lang="it-IT" sz="4000" dirty="0">
                <a:solidFill>
                  <a:schemeClr val="tx1"/>
                </a:solidFill>
              </a:rPr>
              <a:t>[Results: description, timeframe, responsibilities]</a:t>
            </a:r>
          </a:p>
        </p:txBody>
      </p:sp>
      <p:sp>
        <p:nvSpPr>
          <p:cNvPr id="4" name="Text Box 4">
            <a:extLst>
              <a:ext uri="{FF2B5EF4-FFF2-40B4-BE49-F238E27FC236}">
                <a16:creationId xmlns:a16="http://schemas.microsoft.com/office/drawing/2014/main" id="{2CE78D5F-17EB-4E20-96C3-6C9AEB870ED6}"/>
              </a:ext>
            </a:extLst>
          </p:cNvPr>
          <p:cNvSpPr txBox="1">
            <a:spLocks noChangeArrowheads="1"/>
          </p:cNvSpPr>
          <p:nvPr/>
        </p:nvSpPr>
        <p:spPr bwMode="auto">
          <a:xfrm>
            <a:off x="352481" y="2592137"/>
            <a:ext cx="10878431" cy="584775"/>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s-ES" sz="3200" dirty="0">
                <a:solidFill>
                  <a:srgbClr val="FFFFFF"/>
                </a:solidFill>
                <a:latin typeface="Arial" panose="020B0604020202020204" pitchFamily="34" charset="0"/>
                <a:cs typeface="Times New Roman" panose="02020603050405020304" pitchFamily="18" charset="0"/>
              </a:rPr>
              <a:t>Content creation</a:t>
            </a:r>
            <a:endParaRPr lang="en-US" altLang="es-ES" sz="3200" dirty="0">
              <a:latin typeface="Arial" panose="020B0604020202020204" pitchFamily="34" charset="0"/>
              <a:cs typeface="Times New Roman" panose="02020603050405020304" pitchFamily="18" charset="0"/>
            </a:endParaRPr>
          </a:p>
        </p:txBody>
      </p:sp>
      <p:sp>
        <p:nvSpPr>
          <p:cNvPr id="5" name="Text Box 4">
            <a:extLst>
              <a:ext uri="{FF2B5EF4-FFF2-40B4-BE49-F238E27FC236}">
                <a16:creationId xmlns:a16="http://schemas.microsoft.com/office/drawing/2014/main" id="{63D01BAC-8353-4B54-B97B-F5A99B733E31}"/>
              </a:ext>
            </a:extLst>
          </p:cNvPr>
          <p:cNvSpPr txBox="1">
            <a:spLocks noChangeArrowheads="1"/>
          </p:cNvSpPr>
          <p:nvPr/>
        </p:nvSpPr>
        <p:spPr bwMode="auto">
          <a:xfrm>
            <a:off x="352481" y="3273174"/>
            <a:ext cx="10876547" cy="584775"/>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s-ES" sz="3200" dirty="0">
                <a:solidFill>
                  <a:srgbClr val="FFFFFF"/>
                </a:solidFill>
                <a:latin typeface="Arial" panose="020B0604020202020204" pitchFamily="34" charset="0"/>
                <a:cs typeface="Times New Roman" panose="02020603050405020304" pitchFamily="18" charset="0"/>
              </a:rPr>
              <a:t>Implement scientific dissemination</a:t>
            </a:r>
            <a:endParaRPr lang="en-US" altLang="es-ES" sz="3200" dirty="0">
              <a:latin typeface="Arial" panose="020B0604020202020204" pitchFamily="34" charset="0"/>
              <a:cs typeface="Times New Roman" panose="02020603050405020304" pitchFamily="18" charset="0"/>
            </a:endParaRPr>
          </a:p>
        </p:txBody>
      </p:sp>
      <p:sp>
        <p:nvSpPr>
          <p:cNvPr id="6" name="Text Box 4">
            <a:extLst>
              <a:ext uri="{FF2B5EF4-FFF2-40B4-BE49-F238E27FC236}">
                <a16:creationId xmlns:a16="http://schemas.microsoft.com/office/drawing/2014/main" id="{2CE78D5F-17EB-4E20-96C3-6C9AEB870ED6}"/>
              </a:ext>
            </a:extLst>
          </p:cNvPr>
          <p:cNvSpPr txBox="1">
            <a:spLocks noChangeArrowheads="1"/>
          </p:cNvSpPr>
          <p:nvPr/>
        </p:nvSpPr>
        <p:spPr bwMode="auto">
          <a:xfrm>
            <a:off x="352481" y="3954211"/>
            <a:ext cx="10878431" cy="584775"/>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s-ES" sz="3200" dirty="0">
                <a:solidFill>
                  <a:srgbClr val="FFFFFF"/>
                </a:solidFill>
                <a:latin typeface="Arial" panose="020B0604020202020204" pitchFamily="34" charset="0"/>
                <a:cs typeface="Times New Roman" panose="02020603050405020304" pitchFamily="18" charset="0"/>
              </a:rPr>
              <a:t>Deliver the modules in associated partners</a:t>
            </a:r>
            <a:endParaRPr lang="en-US" altLang="es-ES" sz="3200" dirty="0">
              <a:latin typeface="Arial" panose="020B0604020202020204" pitchFamily="34" charset="0"/>
              <a:cs typeface="Times New Roman" panose="02020603050405020304" pitchFamily="18" charset="0"/>
            </a:endParaRPr>
          </a:p>
        </p:txBody>
      </p:sp>
      <p:sp>
        <p:nvSpPr>
          <p:cNvPr id="7" name="Text Box 4">
            <a:extLst>
              <a:ext uri="{FF2B5EF4-FFF2-40B4-BE49-F238E27FC236}">
                <a16:creationId xmlns:a16="http://schemas.microsoft.com/office/drawing/2014/main" id="{63D01BAC-8353-4B54-B97B-F5A99B733E31}"/>
              </a:ext>
            </a:extLst>
          </p:cNvPr>
          <p:cNvSpPr txBox="1">
            <a:spLocks noChangeArrowheads="1"/>
          </p:cNvSpPr>
          <p:nvPr/>
        </p:nvSpPr>
        <p:spPr bwMode="auto">
          <a:xfrm>
            <a:off x="352481" y="4635248"/>
            <a:ext cx="10876547" cy="584775"/>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s-ES" sz="3200" dirty="0">
                <a:solidFill>
                  <a:srgbClr val="FFFFFF"/>
                </a:solidFill>
                <a:latin typeface="Arial" panose="020B0604020202020204" pitchFamily="34" charset="0"/>
                <a:cs typeface="Times New Roman" panose="02020603050405020304" pitchFamily="18" charset="0"/>
              </a:rPr>
              <a:t>Test effectiveness &amp; identify the required improvements </a:t>
            </a:r>
            <a:endParaRPr lang="en-US" altLang="es-ES" sz="3200" dirty="0">
              <a:latin typeface="Arial" panose="020B0604020202020204" pitchFamily="34" charset="0"/>
              <a:cs typeface="Times New Roman" panose="02020603050405020304" pitchFamily="18" charset="0"/>
            </a:endParaRPr>
          </a:p>
        </p:txBody>
      </p:sp>
      <p:sp>
        <p:nvSpPr>
          <p:cNvPr id="8" name="Text Box 4">
            <a:extLst>
              <a:ext uri="{FF2B5EF4-FFF2-40B4-BE49-F238E27FC236}">
                <a16:creationId xmlns:a16="http://schemas.microsoft.com/office/drawing/2014/main" id="{63D01BAC-8353-4B54-B97B-F5A99B733E31}"/>
              </a:ext>
            </a:extLst>
          </p:cNvPr>
          <p:cNvSpPr txBox="1">
            <a:spLocks noChangeArrowheads="1"/>
          </p:cNvSpPr>
          <p:nvPr/>
        </p:nvSpPr>
        <p:spPr bwMode="auto">
          <a:xfrm>
            <a:off x="352481" y="5316285"/>
            <a:ext cx="10876547" cy="584775"/>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s-ES" sz="3200" dirty="0">
                <a:solidFill>
                  <a:srgbClr val="FFFFFF"/>
                </a:solidFill>
                <a:latin typeface="Arial" panose="020B0604020202020204" pitchFamily="34" charset="0"/>
                <a:cs typeface="Times New Roman" panose="02020603050405020304" pitchFamily="18" charset="0"/>
              </a:rPr>
              <a:t>Outreach activities</a:t>
            </a:r>
            <a:endParaRPr lang="en-US" altLang="es-ES" sz="3200" dirty="0">
              <a:latin typeface="Arial" panose="020B0604020202020204" pitchFamily="34" charset="0"/>
              <a:cs typeface="Times New Roman" panose="02020603050405020304" pitchFamily="18" charset="0"/>
            </a:endParaRPr>
          </a:p>
        </p:txBody>
      </p:sp>
      <p:sp>
        <p:nvSpPr>
          <p:cNvPr id="3" name="Rectángulo 2"/>
          <p:cNvSpPr/>
          <p:nvPr/>
        </p:nvSpPr>
        <p:spPr>
          <a:xfrm>
            <a:off x="259793" y="1146423"/>
            <a:ext cx="11510656" cy="1200329"/>
          </a:xfrm>
          <a:prstGeom prst="rect">
            <a:avLst/>
          </a:prstGeom>
        </p:spPr>
        <p:txBody>
          <a:bodyPr wrap="square">
            <a:spAutoFit/>
          </a:bodyPr>
          <a:lstStyle/>
          <a:p>
            <a:r>
              <a:rPr lang="en-US" sz="2400" dirty="0">
                <a:solidFill>
                  <a:srgbClr val="000000"/>
                </a:solidFill>
                <a:latin typeface="+mj-lt"/>
              </a:rPr>
              <a:t>Each partner will fill in a Quarterly Report describing the activities conducted in the WP, checked by the WP7 and WP8 Lead partner against the project indicators and deadlines 	</a:t>
            </a:r>
          </a:p>
        </p:txBody>
      </p:sp>
    </p:spTree>
    <p:extLst>
      <p:ext uri="{BB962C8B-B14F-4D97-AF65-F5344CB8AC3E}">
        <p14:creationId xmlns:p14="http://schemas.microsoft.com/office/powerpoint/2010/main" val="180346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a:xfrm>
            <a:off x="220133" y="248653"/>
            <a:ext cx="11763319" cy="1320800"/>
          </a:xfrm>
        </p:spPr>
        <p:txBody>
          <a:bodyPr>
            <a:normAutofit/>
          </a:bodyPr>
          <a:lstStyle/>
          <a:p>
            <a:r>
              <a:rPr lang="it-IT" sz="4000" dirty="0">
                <a:solidFill>
                  <a:schemeClr val="tx1"/>
                </a:solidFill>
              </a:rPr>
              <a:t>[Results: description, timeframe, responsibilities]</a:t>
            </a:r>
          </a:p>
        </p:txBody>
      </p:sp>
      <p:sp>
        <p:nvSpPr>
          <p:cNvPr id="4" name="Text Box 4">
            <a:extLst>
              <a:ext uri="{FF2B5EF4-FFF2-40B4-BE49-F238E27FC236}">
                <a16:creationId xmlns:a16="http://schemas.microsoft.com/office/drawing/2014/main" id="{2CE78D5F-17EB-4E20-96C3-6C9AEB870ED6}"/>
              </a:ext>
            </a:extLst>
          </p:cNvPr>
          <p:cNvSpPr txBox="1">
            <a:spLocks noChangeArrowheads="1"/>
          </p:cNvSpPr>
          <p:nvPr/>
        </p:nvSpPr>
        <p:spPr bwMode="auto">
          <a:xfrm>
            <a:off x="348713" y="1192536"/>
            <a:ext cx="11636754" cy="1384995"/>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806450" indent="-806450"/>
            <a:r>
              <a:rPr lang="es-ES" sz="2800" dirty="0">
                <a:solidFill>
                  <a:schemeClr val="bg1"/>
                </a:solidFill>
                <a:latin typeface="+mj-lt"/>
              </a:rPr>
              <a:t>R4.1 </a:t>
            </a:r>
            <a:r>
              <a:rPr lang="en-US" sz="2800" b="1" dirty="0">
                <a:solidFill>
                  <a:schemeClr val="bg1"/>
                </a:solidFill>
                <a:latin typeface="+mj-lt"/>
              </a:rPr>
              <a:t>Memorandum on technical criteria for the development of e-learning modules and requirements of the technical environment (UPM) [M23 / Oct 2021]</a:t>
            </a:r>
            <a:r>
              <a:rPr lang="en-US" sz="2800" dirty="0">
                <a:solidFill>
                  <a:schemeClr val="bg1"/>
                </a:solidFill>
                <a:latin typeface="+mj-lt"/>
              </a:rPr>
              <a:t>	</a:t>
            </a:r>
          </a:p>
        </p:txBody>
      </p:sp>
      <p:sp>
        <p:nvSpPr>
          <p:cNvPr id="5" name="Text Box 4">
            <a:extLst>
              <a:ext uri="{FF2B5EF4-FFF2-40B4-BE49-F238E27FC236}">
                <a16:creationId xmlns:a16="http://schemas.microsoft.com/office/drawing/2014/main" id="{63D01BAC-8353-4B54-B97B-F5A99B733E31}"/>
              </a:ext>
            </a:extLst>
          </p:cNvPr>
          <p:cNvSpPr txBox="1">
            <a:spLocks noChangeArrowheads="1"/>
          </p:cNvSpPr>
          <p:nvPr/>
        </p:nvSpPr>
        <p:spPr bwMode="auto">
          <a:xfrm>
            <a:off x="348713" y="2746003"/>
            <a:ext cx="11634739" cy="523220"/>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s-ES" sz="2800" dirty="0">
                <a:solidFill>
                  <a:schemeClr val="bg1"/>
                </a:solidFill>
                <a:latin typeface="+mj-lt"/>
              </a:rPr>
              <a:t>R4.2 </a:t>
            </a:r>
            <a:r>
              <a:rPr lang="es-ES" sz="2800" b="1" dirty="0">
                <a:solidFill>
                  <a:schemeClr val="bg1"/>
                </a:solidFill>
                <a:latin typeface="+mj-lt"/>
              </a:rPr>
              <a:t>E-</a:t>
            </a:r>
            <a:r>
              <a:rPr lang="es-ES" sz="2800" b="1" dirty="0" err="1">
                <a:solidFill>
                  <a:schemeClr val="bg1"/>
                </a:solidFill>
                <a:latin typeface="+mj-lt"/>
              </a:rPr>
              <a:t>learning</a:t>
            </a:r>
            <a:r>
              <a:rPr lang="es-ES" sz="2800" b="1" dirty="0">
                <a:solidFill>
                  <a:schemeClr val="bg1"/>
                </a:solidFill>
                <a:latin typeface="+mj-lt"/>
              </a:rPr>
              <a:t> </a:t>
            </a:r>
            <a:r>
              <a:rPr lang="es-ES" sz="2800" b="1" dirty="0" err="1">
                <a:solidFill>
                  <a:schemeClr val="bg1"/>
                </a:solidFill>
                <a:latin typeface="+mj-lt"/>
              </a:rPr>
              <a:t>Pedagogical</a:t>
            </a:r>
            <a:r>
              <a:rPr lang="es-ES" sz="2800" b="1" dirty="0">
                <a:solidFill>
                  <a:schemeClr val="bg1"/>
                </a:solidFill>
                <a:latin typeface="+mj-lt"/>
              </a:rPr>
              <a:t> </a:t>
            </a:r>
            <a:r>
              <a:rPr lang="es-ES" sz="2800" b="1" dirty="0" err="1">
                <a:solidFill>
                  <a:schemeClr val="bg1"/>
                </a:solidFill>
                <a:latin typeface="+mj-lt"/>
              </a:rPr>
              <a:t>Strategy</a:t>
            </a:r>
            <a:r>
              <a:rPr lang="es-ES" sz="2800" b="1" dirty="0">
                <a:solidFill>
                  <a:schemeClr val="bg1"/>
                </a:solidFill>
                <a:latin typeface="+mj-lt"/>
              </a:rPr>
              <a:t> (UPM) [M24 / Nov 2021]</a:t>
            </a:r>
            <a:r>
              <a:rPr lang="es-ES" sz="2800" dirty="0">
                <a:solidFill>
                  <a:schemeClr val="bg1"/>
                </a:solidFill>
                <a:latin typeface="+mj-lt"/>
              </a:rPr>
              <a:t>	</a:t>
            </a:r>
          </a:p>
        </p:txBody>
      </p:sp>
      <p:sp>
        <p:nvSpPr>
          <p:cNvPr id="6" name="Text Box 4">
            <a:extLst>
              <a:ext uri="{FF2B5EF4-FFF2-40B4-BE49-F238E27FC236}">
                <a16:creationId xmlns:a16="http://schemas.microsoft.com/office/drawing/2014/main" id="{2CE78D5F-17EB-4E20-96C3-6C9AEB870ED6}"/>
              </a:ext>
            </a:extLst>
          </p:cNvPr>
          <p:cNvSpPr txBox="1">
            <a:spLocks noChangeArrowheads="1"/>
          </p:cNvSpPr>
          <p:nvPr/>
        </p:nvSpPr>
        <p:spPr bwMode="auto">
          <a:xfrm>
            <a:off x="346698" y="3437695"/>
            <a:ext cx="11636754" cy="523220"/>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s-ES" sz="2800" dirty="0">
                <a:solidFill>
                  <a:schemeClr val="bg1"/>
                </a:solidFill>
                <a:latin typeface="+mj-lt"/>
              </a:rPr>
              <a:t>R4.3 </a:t>
            </a:r>
            <a:r>
              <a:rPr lang="en-US" sz="2800" b="1" dirty="0">
                <a:solidFill>
                  <a:schemeClr val="bg1"/>
                </a:solidFill>
                <a:latin typeface="+mj-lt"/>
              </a:rPr>
              <a:t>Prototype of e-learning modules (All) </a:t>
            </a:r>
            <a:r>
              <a:rPr lang="es-ES" sz="2800" b="1" dirty="0">
                <a:solidFill>
                  <a:schemeClr val="bg1"/>
                </a:solidFill>
                <a:latin typeface="+mj-lt"/>
              </a:rPr>
              <a:t>[M28 / Mar 2022] </a:t>
            </a:r>
            <a:r>
              <a:rPr lang="en-US" sz="2800" dirty="0">
                <a:solidFill>
                  <a:schemeClr val="bg1"/>
                </a:solidFill>
                <a:latin typeface="+mj-lt"/>
              </a:rPr>
              <a:t>	</a:t>
            </a:r>
          </a:p>
        </p:txBody>
      </p:sp>
      <p:sp>
        <p:nvSpPr>
          <p:cNvPr id="7" name="Text Box 4">
            <a:extLst>
              <a:ext uri="{FF2B5EF4-FFF2-40B4-BE49-F238E27FC236}">
                <a16:creationId xmlns:a16="http://schemas.microsoft.com/office/drawing/2014/main" id="{63D01BAC-8353-4B54-B97B-F5A99B733E31}"/>
              </a:ext>
            </a:extLst>
          </p:cNvPr>
          <p:cNvSpPr txBox="1">
            <a:spLocks noChangeArrowheads="1"/>
          </p:cNvSpPr>
          <p:nvPr/>
        </p:nvSpPr>
        <p:spPr bwMode="auto">
          <a:xfrm>
            <a:off x="348713" y="4129387"/>
            <a:ext cx="11634739" cy="954107"/>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s-ES" sz="2800" dirty="0">
                <a:solidFill>
                  <a:schemeClr val="bg1"/>
                </a:solidFill>
                <a:latin typeface="+mj-lt"/>
              </a:rPr>
              <a:t>R4.4 </a:t>
            </a:r>
            <a:r>
              <a:rPr lang="en-US" sz="2800" b="1" dirty="0">
                <a:solidFill>
                  <a:schemeClr val="bg1"/>
                </a:solidFill>
                <a:latin typeface="+mj-lt"/>
              </a:rPr>
              <a:t>IE3 - E-learning modules Implementation Action plan (All) </a:t>
            </a:r>
            <a:r>
              <a:rPr lang="es-ES" sz="2800" b="1" dirty="0">
                <a:solidFill>
                  <a:schemeClr val="bg1"/>
                </a:solidFill>
                <a:latin typeface="+mj-lt"/>
              </a:rPr>
              <a:t>[M31 / Jun 2022] </a:t>
            </a:r>
            <a:r>
              <a:rPr lang="en-US" sz="2800" dirty="0">
                <a:solidFill>
                  <a:schemeClr val="bg1"/>
                </a:solidFill>
                <a:latin typeface="+mj-lt"/>
              </a:rPr>
              <a:t>	</a:t>
            </a:r>
          </a:p>
        </p:txBody>
      </p:sp>
      <p:sp>
        <p:nvSpPr>
          <p:cNvPr id="8" name="Text Box 4">
            <a:extLst>
              <a:ext uri="{FF2B5EF4-FFF2-40B4-BE49-F238E27FC236}">
                <a16:creationId xmlns:a16="http://schemas.microsoft.com/office/drawing/2014/main" id="{63D01BAC-8353-4B54-B97B-F5A99B733E31}"/>
              </a:ext>
            </a:extLst>
          </p:cNvPr>
          <p:cNvSpPr txBox="1">
            <a:spLocks noChangeArrowheads="1"/>
          </p:cNvSpPr>
          <p:nvPr/>
        </p:nvSpPr>
        <p:spPr bwMode="auto">
          <a:xfrm>
            <a:off x="346698" y="6056642"/>
            <a:ext cx="11630971" cy="523220"/>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 sz="2800" dirty="0">
                <a:solidFill>
                  <a:schemeClr val="bg1"/>
                </a:solidFill>
                <a:latin typeface="+mj-lt"/>
              </a:rPr>
              <a:t>R4.6 </a:t>
            </a:r>
            <a:r>
              <a:rPr lang="en-US" sz="2800" b="1" dirty="0">
                <a:solidFill>
                  <a:schemeClr val="bg1"/>
                </a:solidFill>
                <a:latin typeface="+mj-lt"/>
              </a:rPr>
              <a:t>Final version of e-learning modules (All) </a:t>
            </a:r>
            <a:r>
              <a:rPr lang="es-ES" sz="2800" b="1" dirty="0">
                <a:solidFill>
                  <a:schemeClr val="bg1"/>
                </a:solidFill>
                <a:latin typeface="+mj-lt"/>
              </a:rPr>
              <a:t>[M35 / Oct 2022]</a:t>
            </a:r>
            <a:endParaRPr lang="en-US" altLang="es-ES" sz="2800" dirty="0">
              <a:latin typeface="+mj-lt"/>
              <a:cs typeface="Times New Roman" panose="02020603050405020304" pitchFamily="18" charset="0"/>
            </a:endParaRPr>
          </a:p>
        </p:txBody>
      </p:sp>
      <p:sp>
        <p:nvSpPr>
          <p:cNvPr id="9" name="Text Box 4">
            <a:extLst>
              <a:ext uri="{FF2B5EF4-FFF2-40B4-BE49-F238E27FC236}">
                <a16:creationId xmlns:a16="http://schemas.microsoft.com/office/drawing/2014/main" id="{63D01BAC-8353-4B54-B97B-F5A99B733E31}"/>
              </a:ext>
            </a:extLst>
          </p:cNvPr>
          <p:cNvSpPr txBox="1">
            <a:spLocks noChangeArrowheads="1"/>
          </p:cNvSpPr>
          <p:nvPr/>
        </p:nvSpPr>
        <p:spPr bwMode="auto">
          <a:xfrm>
            <a:off x="346698" y="5305937"/>
            <a:ext cx="11634739" cy="523220"/>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s-ES" sz="2800" dirty="0">
                <a:solidFill>
                  <a:schemeClr val="bg1"/>
                </a:solidFill>
                <a:latin typeface="+mj-lt"/>
              </a:rPr>
              <a:t>R4.5 </a:t>
            </a:r>
            <a:r>
              <a:rPr lang="en-US" sz="2800" b="1" dirty="0">
                <a:solidFill>
                  <a:schemeClr val="bg1"/>
                </a:solidFill>
                <a:latin typeface="+mj-lt"/>
              </a:rPr>
              <a:t>E-learning modules evaluation (All) </a:t>
            </a:r>
            <a:r>
              <a:rPr lang="es-ES" sz="2800" b="1" dirty="0">
                <a:solidFill>
                  <a:schemeClr val="bg1"/>
                </a:solidFill>
                <a:latin typeface="+mj-lt"/>
              </a:rPr>
              <a:t>[M32 / Jul 2022] </a:t>
            </a:r>
            <a:r>
              <a:rPr lang="en-US" sz="2800" dirty="0">
                <a:solidFill>
                  <a:schemeClr val="bg1"/>
                </a:solidFill>
                <a:latin typeface="+mj-lt"/>
              </a:rPr>
              <a:t>	</a:t>
            </a:r>
          </a:p>
        </p:txBody>
      </p:sp>
    </p:spTree>
    <p:extLst>
      <p:ext uri="{BB962C8B-B14F-4D97-AF65-F5344CB8AC3E}">
        <p14:creationId xmlns:p14="http://schemas.microsoft.com/office/powerpoint/2010/main" val="2045514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3051A-8B7D-43D7-B216-0725D1EF9799}"/>
              </a:ext>
            </a:extLst>
          </p:cNvPr>
          <p:cNvSpPr>
            <a:spLocks noGrp="1"/>
          </p:cNvSpPr>
          <p:nvPr>
            <p:ph type="title"/>
          </p:nvPr>
        </p:nvSpPr>
        <p:spPr>
          <a:xfrm>
            <a:off x="292323" y="236621"/>
            <a:ext cx="8596668" cy="810126"/>
          </a:xfrm>
        </p:spPr>
        <p:txBody>
          <a:bodyPr>
            <a:normAutofit/>
          </a:bodyPr>
          <a:lstStyle/>
          <a:p>
            <a:r>
              <a:rPr lang="it-IT" sz="4000" dirty="0">
                <a:solidFill>
                  <a:schemeClr val="tx1"/>
                </a:solidFill>
              </a:rPr>
              <a:t>[Link with the </a:t>
            </a:r>
            <a:r>
              <a:rPr lang="it-IT" sz="4000" dirty="0" err="1">
                <a:solidFill>
                  <a:schemeClr val="tx1"/>
                </a:solidFill>
              </a:rPr>
              <a:t>other</a:t>
            </a:r>
            <a:r>
              <a:rPr lang="it-IT" sz="4000" dirty="0">
                <a:solidFill>
                  <a:schemeClr val="tx1"/>
                </a:solidFill>
              </a:rPr>
              <a:t> </a:t>
            </a:r>
            <a:r>
              <a:rPr lang="it-IT" sz="4000" dirty="0" err="1">
                <a:solidFill>
                  <a:schemeClr val="tx1"/>
                </a:solidFill>
              </a:rPr>
              <a:t>WPs</a:t>
            </a:r>
            <a:r>
              <a:rPr lang="it-IT" sz="4000" dirty="0">
                <a:solidFill>
                  <a:schemeClr val="tx1"/>
                </a:solidFill>
              </a:rPr>
              <a:t>]</a:t>
            </a:r>
          </a:p>
        </p:txBody>
      </p:sp>
      <p:pic>
        <p:nvPicPr>
          <p:cNvPr id="4" name="Imagen 3"/>
          <p:cNvPicPr>
            <a:picLocks noChangeAspect="1"/>
          </p:cNvPicPr>
          <p:nvPr/>
        </p:nvPicPr>
        <p:blipFill>
          <a:blip r:embed="rId2"/>
          <a:stretch>
            <a:fillRect/>
          </a:stretch>
        </p:blipFill>
        <p:spPr>
          <a:xfrm>
            <a:off x="1625265" y="943283"/>
            <a:ext cx="7263726" cy="5780894"/>
          </a:xfrm>
          <a:prstGeom prst="rect">
            <a:avLst/>
          </a:prstGeom>
        </p:spPr>
      </p:pic>
      <p:sp>
        <p:nvSpPr>
          <p:cNvPr id="5" name="Rectángulo 4"/>
          <p:cNvSpPr/>
          <p:nvPr/>
        </p:nvSpPr>
        <p:spPr>
          <a:xfrm>
            <a:off x="397042" y="3404939"/>
            <a:ext cx="9962147" cy="89033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888562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000" fill="hold"/>
                                        <p:tgtEl>
                                          <p:spTgt spid="5"/>
                                        </p:tgtEl>
                                        <p:attrNameLst>
                                          <p:attrName>ppt_x</p:attrName>
                                        </p:attrNameLst>
                                      </p:cBhvr>
                                      <p:tavLst>
                                        <p:tav tm="0">
                                          <p:val>
                                            <p:strVal val="#ppt_x"/>
                                          </p:val>
                                        </p:tav>
                                        <p:tav tm="100000">
                                          <p:val>
                                            <p:strVal val="#ppt_x"/>
                                          </p:val>
                                        </p:tav>
                                      </p:tavLst>
                                    </p:anim>
                                    <p:anim calcmode="lin" valueType="num">
                                      <p:cBhvr additive="base">
                                        <p:cTn id="8" dur="2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a:xfrm>
            <a:off x="288760" y="260685"/>
            <a:ext cx="11610472" cy="834189"/>
          </a:xfrm>
        </p:spPr>
        <p:txBody>
          <a:bodyPr>
            <a:normAutofit/>
          </a:bodyPr>
          <a:lstStyle/>
          <a:p>
            <a:r>
              <a:rPr lang="it-IT" sz="4000" dirty="0">
                <a:solidFill>
                  <a:schemeClr val="tx1"/>
                </a:solidFill>
              </a:rPr>
              <a:t>[Beyond the project: Suggestions/ improvements]</a:t>
            </a:r>
          </a:p>
        </p:txBody>
      </p:sp>
      <p:pic>
        <p:nvPicPr>
          <p:cNvPr id="4" name="Imagen 3"/>
          <p:cNvPicPr>
            <a:picLocks noChangeAspect="1"/>
          </p:cNvPicPr>
          <p:nvPr/>
        </p:nvPicPr>
        <p:blipFill>
          <a:blip r:embed="rId2"/>
          <a:stretch>
            <a:fillRect/>
          </a:stretch>
        </p:blipFill>
        <p:spPr>
          <a:xfrm>
            <a:off x="399955" y="1741715"/>
            <a:ext cx="11290578" cy="1161142"/>
          </a:xfrm>
          <a:prstGeom prst="rect">
            <a:avLst/>
          </a:prstGeom>
        </p:spPr>
      </p:pic>
      <p:sp>
        <p:nvSpPr>
          <p:cNvPr id="5" name="CuadroTexto 4"/>
          <p:cNvSpPr txBox="1"/>
          <p:nvPr/>
        </p:nvSpPr>
        <p:spPr>
          <a:xfrm>
            <a:off x="390981" y="2995470"/>
            <a:ext cx="11532315" cy="3724096"/>
          </a:xfrm>
          <a:prstGeom prst="rect">
            <a:avLst/>
          </a:prstGeom>
          <a:noFill/>
        </p:spPr>
        <p:txBody>
          <a:bodyPr wrap="square" rtlCol="0">
            <a:spAutoFit/>
          </a:bodyPr>
          <a:lstStyle/>
          <a:p>
            <a:r>
              <a:rPr lang="en-US" sz="4400" b="1" dirty="0">
                <a:effectLst>
                  <a:outerShdw blurRad="38100" dist="38100" dir="2700000" algn="tl">
                    <a:srgbClr val="000000">
                      <a:alpha val="43137"/>
                    </a:srgbClr>
                  </a:outerShdw>
                </a:effectLst>
                <a:latin typeface="+mj-lt"/>
              </a:rPr>
              <a:t>Key aspects:</a:t>
            </a:r>
          </a:p>
          <a:p>
            <a:pPr marL="342900" indent="-342900">
              <a:buFont typeface="Arial" panose="020B0604020202020204" pitchFamily="34" charset="0"/>
              <a:buChar char="•"/>
            </a:pPr>
            <a:r>
              <a:rPr lang="en-US" sz="3200" b="1" i="1" dirty="0">
                <a:latin typeface="+mj-lt"/>
              </a:rPr>
              <a:t>Pay SPECIAL attention to scientific dissemination (&amp; outreach (WP9) and networking.</a:t>
            </a:r>
          </a:p>
          <a:p>
            <a:pPr marL="342900" indent="-342900">
              <a:buFont typeface="Arial" panose="020B0604020202020204" pitchFamily="34" charset="0"/>
              <a:buChar char="•"/>
            </a:pPr>
            <a:r>
              <a:rPr lang="en-US" sz="3200" dirty="0">
                <a:latin typeface="+mj-lt"/>
              </a:rPr>
              <a:t>Extend the IE3 model with other experiences.</a:t>
            </a:r>
          </a:p>
          <a:p>
            <a:pPr marL="342900" indent="-342900">
              <a:buFont typeface="Arial" panose="020B0604020202020204" pitchFamily="34" charset="0"/>
              <a:buChar char="•"/>
            </a:pPr>
            <a:r>
              <a:rPr lang="en-US" sz="3200" dirty="0">
                <a:latin typeface="+mj-lt"/>
              </a:rPr>
              <a:t>Disseminate the IE3 improved model.</a:t>
            </a:r>
          </a:p>
          <a:p>
            <a:pPr marL="342900" indent="-342900">
              <a:buFont typeface="Arial" panose="020B0604020202020204" pitchFamily="34" charset="0"/>
              <a:buChar char="•"/>
            </a:pPr>
            <a:r>
              <a:rPr lang="en-US" sz="3200" dirty="0">
                <a:latin typeface="+mj-lt"/>
              </a:rPr>
              <a:t>Explore the </a:t>
            </a:r>
            <a:r>
              <a:rPr lang="en-US" sz="3200" b="1" i="1" dirty="0">
                <a:effectLst>
                  <a:outerShdw blurRad="38100" dist="38100" dir="2700000" algn="tl">
                    <a:srgbClr val="000000">
                      <a:alpha val="43137"/>
                    </a:srgbClr>
                  </a:outerShdw>
                </a:effectLst>
                <a:latin typeface="+mj-lt"/>
              </a:rPr>
              <a:t>non-regular education</a:t>
            </a:r>
            <a:r>
              <a:rPr lang="en-US" sz="3200" dirty="0">
                <a:latin typeface="+mj-lt"/>
              </a:rPr>
              <a:t> areas </a:t>
            </a:r>
            <a:r>
              <a:rPr lang="en-US" sz="3200" i="1" dirty="0">
                <a:latin typeface="+mj-lt"/>
              </a:rPr>
              <a:t>(professional education, long-life learning, etc.)</a:t>
            </a:r>
            <a:r>
              <a:rPr lang="en-US" sz="3200" dirty="0">
                <a:latin typeface="+mj-lt"/>
              </a:rPr>
              <a:t>.</a:t>
            </a:r>
          </a:p>
        </p:txBody>
      </p:sp>
    </p:spTree>
    <p:extLst>
      <p:ext uri="{BB962C8B-B14F-4D97-AF65-F5344CB8AC3E}">
        <p14:creationId xmlns:p14="http://schemas.microsoft.com/office/powerpoint/2010/main" val="771078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441D7-4086-4DAE-9055-7DDE8C7EE5CE}"/>
              </a:ext>
            </a:extLst>
          </p:cNvPr>
          <p:cNvSpPr>
            <a:spLocks noGrp="1"/>
          </p:cNvSpPr>
          <p:nvPr>
            <p:ph type="title"/>
          </p:nvPr>
        </p:nvSpPr>
        <p:spPr>
          <a:xfrm>
            <a:off x="244197" y="152400"/>
            <a:ext cx="11775350" cy="737937"/>
          </a:xfrm>
        </p:spPr>
        <p:txBody>
          <a:bodyPr>
            <a:normAutofit/>
          </a:bodyPr>
          <a:lstStyle/>
          <a:p>
            <a:r>
              <a:rPr lang="it-IT" sz="4000" dirty="0">
                <a:solidFill>
                  <a:schemeClr val="tx1"/>
                </a:solidFill>
              </a:rPr>
              <a:t>[WP4 description, aims, organization of the work]</a:t>
            </a:r>
          </a:p>
        </p:txBody>
      </p:sp>
      <p:sp>
        <p:nvSpPr>
          <p:cNvPr id="4" name="2 CuadroTexto">
            <a:extLst>
              <a:ext uri="{FF2B5EF4-FFF2-40B4-BE49-F238E27FC236}">
                <a16:creationId xmlns:a16="http://schemas.microsoft.com/office/drawing/2014/main" id="{F92E3002-CEB2-45A2-BF76-EA80E707D1D9}"/>
              </a:ext>
            </a:extLst>
          </p:cNvPr>
          <p:cNvSpPr txBox="1"/>
          <p:nvPr/>
        </p:nvSpPr>
        <p:spPr>
          <a:xfrm>
            <a:off x="309444" y="934453"/>
            <a:ext cx="5638082" cy="523220"/>
          </a:xfrm>
          <a:prstGeom prst="rect">
            <a:avLst/>
          </a:prstGeom>
          <a:noFill/>
        </p:spPr>
        <p:txBody>
          <a:bodyPr wrap="none">
            <a:spAutoFit/>
          </a:bodyPr>
          <a:lstStyle/>
          <a:p>
            <a:pPr eaLnBrk="1" hangingPunct="1">
              <a:defRPr/>
            </a:pPr>
            <a:r>
              <a:rPr lang="en-US" sz="2800" b="1" dirty="0">
                <a:latin typeface="+mj-lt"/>
              </a:rPr>
              <a:t>WP4: e-learning implementation</a:t>
            </a:r>
          </a:p>
        </p:txBody>
      </p:sp>
      <p:sp>
        <p:nvSpPr>
          <p:cNvPr id="5" name="Text Box 4">
            <a:extLst>
              <a:ext uri="{FF2B5EF4-FFF2-40B4-BE49-F238E27FC236}">
                <a16:creationId xmlns:a16="http://schemas.microsoft.com/office/drawing/2014/main" id="{B6AEC923-4156-4C89-BBE1-5773EB6B69B4}"/>
              </a:ext>
            </a:extLst>
          </p:cNvPr>
          <p:cNvSpPr txBox="1">
            <a:spLocks noChangeArrowheads="1"/>
          </p:cNvSpPr>
          <p:nvPr/>
        </p:nvSpPr>
        <p:spPr bwMode="auto">
          <a:xfrm>
            <a:off x="326906" y="1662065"/>
            <a:ext cx="11700139" cy="523220"/>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s-ES" sz="2800" b="1" dirty="0">
                <a:solidFill>
                  <a:srgbClr val="FFFFFF"/>
                </a:solidFill>
                <a:latin typeface="Arial" panose="020B0604020202020204" pitchFamily="34" charset="0"/>
                <a:cs typeface="Times New Roman" panose="02020603050405020304" pitchFamily="18" charset="0"/>
              </a:rPr>
              <a:t>WP4 Aim </a:t>
            </a:r>
            <a:r>
              <a:rPr lang="en-US" altLang="es-ES" sz="2800" dirty="0">
                <a:solidFill>
                  <a:srgbClr val="FFFFFF"/>
                </a:solidFill>
                <a:latin typeface="Arial" panose="020B0604020202020204" pitchFamily="34" charset="0"/>
                <a:cs typeface="Times New Roman" panose="02020603050405020304" pitchFamily="18" charset="0"/>
              </a:rPr>
              <a:t>(Aug 2021-July 2022)</a:t>
            </a:r>
            <a:endParaRPr lang="es-ES" altLang="es-ES" sz="2800" dirty="0">
              <a:solidFill>
                <a:srgbClr val="FFFFFF"/>
              </a:solidFill>
              <a:latin typeface="Arial" panose="020B0604020202020204" pitchFamily="34" charset="0"/>
              <a:cs typeface="Times New Roman" panose="02020603050405020304" pitchFamily="18" charset="0"/>
            </a:endParaRPr>
          </a:p>
        </p:txBody>
      </p:sp>
      <p:sp>
        <p:nvSpPr>
          <p:cNvPr id="13" name="Text Box 4">
            <a:extLst>
              <a:ext uri="{FF2B5EF4-FFF2-40B4-BE49-F238E27FC236}">
                <a16:creationId xmlns:a16="http://schemas.microsoft.com/office/drawing/2014/main" id="{2F460864-178E-4C21-A70F-AC3E19C9A084}"/>
              </a:ext>
            </a:extLst>
          </p:cNvPr>
          <p:cNvSpPr txBox="1">
            <a:spLocks noChangeArrowheads="1"/>
          </p:cNvSpPr>
          <p:nvPr/>
        </p:nvSpPr>
        <p:spPr bwMode="auto">
          <a:xfrm>
            <a:off x="326905" y="2333685"/>
            <a:ext cx="11608421" cy="4524315"/>
          </a:xfrm>
          <a:prstGeom prst="rect">
            <a:avLst/>
          </a:prstGeom>
          <a:solidFill>
            <a:schemeClr val="bg2">
              <a:lumMod val="20000"/>
              <a:lumOff val="80000"/>
            </a:schemeClr>
          </a:solidFill>
          <a:ln>
            <a:noFill/>
          </a:ln>
          <a:effectLst/>
        </p:spPr>
        <p:txBody>
          <a:bodyPr wrap="square" lIns="216000" anchor="ctr">
            <a:spAutoFit/>
          </a:bodyPr>
          <a:lstStyle>
            <a:lvl1pPr eaLnBrk="0" hangingPunct="0">
              <a:defRPr>
                <a:solidFill>
                  <a:srgbClr val="003366"/>
                </a:solidFill>
                <a:latin typeface="Arial" charset="0"/>
              </a:defRPr>
            </a:lvl1pPr>
            <a:lvl2pPr marL="742950" indent="-285750" eaLnBrk="0" hangingPunct="0">
              <a:defRPr>
                <a:solidFill>
                  <a:srgbClr val="003366"/>
                </a:solidFill>
                <a:latin typeface="Arial" charset="0"/>
              </a:defRPr>
            </a:lvl2pPr>
            <a:lvl3pPr marL="1143000" indent="-228600" eaLnBrk="0" hangingPunct="0">
              <a:defRPr>
                <a:solidFill>
                  <a:srgbClr val="003366"/>
                </a:solidFill>
                <a:latin typeface="Arial" charset="0"/>
              </a:defRPr>
            </a:lvl3pPr>
            <a:lvl4pPr marL="1600200" indent="-228600" eaLnBrk="0" hangingPunct="0">
              <a:defRPr>
                <a:solidFill>
                  <a:srgbClr val="003366"/>
                </a:solidFill>
                <a:latin typeface="Arial" charset="0"/>
              </a:defRPr>
            </a:lvl4pPr>
            <a:lvl5pPr marL="2057400" indent="-228600" eaLnBrk="0" hangingPunct="0">
              <a:defRPr>
                <a:solidFill>
                  <a:srgbClr val="003366"/>
                </a:solidFill>
                <a:latin typeface="Arial" charset="0"/>
              </a:defRPr>
            </a:lvl5pPr>
            <a:lvl6pPr marL="2514600" indent="-228600" algn="ctr" eaLnBrk="0" fontAlgn="base" hangingPunct="0">
              <a:spcBef>
                <a:spcPct val="0"/>
              </a:spcBef>
              <a:spcAft>
                <a:spcPct val="0"/>
              </a:spcAft>
              <a:defRPr>
                <a:solidFill>
                  <a:srgbClr val="003366"/>
                </a:solidFill>
                <a:latin typeface="Arial" charset="0"/>
              </a:defRPr>
            </a:lvl6pPr>
            <a:lvl7pPr marL="2971800" indent="-228600" algn="ctr" eaLnBrk="0" fontAlgn="base" hangingPunct="0">
              <a:spcBef>
                <a:spcPct val="0"/>
              </a:spcBef>
              <a:spcAft>
                <a:spcPct val="0"/>
              </a:spcAft>
              <a:defRPr>
                <a:solidFill>
                  <a:srgbClr val="003366"/>
                </a:solidFill>
                <a:latin typeface="Arial" charset="0"/>
              </a:defRPr>
            </a:lvl7pPr>
            <a:lvl8pPr marL="3429000" indent="-228600" algn="ctr" eaLnBrk="0" fontAlgn="base" hangingPunct="0">
              <a:spcBef>
                <a:spcPct val="0"/>
              </a:spcBef>
              <a:spcAft>
                <a:spcPct val="0"/>
              </a:spcAft>
              <a:defRPr>
                <a:solidFill>
                  <a:srgbClr val="003366"/>
                </a:solidFill>
                <a:latin typeface="Arial" charset="0"/>
              </a:defRPr>
            </a:lvl8pPr>
            <a:lvl9pPr marL="3886200" indent="-228600" algn="ctr" eaLnBrk="0" fontAlgn="base" hangingPunct="0">
              <a:spcBef>
                <a:spcPct val="0"/>
              </a:spcBef>
              <a:spcAft>
                <a:spcPct val="0"/>
              </a:spcAft>
              <a:defRPr>
                <a:solidFill>
                  <a:srgbClr val="003366"/>
                </a:solidFill>
                <a:latin typeface="Arial" charset="0"/>
              </a:defRPr>
            </a:lvl9pPr>
          </a:lstStyle>
          <a:p>
            <a:r>
              <a:rPr lang="en-US" dirty="0"/>
              <a:t>The aim of this WP is: </a:t>
            </a:r>
          </a:p>
          <a:p>
            <a:r>
              <a:rPr lang="en-US" dirty="0"/>
              <a:t>- to prepare e-learning modules starting from the training materials prepared and tested in WP3. This modules (prepared according to the </a:t>
            </a:r>
            <a:r>
              <a:rPr lang="en-US" dirty="0" err="1"/>
              <a:t>BoK</a:t>
            </a:r>
            <a:r>
              <a:rPr lang="en-US" dirty="0"/>
              <a:t>) will be public and available for everybody interesting in them </a:t>
            </a:r>
          </a:p>
          <a:p>
            <a:r>
              <a:rPr lang="en-US" dirty="0"/>
              <a:t>- to learn, for partner universities and companies, how to build e-learning materials </a:t>
            </a:r>
          </a:p>
          <a:p>
            <a:r>
              <a:rPr lang="en-US" dirty="0"/>
              <a:t>- to testing the effectiveness of blended courses (providing traditional classes and e-learning) </a:t>
            </a:r>
          </a:p>
          <a:p>
            <a:endParaRPr lang="es-ES" dirty="0"/>
          </a:p>
          <a:p>
            <a:r>
              <a:rPr lang="en-US" dirty="0"/>
              <a:t>The duration of the e-learning courses will be set at 4-8 hours, in order to increase their attractiveness to the students willing to attend them and to be included also in other courses as part of the compulsory/optional learning activities. After being validated by the entire partnership, the 4 e-learning modules will be finally made public. </a:t>
            </a:r>
          </a:p>
          <a:p>
            <a:endParaRPr lang="en-US" b="1" dirty="0"/>
          </a:p>
          <a:p>
            <a:r>
              <a:rPr lang="en-US" b="1" dirty="0"/>
              <a:t>Universities</a:t>
            </a:r>
            <a:r>
              <a:rPr lang="en-US" dirty="0"/>
              <a:t>: turn their learning materials into e-learning modules and commit to have them tested by at least 15 students for each specific module (45 testers per university). </a:t>
            </a:r>
          </a:p>
          <a:p>
            <a:r>
              <a:rPr lang="en-US" b="1" dirty="0"/>
              <a:t>Companies</a:t>
            </a:r>
            <a:r>
              <a:rPr lang="en-US" dirty="0"/>
              <a:t>: supporting the Universities in the preparation of the e-learning modules</a:t>
            </a:r>
            <a:r>
              <a:rPr lang="en-US" b="1" dirty="0"/>
              <a:t>, </a:t>
            </a:r>
            <a:r>
              <a:rPr lang="en-US" dirty="0"/>
              <a:t>validating the e-learning courses received by the HEI of their country and test them (each company will review two courses, one from the local University and one for one other country</a:t>
            </a:r>
          </a:p>
        </p:txBody>
      </p:sp>
    </p:spTree>
    <p:extLst>
      <p:ext uri="{BB962C8B-B14F-4D97-AF65-F5344CB8AC3E}">
        <p14:creationId xmlns:p14="http://schemas.microsoft.com/office/powerpoint/2010/main" val="3738700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441D7-4086-4DAE-9055-7DDE8C7EE5CE}"/>
              </a:ext>
            </a:extLst>
          </p:cNvPr>
          <p:cNvSpPr>
            <a:spLocks noGrp="1"/>
          </p:cNvSpPr>
          <p:nvPr>
            <p:ph type="title"/>
          </p:nvPr>
        </p:nvSpPr>
        <p:spPr>
          <a:xfrm>
            <a:off x="244197" y="152400"/>
            <a:ext cx="11775350" cy="737937"/>
          </a:xfrm>
        </p:spPr>
        <p:txBody>
          <a:bodyPr>
            <a:normAutofit/>
          </a:bodyPr>
          <a:lstStyle/>
          <a:p>
            <a:r>
              <a:rPr lang="it-IT" sz="4000" dirty="0">
                <a:solidFill>
                  <a:schemeClr val="tx1"/>
                </a:solidFill>
              </a:rPr>
              <a:t>[WP4 description, aims, organization of the work]</a:t>
            </a:r>
          </a:p>
        </p:txBody>
      </p:sp>
      <p:sp>
        <p:nvSpPr>
          <p:cNvPr id="4" name="2 CuadroTexto">
            <a:extLst>
              <a:ext uri="{FF2B5EF4-FFF2-40B4-BE49-F238E27FC236}">
                <a16:creationId xmlns:a16="http://schemas.microsoft.com/office/drawing/2014/main" id="{F92E3002-CEB2-45A2-BF76-EA80E707D1D9}"/>
              </a:ext>
            </a:extLst>
          </p:cNvPr>
          <p:cNvSpPr txBox="1"/>
          <p:nvPr/>
        </p:nvSpPr>
        <p:spPr>
          <a:xfrm>
            <a:off x="309444" y="934453"/>
            <a:ext cx="5638082" cy="523220"/>
          </a:xfrm>
          <a:prstGeom prst="rect">
            <a:avLst/>
          </a:prstGeom>
          <a:noFill/>
        </p:spPr>
        <p:txBody>
          <a:bodyPr wrap="none">
            <a:spAutoFit/>
          </a:bodyPr>
          <a:lstStyle/>
          <a:p>
            <a:pPr eaLnBrk="1" hangingPunct="1">
              <a:defRPr/>
            </a:pPr>
            <a:r>
              <a:rPr lang="en-US" sz="2800" b="1" dirty="0">
                <a:latin typeface="+mj-lt"/>
              </a:rPr>
              <a:t>WP4: e-learning implementation</a:t>
            </a:r>
          </a:p>
        </p:txBody>
      </p:sp>
      <p:sp>
        <p:nvSpPr>
          <p:cNvPr id="5" name="Text Box 4">
            <a:extLst>
              <a:ext uri="{FF2B5EF4-FFF2-40B4-BE49-F238E27FC236}">
                <a16:creationId xmlns:a16="http://schemas.microsoft.com/office/drawing/2014/main" id="{B6AEC923-4156-4C89-BBE1-5773EB6B69B4}"/>
              </a:ext>
            </a:extLst>
          </p:cNvPr>
          <p:cNvSpPr txBox="1">
            <a:spLocks noChangeArrowheads="1"/>
          </p:cNvSpPr>
          <p:nvPr/>
        </p:nvSpPr>
        <p:spPr bwMode="auto">
          <a:xfrm>
            <a:off x="326906" y="1662065"/>
            <a:ext cx="11700139" cy="523220"/>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s-ES" sz="2800" b="1" dirty="0">
                <a:solidFill>
                  <a:srgbClr val="FFFFFF"/>
                </a:solidFill>
                <a:latin typeface="Arial" panose="020B0604020202020204" pitchFamily="34" charset="0"/>
                <a:cs typeface="Times New Roman" panose="02020603050405020304" pitchFamily="18" charset="0"/>
              </a:rPr>
              <a:t>WP4 Structure </a:t>
            </a:r>
            <a:r>
              <a:rPr lang="en-US" altLang="es-ES" sz="2800" dirty="0">
                <a:solidFill>
                  <a:srgbClr val="FFFFFF"/>
                </a:solidFill>
                <a:latin typeface="Arial" panose="020B0604020202020204" pitchFamily="34" charset="0"/>
                <a:cs typeface="Times New Roman" panose="02020603050405020304" pitchFamily="18" charset="0"/>
              </a:rPr>
              <a:t>(Aug 2021-July 2022)</a:t>
            </a:r>
            <a:endParaRPr lang="es-ES" altLang="es-ES" sz="2800" dirty="0">
              <a:solidFill>
                <a:srgbClr val="FFFFFF"/>
              </a:solidFill>
              <a:latin typeface="Arial" panose="020B0604020202020204" pitchFamily="34" charset="0"/>
              <a:cs typeface="Times New Roman" panose="02020603050405020304" pitchFamily="18" charset="0"/>
            </a:endParaRPr>
          </a:p>
        </p:txBody>
      </p:sp>
      <p:sp>
        <p:nvSpPr>
          <p:cNvPr id="6" name="Text Box 4">
            <a:extLst>
              <a:ext uri="{FF2B5EF4-FFF2-40B4-BE49-F238E27FC236}">
                <a16:creationId xmlns:a16="http://schemas.microsoft.com/office/drawing/2014/main" id="{2F460864-178E-4C21-A70F-AC3E19C9A084}"/>
              </a:ext>
            </a:extLst>
          </p:cNvPr>
          <p:cNvSpPr txBox="1">
            <a:spLocks noChangeArrowheads="1"/>
          </p:cNvSpPr>
          <p:nvPr/>
        </p:nvSpPr>
        <p:spPr bwMode="auto">
          <a:xfrm>
            <a:off x="344369" y="2185285"/>
            <a:ext cx="11700139" cy="954107"/>
          </a:xfrm>
          <a:prstGeom prst="rect">
            <a:avLst/>
          </a:prstGeom>
          <a:solidFill>
            <a:schemeClr val="bg2">
              <a:lumMod val="20000"/>
              <a:lumOff val="80000"/>
            </a:schemeClr>
          </a:solidFill>
          <a:ln>
            <a:noFill/>
          </a:ln>
          <a:effectLst/>
        </p:spPr>
        <p:txBody>
          <a:bodyPr wrap="square" lIns="216000" anchor="ctr">
            <a:spAutoFit/>
          </a:bodyPr>
          <a:lstStyle>
            <a:lvl1pPr eaLnBrk="0" hangingPunct="0">
              <a:defRPr>
                <a:solidFill>
                  <a:srgbClr val="003366"/>
                </a:solidFill>
                <a:latin typeface="Arial" charset="0"/>
              </a:defRPr>
            </a:lvl1pPr>
            <a:lvl2pPr marL="742950" indent="-285750" eaLnBrk="0" hangingPunct="0">
              <a:defRPr>
                <a:solidFill>
                  <a:srgbClr val="003366"/>
                </a:solidFill>
                <a:latin typeface="Arial" charset="0"/>
              </a:defRPr>
            </a:lvl2pPr>
            <a:lvl3pPr marL="1143000" indent="-228600" eaLnBrk="0" hangingPunct="0">
              <a:defRPr>
                <a:solidFill>
                  <a:srgbClr val="003366"/>
                </a:solidFill>
                <a:latin typeface="Arial" charset="0"/>
              </a:defRPr>
            </a:lvl3pPr>
            <a:lvl4pPr marL="1600200" indent="-228600" eaLnBrk="0" hangingPunct="0">
              <a:defRPr>
                <a:solidFill>
                  <a:srgbClr val="003366"/>
                </a:solidFill>
                <a:latin typeface="Arial" charset="0"/>
              </a:defRPr>
            </a:lvl4pPr>
            <a:lvl5pPr marL="2057400" indent="-228600" eaLnBrk="0" hangingPunct="0">
              <a:defRPr>
                <a:solidFill>
                  <a:srgbClr val="003366"/>
                </a:solidFill>
                <a:latin typeface="Arial" charset="0"/>
              </a:defRPr>
            </a:lvl5pPr>
            <a:lvl6pPr marL="2514600" indent="-228600" algn="ctr" eaLnBrk="0" fontAlgn="base" hangingPunct="0">
              <a:spcBef>
                <a:spcPct val="0"/>
              </a:spcBef>
              <a:spcAft>
                <a:spcPct val="0"/>
              </a:spcAft>
              <a:defRPr>
                <a:solidFill>
                  <a:srgbClr val="003366"/>
                </a:solidFill>
                <a:latin typeface="Arial" charset="0"/>
              </a:defRPr>
            </a:lvl6pPr>
            <a:lvl7pPr marL="2971800" indent="-228600" algn="ctr" eaLnBrk="0" fontAlgn="base" hangingPunct="0">
              <a:spcBef>
                <a:spcPct val="0"/>
              </a:spcBef>
              <a:spcAft>
                <a:spcPct val="0"/>
              </a:spcAft>
              <a:defRPr>
                <a:solidFill>
                  <a:srgbClr val="003366"/>
                </a:solidFill>
                <a:latin typeface="Arial" charset="0"/>
              </a:defRPr>
            </a:lvl7pPr>
            <a:lvl8pPr marL="3429000" indent="-228600" algn="ctr" eaLnBrk="0" fontAlgn="base" hangingPunct="0">
              <a:spcBef>
                <a:spcPct val="0"/>
              </a:spcBef>
              <a:spcAft>
                <a:spcPct val="0"/>
              </a:spcAft>
              <a:defRPr>
                <a:solidFill>
                  <a:srgbClr val="003366"/>
                </a:solidFill>
                <a:latin typeface="Arial" charset="0"/>
              </a:defRPr>
            </a:lvl8pPr>
            <a:lvl9pPr marL="3886200" indent="-228600" algn="ctr" eaLnBrk="0" fontAlgn="base" hangingPunct="0">
              <a:spcBef>
                <a:spcPct val="0"/>
              </a:spcBef>
              <a:spcAft>
                <a:spcPct val="0"/>
              </a:spcAft>
              <a:defRPr>
                <a:solidFill>
                  <a:srgbClr val="003366"/>
                </a:solidFill>
                <a:latin typeface="Arial" charset="0"/>
              </a:defRPr>
            </a:lvl9pPr>
          </a:lstStyle>
          <a:p>
            <a:pPr eaLnBrk="1" hangingPunct="1">
              <a:spcBef>
                <a:spcPct val="50000"/>
              </a:spcBef>
              <a:defRPr/>
            </a:pPr>
            <a:r>
              <a:rPr lang="en-US" sz="2800" dirty="0">
                <a:solidFill>
                  <a:schemeClr val="accent2">
                    <a:lumMod val="75000"/>
                  </a:schemeClr>
                </a:solidFill>
                <a:latin typeface="Arial"/>
                <a:cs typeface="Times New Roman" panose="02020603050405020304" pitchFamily="18" charset="0"/>
              </a:rPr>
              <a:t>T4.1.- Setup the technical environment &amp; serious gaming extensions (M21-23)</a:t>
            </a:r>
            <a:endParaRPr lang="es-ES" sz="2800" dirty="0">
              <a:solidFill>
                <a:schemeClr val="accent2">
                  <a:lumMod val="75000"/>
                </a:schemeClr>
              </a:solidFill>
              <a:latin typeface="Arial"/>
              <a:cs typeface="Times New Roman" panose="02020603050405020304" pitchFamily="18" charset="0"/>
            </a:endParaRPr>
          </a:p>
        </p:txBody>
      </p:sp>
      <p:sp>
        <p:nvSpPr>
          <p:cNvPr id="7" name="Text Box 4">
            <a:extLst>
              <a:ext uri="{FF2B5EF4-FFF2-40B4-BE49-F238E27FC236}">
                <a16:creationId xmlns:a16="http://schemas.microsoft.com/office/drawing/2014/main" id="{F5A713F5-23E2-47DB-8DF7-714CCAD6042C}"/>
              </a:ext>
            </a:extLst>
          </p:cNvPr>
          <p:cNvSpPr txBox="1">
            <a:spLocks noChangeArrowheads="1"/>
          </p:cNvSpPr>
          <p:nvPr/>
        </p:nvSpPr>
        <p:spPr bwMode="auto">
          <a:xfrm>
            <a:off x="344369" y="3139392"/>
            <a:ext cx="11700139" cy="523220"/>
          </a:xfrm>
          <a:prstGeom prst="rect">
            <a:avLst/>
          </a:prstGeom>
          <a:solidFill>
            <a:schemeClr val="bg2">
              <a:lumMod val="20000"/>
              <a:lumOff val="80000"/>
            </a:schemeClr>
          </a:solidFill>
          <a:ln>
            <a:noFill/>
          </a:ln>
          <a:effectLst/>
        </p:spPr>
        <p:txBody>
          <a:bodyPr wrap="square" lIns="216000" anchor="ctr">
            <a:spAutoFit/>
          </a:bodyPr>
          <a:lstStyle>
            <a:lvl1pPr eaLnBrk="0" hangingPunct="0">
              <a:defRPr>
                <a:solidFill>
                  <a:srgbClr val="003366"/>
                </a:solidFill>
                <a:latin typeface="Arial" charset="0"/>
              </a:defRPr>
            </a:lvl1pPr>
            <a:lvl2pPr marL="742950" indent="-285750" eaLnBrk="0" hangingPunct="0">
              <a:defRPr>
                <a:solidFill>
                  <a:srgbClr val="003366"/>
                </a:solidFill>
                <a:latin typeface="Arial" charset="0"/>
              </a:defRPr>
            </a:lvl2pPr>
            <a:lvl3pPr marL="1143000" indent="-228600" eaLnBrk="0" hangingPunct="0">
              <a:defRPr>
                <a:solidFill>
                  <a:srgbClr val="003366"/>
                </a:solidFill>
                <a:latin typeface="Arial" charset="0"/>
              </a:defRPr>
            </a:lvl3pPr>
            <a:lvl4pPr marL="1600200" indent="-228600" eaLnBrk="0" hangingPunct="0">
              <a:defRPr>
                <a:solidFill>
                  <a:srgbClr val="003366"/>
                </a:solidFill>
                <a:latin typeface="Arial" charset="0"/>
              </a:defRPr>
            </a:lvl4pPr>
            <a:lvl5pPr marL="2057400" indent="-228600" eaLnBrk="0" hangingPunct="0">
              <a:defRPr>
                <a:solidFill>
                  <a:srgbClr val="003366"/>
                </a:solidFill>
                <a:latin typeface="Arial" charset="0"/>
              </a:defRPr>
            </a:lvl5pPr>
            <a:lvl6pPr marL="2514600" indent="-228600" algn="ctr" eaLnBrk="0" fontAlgn="base" hangingPunct="0">
              <a:spcBef>
                <a:spcPct val="0"/>
              </a:spcBef>
              <a:spcAft>
                <a:spcPct val="0"/>
              </a:spcAft>
              <a:defRPr>
                <a:solidFill>
                  <a:srgbClr val="003366"/>
                </a:solidFill>
                <a:latin typeface="Arial" charset="0"/>
              </a:defRPr>
            </a:lvl6pPr>
            <a:lvl7pPr marL="2971800" indent="-228600" algn="ctr" eaLnBrk="0" fontAlgn="base" hangingPunct="0">
              <a:spcBef>
                <a:spcPct val="0"/>
              </a:spcBef>
              <a:spcAft>
                <a:spcPct val="0"/>
              </a:spcAft>
              <a:defRPr>
                <a:solidFill>
                  <a:srgbClr val="003366"/>
                </a:solidFill>
                <a:latin typeface="Arial" charset="0"/>
              </a:defRPr>
            </a:lvl7pPr>
            <a:lvl8pPr marL="3429000" indent="-228600" algn="ctr" eaLnBrk="0" fontAlgn="base" hangingPunct="0">
              <a:spcBef>
                <a:spcPct val="0"/>
              </a:spcBef>
              <a:spcAft>
                <a:spcPct val="0"/>
              </a:spcAft>
              <a:defRPr>
                <a:solidFill>
                  <a:srgbClr val="003366"/>
                </a:solidFill>
                <a:latin typeface="Arial" charset="0"/>
              </a:defRPr>
            </a:lvl8pPr>
            <a:lvl9pPr marL="3886200" indent="-228600" algn="ctr" eaLnBrk="0" fontAlgn="base" hangingPunct="0">
              <a:spcBef>
                <a:spcPct val="0"/>
              </a:spcBef>
              <a:spcAft>
                <a:spcPct val="0"/>
              </a:spcAft>
              <a:defRPr>
                <a:solidFill>
                  <a:srgbClr val="003366"/>
                </a:solidFill>
                <a:latin typeface="Arial" charset="0"/>
              </a:defRPr>
            </a:lvl9pPr>
          </a:lstStyle>
          <a:p>
            <a:pPr eaLnBrk="1" hangingPunct="1">
              <a:spcBef>
                <a:spcPct val="50000"/>
              </a:spcBef>
              <a:defRPr/>
            </a:pPr>
            <a:r>
              <a:rPr lang="en-US" sz="2800" dirty="0">
                <a:solidFill>
                  <a:schemeClr val="accent2">
                    <a:lumMod val="75000"/>
                  </a:schemeClr>
                </a:solidFill>
                <a:latin typeface="Arial"/>
                <a:cs typeface="Times New Roman" panose="02020603050405020304" pitchFamily="18" charset="0"/>
              </a:rPr>
              <a:t>T4.2.- Defining pedagogical criteria for the e-learning courses (M23-24)</a:t>
            </a:r>
            <a:endParaRPr lang="es-ES" sz="2800" dirty="0">
              <a:solidFill>
                <a:schemeClr val="accent2">
                  <a:lumMod val="75000"/>
                </a:schemeClr>
              </a:solidFill>
              <a:latin typeface="Arial"/>
              <a:cs typeface="Times New Roman" panose="02020603050405020304" pitchFamily="18" charset="0"/>
            </a:endParaRPr>
          </a:p>
        </p:txBody>
      </p:sp>
      <p:sp>
        <p:nvSpPr>
          <p:cNvPr id="8" name="Text Box 4">
            <a:extLst>
              <a:ext uri="{FF2B5EF4-FFF2-40B4-BE49-F238E27FC236}">
                <a16:creationId xmlns:a16="http://schemas.microsoft.com/office/drawing/2014/main" id="{9D271A65-E07D-4720-BB1A-E3CD76DB1336}"/>
              </a:ext>
            </a:extLst>
          </p:cNvPr>
          <p:cNvSpPr txBox="1">
            <a:spLocks noChangeArrowheads="1"/>
          </p:cNvSpPr>
          <p:nvPr/>
        </p:nvSpPr>
        <p:spPr bwMode="auto">
          <a:xfrm>
            <a:off x="334844" y="3662612"/>
            <a:ext cx="11702166" cy="523220"/>
          </a:xfrm>
          <a:prstGeom prst="rect">
            <a:avLst/>
          </a:prstGeom>
          <a:solidFill>
            <a:schemeClr val="bg2">
              <a:lumMod val="20000"/>
              <a:lumOff val="80000"/>
            </a:schemeClr>
          </a:solidFill>
          <a:ln>
            <a:noFill/>
          </a:ln>
          <a:effectLst/>
        </p:spPr>
        <p:txBody>
          <a:bodyPr wrap="square" lIns="216000" anchor="ctr">
            <a:spAutoFit/>
          </a:bodyPr>
          <a:lstStyle>
            <a:lvl1pPr eaLnBrk="0" hangingPunct="0">
              <a:defRPr>
                <a:solidFill>
                  <a:srgbClr val="003366"/>
                </a:solidFill>
                <a:latin typeface="Arial" charset="0"/>
              </a:defRPr>
            </a:lvl1pPr>
            <a:lvl2pPr marL="742950" indent="-285750" eaLnBrk="0" hangingPunct="0">
              <a:defRPr>
                <a:solidFill>
                  <a:srgbClr val="003366"/>
                </a:solidFill>
                <a:latin typeface="Arial" charset="0"/>
              </a:defRPr>
            </a:lvl2pPr>
            <a:lvl3pPr marL="1143000" indent="-228600" eaLnBrk="0" hangingPunct="0">
              <a:defRPr>
                <a:solidFill>
                  <a:srgbClr val="003366"/>
                </a:solidFill>
                <a:latin typeface="Arial" charset="0"/>
              </a:defRPr>
            </a:lvl3pPr>
            <a:lvl4pPr marL="1600200" indent="-228600" eaLnBrk="0" hangingPunct="0">
              <a:defRPr>
                <a:solidFill>
                  <a:srgbClr val="003366"/>
                </a:solidFill>
                <a:latin typeface="Arial" charset="0"/>
              </a:defRPr>
            </a:lvl4pPr>
            <a:lvl5pPr marL="2057400" indent="-228600" eaLnBrk="0" hangingPunct="0">
              <a:defRPr>
                <a:solidFill>
                  <a:srgbClr val="003366"/>
                </a:solidFill>
                <a:latin typeface="Arial" charset="0"/>
              </a:defRPr>
            </a:lvl5pPr>
            <a:lvl6pPr marL="2514600" indent="-228600" algn="ctr" eaLnBrk="0" fontAlgn="base" hangingPunct="0">
              <a:spcBef>
                <a:spcPct val="0"/>
              </a:spcBef>
              <a:spcAft>
                <a:spcPct val="0"/>
              </a:spcAft>
              <a:defRPr>
                <a:solidFill>
                  <a:srgbClr val="003366"/>
                </a:solidFill>
                <a:latin typeface="Arial" charset="0"/>
              </a:defRPr>
            </a:lvl6pPr>
            <a:lvl7pPr marL="2971800" indent="-228600" algn="ctr" eaLnBrk="0" fontAlgn="base" hangingPunct="0">
              <a:spcBef>
                <a:spcPct val="0"/>
              </a:spcBef>
              <a:spcAft>
                <a:spcPct val="0"/>
              </a:spcAft>
              <a:defRPr>
                <a:solidFill>
                  <a:srgbClr val="003366"/>
                </a:solidFill>
                <a:latin typeface="Arial" charset="0"/>
              </a:defRPr>
            </a:lvl7pPr>
            <a:lvl8pPr marL="3429000" indent="-228600" algn="ctr" eaLnBrk="0" fontAlgn="base" hangingPunct="0">
              <a:spcBef>
                <a:spcPct val="0"/>
              </a:spcBef>
              <a:spcAft>
                <a:spcPct val="0"/>
              </a:spcAft>
              <a:defRPr>
                <a:solidFill>
                  <a:srgbClr val="003366"/>
                </a:solidFill>
                <a:latin typeface="Arial" charset="0"/>
              </a:defRPr>
            </a:lvl8pPr>
            <a:lvl9pPr marL="3886200" indent="-228600" algn="ctr" eaLnBrk="0" fontAlgn="base" hangingPunct="0">
              <a:spcBef>
                <a:spcPct val="0"/>
              </a:spcBef>
              <a:spcAft>
                <a:spcPct val="0"/>
              </a:spcAft>
              <a:defRPr>
                <a:solidFill>
                  <a:srgbClr val="003366"/>
                </a:solidFill>
                <a:latin typeface="Arial" charset="0"/>
              </a:defRPr>
            </a:lvl9pPr>
          </a:lstStyle>
          <a:p>
            <a:pPr eaLnBrk="1" hangingPunct="1">
              <a:spcBef>
                <a:spcPct val="50000"/>
              </a:spcBef>
              <a:defRPr/>
            </a:pPr>
            <a:r>
              <a:rPr lang="en-US" sz="2800" dirty="0">
                <a:solidFill>
                  <a:schemeClr val="accent2">
                    <a:lumMod val="75000"/>
                  </a:schemeClr>
                </a:solidFill>
                <a:latin typeface="Arial"/>
                <a:cs typeface="Times New Roman" panose="02020603050405020304" pitchFamily="18" charset="0"/>
              </a:rPr>
              <a:t>T4.3.- Preparation of e-learning modules (M25-28)</a:t>
            </a:r>
            <a:endParaRPr lang="es-ES" sz="2800" dirty="0">
              <a:solidFill>
                <a:schemeClr val="accent2">
                  <a:lumMod val="75000"/>
                </a:schemeClr>
              </a:solidFill>
              <a:latin typeface="Arial"/>
              <a:cs typeface="Times New Roman" panose="02020603050405020304" pitchFamily="18" charset="0"/>
            </a:endParaRPr>
          </a:p>
        </p:txBody>
      </p:sp>
      <p:sp>
        <p:nvSpPr>
          <p:cNvPr id="9" name="Text Box 4">
            <a:extLst>
              <a:ext uri="{FF2B5EF4-FFF2-40B4-BE49-F238E27FC236}">
                <a16:creationId xmlns:a16="http://schemas.microsoft.com/office/drawing/2014/main" id="{8907AF9D-F19A-4F0C-BB84-F60F486AA5FC}"/>
              </a:ext>
            </a:extLst>
          </p:cNvPr>
          <p:cNvSpPr txBox="1">
            <a:spLocks noChangeArrowheads="1"/>
          </p:cNvSpPr>
          <p:nvPr/>
        </p:nvSpPr>
        <p:spPr bwMode="auto">
          <a:xfrm>
            <a:off x="336871" y="4185832"/>
            <a:ext cx="11700139" cy="523220"/>
          </a:xfrm>
          <a:prstGeom prst="rect">
            <a:avLst/>
          </a:prstGeom>
          <a:solidFill>
            <a:schemeClr val="bg2">
              <a:lumMod val="20000"/>
              <a:lumOff val="80000"/>
            </a:schemeClr>
          </a:solidFill>
          <a:ln>
            <a:noFill/>
          </a:ln>
          <a:effectLst/>
        </p:spPr>
        <p:txBody>
          <a:bodyPr wrap="square" lIns="216000" anchor="ctr">
            <a:spAutoFit/>
          </a:bodyPr>
          <a:lstStyle>
            <a:lvl1pPr eaLnBrk="0" hangingPunct="0">
              <a:defRPr>
                <a:solidFill>
                  <a:srgbClr val="003366"/>
                </a:solidFill>
                <a:latin typeface="Arial" charset="0"/>
              </a:defRPr>
            </a:lvl1pPr>
            <a:lvl2pPr marL="742950" indent="-285750" eaLnBrk="0" hangingPunct="0">
              <a:defRPr>
                <a:solidFill>
                  <a:srgbClr val="003366"/>
                </a:solidFill>
                <a:latin typeface="Arial" charset="0"/>
              </a:defRPr>
            </a:lvl2pPr>
            <a:lvl3pPr marL="1143000" indent="-228600" eaLnBrk="0" hangingPunct="0">
              <a:defRPr>
                <a:solidFill>
                  <a:srgbClr val="003366"/>
                </a:solidFill>
                <a:latin typeface="Arial" charset="0"/>
              </a:defRPr>
            </a:lvl3pPr>
            <a:lvl4pPr marL="1600200" indent="-228600" eaLnBrk="0" hangingPunct="0">
              <a:defRPr>
                <a:solidFill>
                  <a:srgbClr val="003366"/>
                </a:solidFill>
                <a:latin typeface="Arial" charset="0"/>
              </a:defRPr>
            </a:lvl4pPr>
            <a:lvl5pPr marL="2057400" indent="-228600" eaLnBrk="0" hangingPunct="0">
              <a:defRPr>
                <a:solidFill>
                  <a:srgbClr val="003366"/>
                </a:solidFill>
                <a:latin typeface="Arial" charset="0"/>
              </a:defRPr>
            </a:lvl5pPr>
            <a:lvl6pPr marL="2514600" indent="-228600" algn="ctr" eaLnBrk="0" fontAlgn="base" hangingPunct="0">
              <a:spcBef>
                <a:spcPct val="0"/>
              </a:spcBef>
              <a:spcAft>
                <a:spcPct val="0"/>
              </a:spcAft>
              <a:defRPr>
                <a:solidFill>
                  <a:srgbClr val="003366"/>
                </a:solidFill>
                <a:latin typeface="Arial" charset="0"/>
              </a:defRPr>
            </a:lvl6pPr>
            <a:lvl7pPr marL="2971800" indent="-228600" algn="ctr" eaLnBrk="0" fontAlgn="base" hangingPunct="0">
              <a:spcBef>
                <a:spcPct val="0"/>
              </a:spcBef>
              <a:spcAft>
                <a:spcPct val="0"/>
              </a:spcAft>
              <a:defRPr>
                <a:solidFill>
                  <a:srgbClr val="003366"/>
                </a:solidFill>
                <a:latin typeface="Arial" charset="0"/>
              </a:defRPr>
            </a:lvl7pPr>
            <a:lvl8pPr marL="3429000" indent="-228600" algn="ctr" eaLnBrk="0" fontAlgn="base" hangingPunct="0">
              <a:spcBef>
                <a:spcPct val="0"/>
              </a:spcBef>
              <a:spcAft>
                <a:spcPct val="0"/>
              </a:spcAft>
              <a:defRPr>
                <a:solidFill>
                  <a:srgbClr val="003366"/>
                </a:solidFill>
                <a:latin typeface="Arial" charset="0"/>
              </a:defRPr>
            </a:lvl8pPr>
            <a:lvl9pPr marL="3886200" indent="-228600" algn="ctr" eaLnBrk="0" fontAlgn="base" hangingPunct="0">
              <a:spcBef>
                <a:spcPct val="0"/>
              </a:spcBef>
              <a:spcAft>
                <a:spcPct val="0"/>
              </a:spcAft>
              <a:defRPr>
                <a:solidFill>
                  <a:srgbClr val="003366"/>
                </a:solidFill>
                <a:latin typeface="Arial" charset="0"/>
              </a:defRPr>
            </a:lvl9pPr>
          </a:lstStyle>
          <a:p>
            <a:pPr eaLnBrk="1" hangingPunct="1">
              <a:spcBef>
                <a:spcPct val="50000"/>
              </a:spcBef>
              <a:defRPr/>
            </a:pPr>
            <a:r>
              <a:rPr lang="en-US" sz="2800" dirty="0">
                <a:solidFill>
                  <a:schemeClr val="accent2">
                    <a:lumMod val="75000"/>
                  </a:schemeClr>
                </a:solidFill>
                <a:latin typeface="Arial"/>
                <a:cs typeface="Times New Roman" panose="02020603050405020304" pitchFamily="18" charset="0"/>
              </a:rPr>
              <a:t>T4.4.- Test of the e-learning modules (M29-31)</a:t>
            </a:r>
            <a:endParaRPr lang="es-ES" sz="2800" dirty="0">
              <a:solidFill>
                <a:schemeClr val="accent2">
                  <a:lumMod val="75000"/>
                </a:schemeClr>
              </a:solidFill>
              <a:latin typeface="Arial"/>
              <a:cs typeface="Times New Roman" panose="02020603050405020304" pitchFamily="18" charset="0"/>
            </a:endParaRPr>
          </a:p>
        </p:txBody>
      </p:sp>
      <p:sp>
        <p:nvSpPr>
          <p:cNvPr id="10" name="Text Box 4">
            <a:extLst>
              <a:ext uri="{FF2B5EF4-FFF2-40B4-BE49-F238E27FC236}">
                <a16:creationId xmlns:a16="http://schemas.microsoft.com/office/drawing/2014/main" id="{57F6DE33-E402-4E60-AF40-5FBE7B646BCF}"/>
              </a:ext>
            </a:extLst>
          </p:cNvPr>
          <p:cNvSpPr txBox="1">
            <a:spLocks noChangeArrowheads="1"/>
          </p:cNvSpPr>
          <p:nvPr/>
        </p:nvSpPr>
        <p:spPr bwMode="auto">
          <a:xfrm>
            <a:off x="319408" y="5240589"/>
            <a:ext cx="11700139" cy="523220"/>
          </a:xfrm>
          <a:prstGeom prst="rect">
            <a:avLst/>
          </a:prstGeom>
          <a:solidFill>
            <a:schemeClr val="bg2">
              <a:lumMod val="20000"/>
              <a:lumOff val="80000"/>
            </a:schemeClr>
          </a:solidFill>
          <a:ln>
            <a:noFill/>
          </a:ln>
          <a:effectLst/>
        </p:spPr>
        <p:txBody>
          <a:bodyPr wrap="square" lIns="216000" anchor="ctr">
            <a:spAutoFit/>
          </a:bodyPr>
          <a:lstStyle>
            <a:lvl1pPr eaLnBrk="0" hangingPunct="0">
              <a:defRPr>
                <a:solidFill>
                  <a:srgbClr val="003366"/>
                </a:solidFill>
                <a:latin typeface="Arial" charset="0"/>
              </a:defRPr>
            </a:lvl1pPr>
            <a:lvl2pPr marL="742950" indent="-285750" eaLnBrk="0" hangingPunct="0">
              <a:defRPr>
                <a:solidFill>
                  <a:srgbClr val="003366"/>
                </a:solidFill>
                <a:latin typeface="Arial" charset="0"/>
              </a:defRPr>
            </a:lvl2pPr>
            <a:lvl3pPr marL="1143000" indent="-228600" eaLnBrk="0" hangingPunct="0">
              <a:defRPr>
                <a:solidFill>
                  <a:srgbClr val="003366"/>
                </a:solidFill>
                <a:latin typeface="Arial" charset="0"/>
              </a:defRPr>
            </a:lvl3pPr>
            <a:lvl4pPr marL="1600200" indent="-228600" eaLnBrk="0" hangingPunct="0">
              <a:defRPr>
                <a:solidFill>
                  <a:srgbClr val="003366"/>
                </a:solidFill>
                <a:latin typeface="Arial" charset="0"/>
              </a:defRPr>
            </a:lvl4pPr>
            <a:lvl5pPr marL="2057400" indent="-228600" eaLnBrk="0" hangingPunct="0">
              <a:defRPr>
                <a:solidFill>
                  <a:srgbClr val="003366"/>
                </a:solidFill>
                <a:latin typeface="Arial" charset="0"/>
              </a:defRPr>
            </a:lvl5pPr>
            <a:lvl6pPr marL="2514600" indent="-228600" algn="ctr" eaLnBrk="0" fontAlgn="base" hangingPunct="0">
              <a:spcBef>
                <a:spcPct val="0"/>
              </a:spcBef>
              <a:spcAft>
                <a:spcPct val="0"/>
              </a:spcAft>
              <a:defRPr>
                <a:solidFill>
                  <a:srgbClr val="003366"/>
                </a:solidFill>
                <a:latin typeface="Arial" charset="0"/>
              </a:defRPr>
            </a:lvl6pPr>
            <a:lvl7pPr marL="2971800" indent="-228600" algn="ctr" eaLnBrk="0" fontAlgn="base" hangingPunct="0">
              <a:spcBef>
                <a:spcPct val="0"/>
              </a:spcBef>
              <a:spcAft>
                <a:spcPct val="0"/>
              </a:spcAft>
              <a:defRPr>
                <a:solidFill>
                  <a:srgbClr val="003366"/>
                </a:solidFill>
                <a:latin typeface="Arial" charset="0"/>
              </a:defRPr>
            </a:lvl7pPr>
            <a:lvl8pPr marL="3429000" indent="-228600" algn="ctr" eaLnBrk="0" fontAlgn="base" hangingPunct="0">
              <a:spcBef>
                <a:spcPct val="0"/>
              </a:spcBef>
              <a:spcAft>
                <a:spcPct val="0"/>
              </a:spcAft>
              <a:defRPr>
                <a:solidFill>
                  <a:srgbClr val="003366"/>
                </a:solidFill>
                <a:latin typeface="Arial" charset="0"/>
              </a:defRPr>
            </a:lvl8pPr>
            <a:lvl9pPr marL="3886200" indent="-228600" algn="ctr" eaLnBrk="0" fontAlgn="base" hangingPunct="0">
              <a:spcBef>
                <a:spcPct val="0"/>
              </a:spcBef>
              <a:spcAft>
                <a:spcPct val="0"/>
              </a:spcAft>
              <a:defRPr>
                <a:solidFill>
                  <a:srgbClr val="003366"/>
                </a:solidFill>
                <a:latin typeface="Arial" charset="0"/>
              </a:defRPr>
            </a:lvl9pPr>
          </a:lstStyle>
          <a:p>
            <a:pPr eaLnBrk="1" hangingPunct="1">
              <a:spcBef>
                <a:spcPct val="50000"/>
              </a:spcBef>
              <a:defRPr/>
            </a:pPr>
            <a:r>
              <a:rPr lang="en-US" sz="2800" dirty="0">
                <a:solidFill>
                  <a:schemeClr val="accent2">
                    <a:lumMod val="75000"/>
                  </a:schemeClr>
                </a:solidFill>
                <a:latin typeface="Arial"/>
                <a:cs typeface="Times New Roman" panose="02020603050405020304" pitchFamily="18" charset="0"/>
              </a:rPr>
              <a:t>T4.6.- Development of the improvements (M33-35)</a:t>
            </a:r>
            <a:endParaRPr lang="es-ES" sz="2800" dirty="0">
              <a:solidFill>
                <a:schemeClr val="accent2">
                  <a:lumMod val="75000"/>
                </a:schemeClr>
              </a:solidFill>
              <a:latin typeface="Arial"/>
              <a:cs typeface="Times New Roman" panose="02020603050405020304" pitchFamily="18" charset="0"/>
            </a:endParaRPr>
          </a:p>
        </p:txBody>
      </p:sp>
      <p:sp>
        <p:nvSpPr>
          <p:cNvPr id="11" name="Text Box 4">
            <a:extLst>
              <a:ext uri="{FF2B5EF4-FFF2-40B4-BE49-F238E27FC236}">
                <a16:creationId xmlns:a16="http://schemas.microsoft.com/office/drawing/2014/main" id="{3790B319-7434-4137-BF68-DCE4F21D04CE}"/>
              </a:ext>
            </a:extLst>
          </p:cNvPr>
          <p:cNvSpPr txBox="1">
            <a:spLocks noChangeArrowheads="1"/>
          </p:cNvSpPr>
          <p:nvPr/>
        </p:nvSpPr>
        <p:spPr bwMode="auto">
          <a:xfrm>
            <a:off x="327346" y="4709052"/>
            <a:ext cx="11702166" cy="523220"/>
          </a:xfrm>
          <a:prstGeom prst="rect">
            <a:avLst/>
          </a:prstGeom>
          <a:solidFill>
            <a:schemeClr val="bg2">
              <a:lumMod val="20000"/>
              <a:lumOff val="80000"/>
            </a:schemeClr>
          </a:solidFill>
          <a:ln>
            <a:noFill/>
          </a:ln>
          <a:effectLst/>
        </p:spPr>
        <p:txBody>
          <a:bodyPr wrap="square" lIns="216000" anchor="ctr">
            <a:spAutoFit/>
          </a:bodyPr>
          <a:lstStyle>
            <a:lvl1pPr eaLnBrk="0" hangingPunct="0">
              <a:defRPr>
                <a:solidFill>
                  <a:srgbClr val="003366"/>
                </a:solidFill>
                <a:latin typeface="Arial" charset="0"/>
              </a:defRPr>
            </a:lvl1pPr>
            <a:lvl2pPr marL="742950" indent="-285750" eaLnBrk="0" hangingPunct="0">
              <a:defRPr>
                <a:solidFill>
                  <a:srgbClr val="003366"/>
                </a:solidFill>
                <a:latin typeface="Arial" charset="0"/>
              </a:defRPr>
            </a:lvl2pPr>
            <a:lvl3pPr marL="1143000" indent="-228600" eaLnBrk="0" hangingPunct="0">
              <a:defRPr>
                <a:solidFill>
                  <a:srgbClr val="003366"/>
                </a:solidFill>
                <a:latin typeface="Arial" charset="0"/>
              </a:defRPr>
            </a:lvl3pPr>
            <a:lvl4pPr marL="1600200" indent="-228600" eaLnBrk="0" hangingPunct="0">
              <a:defRPr>
                <a:solidFill>
                  <a:srgbClr val="003366"/>
                </a:solidFill>
                <a:latin typeface="Arial" charset="0"/>
              </a:defRPr>
            </a:lvl4pPr>
            <a:lvl5pPr marL="2057400" indent="-228600" eaLnBrk="0" hangingPunct="0">
              <a:defRPr>
                <a:solidFill>
                  <a:srgbClr val="003366"/>
                </a:solidFill>
                <a:latin typeface="Arial" charset="0"/>
              </a:defRPr>
            </a:lvl5pPr>
            <a:lvl6pPr marL="2514600" indent="-228600" algn="ctr" eaLnBrk="0" fontAlgn="base" hangingPunct="0">
              <a:spcBef>
                <a:spcPct val="0"/>
              </a:spcBef>
              <a:spcAft>
                <a:spcPct val="0"/>
              </a:spcAft>
              <a:defRPr>
                <a:solidFill>
                  <a:srgbClr val="003366"/>
                </a:solidFill>
                <a:latin typeface="Arial" charset="0"/>
              </a:defRPr>
            </a:lvl6pPr>
            <a:lvl7pPr marL="2971800" indent="-228600" algn="ctr" eaLnBrk="0" fontAlgn="base" hangingPunct="0">
              <a:spcBef>
                <a:spcPct val="0"/>
              </a:spcBef>
              <a:spcAft>
                <a:spcPct val="0"/>
              </a:spcAft>
              <a:defRPr>
                <a:solidFill>
                  <a:srgbClr val="003366"/>
                </a:solidFill>
                <a:latin typeface="Arial" charset="0"/>
              </a:defRPr>
            </a:lvl7pPr>
            <a:lvl8pPr marL="3429000" indent="-228600" algn="ctr" eaLnBrk="0" fontAlgn="base" hangingPunct="0">
              <a:spcBef>
                <a:spcPct val="0"/>
              </a:spcBef>
              <a:spcAft>
                <a:spcPct val="0"/>
              </a:spcAft>
              <a:defRPr>
                <a:solidFill>
                  <a:srgbClr val="003366"/>
                </a:solidFill>
                <a:latin typeface="Arial" charset="0"/>
              </a:defRPr>
            </a:lvl8pPr>
            <a:lvl9pPr marL="3886200" indent="-228600" algn="ctr" eaLnBrk="0" fontAlgn="base" hangingPunct="0">
              <a:spcBef>
                <a:spcPct val="0"/>
              </a:spcBef>
              <a:spcAft>
                <a:spcPct val="0"/>
              </a:spcAft>
              <a:defRPr>
                <a:solidFill>
                  <a:srgbClr val="003366"/>
                </a:solidFill>
                <a:latin typeface="Arial" charset="0"/>
              </a:defRPr>
            </a:lvl9pPr>
          </a:lstStyle>
          <a:p>
            <a:pPr eaLnBrk="1" hangingPunct="1">
              <a:spcBef>
                <a:spcPct val="50000"/>
              </a:spcBef>
              <a:defRPr/>
            </a:pPr>
            <a:r>
              <a:rPr lang="en-US" sz="2800" dirty="0">
                <a:solidFill>
                  <a:schemeClr val="accent2">
                    <a:lumMod val="75000"/>
                  </a:schemeClr>
                </a:solidFill>
                <a:latin typeface="Arial"/>
                <a:cs typeface="Times New Roman" panose="02020603050405020304" pitchFamily="18" charset="0"/>
              </a:rPr>
              <a:t>T4.5.- Analyzing the feedback received (M32)</a:t>
            </a:r>
            <a:endParaRPr lang="es-ES" sz="2800" dirty="0">
              <a:solidFill>
                <a:schemeClr val="accent2">
                  <a:lumMod val="75000"/>
                </a:schemeClr>
              </a:solidFill>
              <a:latin typeface="Arial"/>
              <a:cs typeface="Times New Roman" panose="02020603050405020304" pitchFamily="18" charset="0"/>
            </a:endParaRPr>
          </a:p>
        </p:txBody>
      </p:sp>
      <p:sp>
        <p:nvSpPr>
          <p:cNvPr id="12" name="Text Box 4">
            <a:extLst>
              <a:ext uri="{FF2B5EF4-FFF2-40B4-BE49-F238E27FC236}">
                <a16:creationId xmlns:a16="http://schemas.microsoft.com/office/drawing/2014/main" id="{61967A3C-0066-4417-B3E9-B0010CB82859}"/>
              </a:ext>
            </a:extLst>
          </p:cNvPr>
          <p:cNvSpPr txBox="1">
            <a:spLocks noChangeArrowheads="1"/>
          </p:cNvSpPr>
          <p:nvPr/>
        </p:nvSpPr>
        <p:spPr bwMode="auto">
          <a:xfrm>
            <a:off x="319408" y="5856043"/>
            <a:ext cx="11700139" cy="523220"/>
          </a:xfrm>
          <a:prstGeom prst="rect">
            <a:avLst/>
          </a:prstGeom>
          <a:solidFill>
            <a:schemeClr val="tx1">
              <a:lumMod val="50000"/>
            </a:schemeClr>
          </a:solidFill>
          <a:ln>
            <a:noFill/>
          </a:ln>
          <a:effectLst/>
        </p:spPr>
        <p:txBody>
          <a:bodyPr wrap="square" lIns="216000" anchor="ctr">
            <a:spAutoFit/>
          </a:bodyPr>
          <a:lstStyle>
            <a:lvl1pPr eaLnBrk="0" hangingPunct="0">
              <a:defRPr>
                <a:solidFill>
                  <a:srgbClr val="003366"/>
                </a:solidFill>
                <a:latin typeface="Arial" charset="0"/>
              </a:defRPr>
            </a:lvl1pPr>
            <a:lvl2pPr marL="742950" indent="-285750" eaLnBrk="0" hangingPunct="0">
              <a:defRPr>
                <a:solidFill>
                  <a:srgbClr val="003366"/>
                </a:solidFill>
                <a:latin typeface="Arial" charset="0"/>
              </a:defRPr>
            </a:lvl2pPr>
            <a:lvl3pPr marL="1143000" indent="-228600" eaLnBrk="0" hangingPunct="0">
              <a:defRPr>
                <a:solidFill>
                  <a:srgbClr val="003366"/>
                </a:solidFill>
                <a:latin typeface="Arial" charset="0"/>
              </a:defRPr>
            </a:lvl3pPr>
            <a:lvl4pPr marL="1600200" indent="-228600" eaLnBrk="0" hangingPunct="0">
              <a:defRPr>
                <a:solidFill>
                  <a:srgbClr val="003366"/>
                </a:solidFill>
                <a:latin typeface="Arial" charset="0"/>
              </a:defRPr>
            </a:lvl4pPr>
            <a:lvl5pPr marL="2057400" indent="-228600" eaLnBrk="0" hangingPunct="0">
              <a:defRPr>
                <a:solidFill>
                  <a:srgbClr val="003366"/>
                </a:solidFill>
                <a:latin typeface="Arial" charset="0"/>
              </a:defRPr>
            </a:lvl5pPr>
            <a:lvl6pPr marL="2514600" indent="-228600" algn="ctr" eaLnBrk="0" fontAlgn="base" hangingPunct="0">
              <a:spcBef>
                <a:spcPct val="0"/>
              </a:spcBef>
              <a:spcAft>
                <a:spcPct val="0"/>
              </a:spcAft>
              <a:defRPr>
                <a:solidFill>
                  <a:srgbClr val="003366"/>
                </a:solidFill>
                <a:latin typeface="Arial" charset="0"/>
              </a:defRPr>
            </a:lvl6pPr>
            <a:lvl7pPr marL="2971800" indent="-228600" algn="ctr" eaLnBrk="0" fontAlgn="base" hangingPunct="0">
              <a:spcBef>
                <a:spcPct val="0"/>
              </a:spcBef>
              <a:spcAft>
                <a:spcPct val="0"/>
              </a:spcAft>
              <a:defRPr>
                <a:solidFill>
                  <a:srgbClr val="003366"/>
                </a:solidFill>
                <a:latin typeface="Arial" charset="0"/>
              </a:defRPr>
            </a:lvl7pPr>
            <a:lvl8pPr marL="3429000" indent="-228600" algn="ctr" eaLnBrk="0" fontAlgn="base" hangingPunct="0">
              <a:spcBef>
                <a:spcPct val="0"/>
              </a:spcBef>
              <a:spcAft>
                <a:spcPct val="0"/>
              </a:spcAft>
              <a:defRPr>
                <a:solidFill>
                  <a:srgbClr val="003366"/>
                </a:solidFill>
                <a:latin typeface="Arial" charset="0"/>
              </a:defRPr>
            </a:lvl8pPr>
            <a:lvl9pPr marL="3886200" indent="-228600" algn="ctr" eaLnBrk="0" fontAlgn="base" hangingPunct="0">
              <a:spcBef>
                <a:spcPct val="0"/>
              </a:spcBef>
              <a:spcAft>
                <a:spcPct val="0"/>
              </a:spcAft>
              <a:defRPr>
                <a:solidFill>
                  <a:srgbClr val="003366"/>
                </a:solidFill>
                <a:latin typeface="Arial" charset="0"/>
              </a:defRPr>
            </a:lvl9pPr>
          </a:lstStyle>
          <a:p>
            <a:pPr eaLnBrk="1" hangingPunct="1">
              <a:spcBef>
                <a:spcPct val="50000"/>
              </a:spcBef>
              <a:defRPr/>
            </a:pPr>
            <a:r>
              <a:rPr lang="en-US" sz="2800" dirty="0">
                <a:solidFill>
                  <a:srgbClr val="FFFFFF"/>
                </a:solidFill>
                <a:latin typeface="Arial"/>
                <a:cs typeface="Times New Roman" panose="02020603050405020304" pitchFamily="18" charset="0"/>
              </a:rPr>
              <a:t>Focus: To prepare e-learning modules defined in WP3</a:t>
            </a:r>
            <a:endParaRPr lang="es-ES" sz="2800" dirty="0">
              <a:solidFill>
                <a:srgbClr val="FFFFFF"/>
              </a:solidFill>
              <a:latin typeface="Arial"/>
              <a:cs typeface="Times New Roman" panose="02020603050405020304" pitchFamily="18" charset="0"/>
            </a:endParaRPr>
          </a:p>
        </p:txBody>
      </p:sp>
    </p:spTree>
    <p:extLst>
      <p:ext uri="{BB962C8B-B14F-4D97-AF65-F5344CB8AC3E}">
        <p14:creationId xmlns:p14="http://schemas.microsoft.com/office/powerpoint/2010/main" val="2880259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a:xfrm>
            <a:off x="208102" y="200526"/>
            <a:ext cx="11438465" cy="762000"/>
          </a:xfrm>
        </p:spPr>
        <p:txBody>
          <a:bodyPr>
            <a:normAutofit/>
          </a:bodyPr>
          <a:lstStyle/>
          <a:p>
            <a:r>
              <a:rPr lang="it-IT" sz="4000" dirty="0">
                <a:solidFill>
                  <a:schemeClr val="tx1"/>
                </a:solidFill>
              </a:rPr>
              <a:t>[Tasks: description, timeframe, responsibilities]</a:t>
            </a:r>
          </a:p>
        </p:txBody>
      </p:sp>
      <p:sp>
        <p:nvSpPr>
          <p:cNvPr id="5" name="Text Box 4">
            <a:extLst>
              <a:ext uri="{FF2B5EF4-FFF2-40B4-BE49-F238E27FC236}">
                <a16:creationId xmlns:a16="http://schemas.microsoft.com/office/drawing/2014/main" id="{B6AEC923-4156-4C89-BBE1-5773EB6B69B4}"/>
              </a:ext>
            </a:extLst>
          </p:cNvPr>
          <p:cNvSpPr txBox="1">
            <a:spLocks noChangeArrowheads="1"/>
          </p:cNvSpPr>
          <p:nvPr/>
        </p:nvSpPr>
        <p:spPr bwMode="auto">
          <a:xfrm>
            <a:off x="208102" y="1026822"/>
            <a:ext cx="11835509" cy="584775"/>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s-ES" sz="3200" b="1" dirty="0">
                <a:solidFill>
                  <a:srgbClr val="FFFFFF"/>
                </a:solidFill>
                <a:latin typeface="Arial" panose="020B0604020202020204" pitchFamily="34" charset="0"/>
                <a:cs typeface="Times New Roman" panose="02020603050405020304" pitchFamily="18" charset="0"/>
              </a:rPr>
              <a:t>T4.1 Structure </a:t>
            </a:r>
            <a:r>
              <a:rPr lang="en-US" altLang="es-ES" sz="3200" dirty="0">
                <a:solidFill>
                  <a:srgbClr val="FFFFFF"/>
                </a:solidFill>
                <a:latin typeface="Arial" panose="020B0604020202020204" pitchFamily="34" charset="0"/>
                <a:cs typeface="Times New Roman" panose="02020603050405020304" pitchFamily="18" charset="0"/>
              </a:rPr>
              <a:t>(Aug 2021-October 2021)</a:t>
            </a:r>
            <a:endParaRPr lang="es-ES" altLang="es-ES" sz="3200" dirty="0">
              <a:solidFill>
                <a:srgbClr val="FFFFFF"/>
              </a:solidFill>
              <a:latin typeface="Arial" panose="020B0604020202020204" pitchFamily="34" charset="0"/>
              <a:cs typeface="Times New Roman" panose="02020603050405020304" pitchFamily="18" charset="0"/>
            </a:endParaRPr>
          </a:p>
        </p:txBody>
      </p:sp>
      <p:sp>
        <p:nvSpPr>
          <p:cNvPr id="6" name="Text Box 4">
            <a:extLst>
              <a:ext uri="{FF2B5EF4-FFF2-40B4-BE49-F238E27FC236}">
                <a16:creationId xmlns:a16="http://schemas.microsoft.com/office/drawing/2014/main" id="{2F460864-178E-4C21-A70F-AC3E19C9A084}"/>
              </a:ext>
            </a:extLst>
          </p:cNvPr>
          <p:cNvSpPr txBox="1">
            <a:spLocks noChangeArrowheads="1"/>
          </p:cNvSpPr>
          <p:nvPr/>
        </p:nvSpPr>
        <p:spPr bwMode="auto">
          <a:xfrm>
            <a:off x="208102" y="1651829"/>
            <a:ext cx="11835509" cy="523220"/>
          </a:xfrm>
          <a:prstGeom prst="rect">
            <a:avLst/>
          </a:prstGeom>
          <a:solidFill>
            <a:schemeClr val="bg2">
              <a:lumMod val="20000"/>
              <a:lumOff val="80000"/>
            </a:schemeClr>
          </a:solidFill>
          <a:ln>
            <a:noFill/>
          </a:ln>
          <a:effectLst/>
        </p:spPr>
        <p:txBody>
          <a:bodyPr wrap="square" lIns="216000" anchor="ctr">
            <a:spAutoFit/>
          </a:bodyPr>
          <a:lstStyle>
            <a:lvl1pPr eaLnBrk="0" hangingPunct="0">
              <a:defRPr>
                <a:solidFill>
                  <a:srgbClr val="003366"/>
                </a:solidFill>
                <a:latin typeface="Arial" charset="0"/>
              </a:defRPr>
            </a:lvl1pPr>
            <a:lvl2pPr marL="742950" indent="-285750" eaLnBrk="0" hangingPunct="0">
              <a:defRPr>
                <a:solidFill>
                  <a:srgbClr val="003366"/>
                </a:solidFill>
                <a:latin typeface="Arial" charset="0"/>
              </a:defRPr>
            </a:lvl2pPr>
            <a:lvl3pPr marL="1143000" indent="-228600" eaLnBrk="0" hangingPunct="0">
              <a:defRPr>
                <a:solidFill>
                  <a:srgbClr val="003366"/>
                </a:solidFill>
                <a:latin typeface="Arial" charset="0"/>
              </a:defRPr>
            </a:lvl3pPr>
            <a:lvl4pPr marL="1600200" indent="-228600" eaLnBrk="0" hangingPunct="0">
              <a:defRPr>
                <a:solidFill>
                  <a:srgbClr val="003366"/>
                </a:solidFill>
                <a:latin typeface="Arial" charset="0"/>
              </a:defRPr>
            </a:lvl4pPr>
            <a:lvl5pPr marL="2057400" indent="-228600" eaLnBrk="0" hangingPunct="0">
              <a:defRPr>
                <a:solidFill>
                  <a:srgbClr val="003366"/>
                </a:solidFill>
                <a:latin typeface="Arial" charset="0"/>
              </a:defRPr>
            </a:lvl5pPr>
            <a:lvl6pPr marL="2514600" indent="-228600" algn="ctr" eaLnBrk="0" fontAlgn="base" hangingPunct="0">
              <a:spcBef>
                <a:spcPct val="0"/>
              </a:spcBef>
              <a:spcAft>
                <a:spcPct val="0"/>
              </a:spcAft>
              <a:defRPr>
                <a:solidFill>
                  <a:srgbClr val="003366"/>
                </a:solidFill>
                <a:latin typeface="Arial" charset="0"/>
              </a:defRPr>
            </a:lvl6pPr>
            <a:lvl7pPr marL="2971800" indent="-228600" algn="ctr" eaLnBrk="0" fontAlgn="base" hangingPunct="0">
              <a:spcBef>
                <a:spcPct val="0"/>
              </a:spcBef>
              <a:spcAft>
                <a:spcPct val="0"/>
              </a:spcAft>
              <a:defRPr>
                <a:solidFill>
                  <a:srgbClr val="003366"/>
                </a:solidFill>
                <a:latin typeface="Arial" charset="0"/>
              </a:defRPr>
            </a:lvl7pPr>
            <a:lvl8pPr marL="3429000" indent="-228600" algn="ctr" eaLnBrk="0" fontAlgn="base" hangingPunct="0">
              <a:spcBef>
                <a:spcPct val="0"/>
              </a:spcBef>
              <a:spcAft>
                <a:spcPct val="0"/>
              </a:spcAft>
              <a:defRPr>
                <a:solidFill>
                  <a:srgbClr val="003366"/>
                </a:solidFill>
                <a:latin typeface="Arial" charset="0"/>
              </a:defRPr>
            </a:lvl8pPr>
            <a:lvl9pPr marL="3886200" indent="-228600" algn="ctr" eaLnBrk="0" fontAlgn="base" hangingPunct="0">
              <a:spcBef>
                <a:spcPct val="0"/>
              </a:spcBef>
              <a:spcAft>
                <a:spcPct val="0"/>
              </a:spcAft>
              <a:defRPr>
                <a:solidFill>
                  <a:srgbClr val="003366"/>
                </a:solidFill>
                <a:latin typeface="Arial" charset="0"/>
              </a:defRPr>
            </a:lvl9pPr>
          </a:lstStyle>
          <a:p>
            <a:pPr eaLnBrk="1" hangingPunct="1">
              <a:spcBef>
                <a:spcPct val="50000"/>
              </a:spcBef>
              <a:defRPr/>
            </a:pPr>
            <a:r>
              <a:rPr lang="en-US" sz="2800" dirty="0">
                <a:solidFill>
                  <a:schemeClr val="accent2">
                    <a:lumMod val="75000"/>
                  </a:schemeClr>
                </a:solidFill>
                <a:latin typeface="Arial"/>
                <a:cs typeface="Times New Roman" panose="02020603050405020304" pitchFamily="18" charset="0"/>
              </a:rPr>
              <a:t>T4.1.- Setup the technical environment &amp; serious gaming extensions</a:t>
            </a:r>
            <a:endParaRPr lang="es-ES" sz="2800" dirty="0">
              <a:solidFill>
                <a:schemeClr val="accent2">
                  <a:lumMod val="75000"/>
                </a:schemeClr>
              </a:solidFill>
              <a:latin typeface="Arial"/>
              <a:cs typeface="Times New Roman" panose="02020603050405020304" pitchFamily="18" charset="0"/>
            </a:endParaRPr>
          </a:p>
        </p:txBody>
      </p:sp>
      <p:pic>
        <p:nvPicPr>
          <p:cNvPr id="7" name="Imagen 6"/>
          <p:cNvPicPr>
            <a:picLocks noChangeAspect="1"/>
          </p:cNvPicPr>
          <p:nvPr/>
        </p:nvPicPr>
        <p:blipFill rotWithShape="1">
          <a:blip r:embed="rId2">
            <a:extLst>
              <a:ext uri="{28A0092B-C50C-407E-A947-70E740481C1C}">
                <a14:useLocalDpi xmlns:a14="http://schemas.microsoft.com/office/drawing/2010/main" val="0"/>
              </a:ext>
            </a:extLst>
          </a:blip>
          <a:srcRect l="7875" t="8877" r="8651" b="6074"/>
          <a:stretch/>
        </p:blipFill>
        <p:spPr>
          <a:xfrm>
            <a:off x="7644513" y="2792907"/>
            <a:ext cx="3767123" cy="1919102"/>
          </a:xfrm>
          <a:prstGeom prst="rect">
            <a:avLst/>
          </a:prstGeom>
        </p:spPr>
      </p:pic>
      <p:pic>
        <p:nvPicPr>
          <p:cNvPr id="8" name="Imagen 7"/>
          <p:cNvPicPr>
            <a:picLocks noChangeAspect="1"/>
          </p:cNvPicPr>
          <p:nvPr/>
        </p:nvPicPr>
        <p:blipFill>
          <a:blip r:embed="rId3"/>
          <a:stretch>
            <a:fillRect/>
          </a:stretch>
        </p:blipFill>
        <p:spPr>
          <a:xfrm>
            <a:off x="4793802" y="2289685"/>
            <a:ext cx="2673298" cy="2673298"/>
          </a:xfrm>
          <a:prstGeom prst="rect">
            <a:avLst/>
          </a:prstGeom>
        </p:spPr>
      </p:pic>
      <p:pic>
        <p:nvPicPr>
          <p:cNvPr id="9" name="Imagen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5653" y="2190405"/>
            <a:ext cx="4370736" cy="4652888"/>
          </a:xfrm>
          <a:prstGeom prst="rect">
            <a:avLst/>
          </a:prstGeom>
        </p:spPr>
      </p:pic>
      <p:sp>
        <p:nvSpPr>
          <p:cNvPr id="10" name="CuadroTexto 9"/>
          <p:cNvSpPr txBox="1"/>
          <p:nvPr/>
        </p:nvSpPr>
        <p:spPr>
          <a:xfrm>
            <a:off x="1275368" y="4742721"/>
            <a:ext cx="7928790" cy="584775"/>
          </a:xfrm>
          <a:prstGeom prst="rect">
            <a:avLst/>
          </a:prstGeom>
          <a:noFill/>
        </p:spPr>
        <p:txBody>
          <a:bodyPr wrap="square" rtlCol="0">
            <a:spAutoFit/>
          </a:bodyPr>
          <a:lstStyle/>
          <a:p>
            <a:r>
              <a:rPr lang="es-ES" sz="3200" dirty="0">
                <a:solidFill>
                  <a:schemeClr val="bg1"/>
                </a:solidFill>
                <a:latin typeface="+mj-lt"/>
              </a:rPr>
              <a:t>https://apiict01.etsii.upm.es/moodle/</a:t>
            </a:r>
          </a:p>
        </p:txBody>
      </p:sp>
      <p:sp>
        <p:nvSpPr>
          <p:cNvPr id="11" name="CuadroTexto 10"/>
          <p:cNvSpPr txBox="1"/>
          <p:nvPr/>
        </p:nvSpPr>
        <p:spPr>
          <a:xfrm>
            <a:off x="2427483" y="5280424"/>
            <a:ext cx="7401385" cy="584775"/>
          </a:xfrm>
          <a:prstGeom prst="rect">
            <a:avLst/>
          </a:prstGeom>
          <a:noFill/>
        </p:spPr>
        <p:txBody>
          <a:bodyPr wrap="none" rtlCol="0">
            <a:spAutoFit/>
          </a:bodyPr>
          <a:lstStyle/>
          <a:p>
            <a:r>
              <a:rPr lang="es-ES" sz="3200" dirty="0">
                <a:latin typeface="+mj-lt"/>
              </a:rPr>
              <a:t>https://apiict01.etsii.upm.es/moodle/</a:t>
            </a:r>
          </a:p>
        </p:txBody>
      </p:sp>
    </p:spTree>
    <p:extLst>
      <p:ext uri="{BB962C8B-B14F-4D97-AF65-F5344CB8AC3E}">
        <p14:creationId xmlns:p14="http://schemas.microsoft.com/office/powerpoint/2010/main" val="3579581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a:xfrm>
            <a:off x="208102" y="200526"/>
            <a:ext cx="11438465" cy="762000"/>
          </a:xfrm>
        </p:spPr>
        <p:txBody>
          <a:bodyPr>
            <a:normAutofit/>
          </a:bodyPr>
          <a:lstStyle/>
          <a:p>
            <a:r>
              <a:rPr lang="it-IT" sz="4000" dirty="0">
                <a:solidFill>
                  <a:schemeClr val="tx1"/>
                </a:solidFill>
              </a:rPr>
              <a:t>[Tasks: description, timeframe, responsibilities]</a:t>
            </a:r>
          </a:p>
        </p:txBody>
      </p:sp>
      <p:sp>
        <p:nvSpPr>
          <p:cNvPr id="12" name="Text Box 4">
            <a:extLst>
              <a:ext uri="{FF2B5EF4-FFF2-40B4-BE49-F238E27FC236}">
                <a16:creationId xmlns:a16="http://schemas.microsoft.com/office/drawing/2014/main" id="{B6AEC923-4156-4C89-BBE1-5773EB6B69B4}"/>
              </a:ext>
            </a:extLst>
          </p:cNvPr>
          <p:cNvSpPr txBox="1">
            <a:spLocks noChangeArrowheads="1"/>
          </p:cNvSpPr>
          <p:nvPr/>
        </p:nvSpPr>
        <p:spPr bwMode="auto">
          <a:xfrm>
            <a:off x="208102" y="1013285"/>
            <a:ext cx="11691130" cy="584775"/>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s-ES" sz="3200" b="1" dirty="0">
                <a:solidFill>
                  <a:srgbClr val="FFFFFF"/>
                </a:solidFill>
                <a:latin typeface="Arial" panose="020B0604020202020204" pitchFamily="34" charset="0"/>
                <a:cs typeface="Times New Roman" panose="02020603050405020304" pitchFamily="18" charset="0"/>
              </a:rPr>
              <a:t>T4.2 Structure </a:t>
            </a:r>
            <a:r>
              <a:rPr lang="en-US" altLang="es-ES" sz="3200" dirty="0">
                <a:solidFill>
                  <a:srgbClr val="FFFFFF"/>
                </a:solidFill>
                <a:latin typeface="Arial" panose="020B0604020202020204" pitchFamily="34" charset="0"/>
                <a:cs typeface="Times New Roman" panose="02020603050405020304" pitchFamily="18" charset="0"/>
              </a:rPr>
              <a:t>(October 2021-November 2021)</a:t>
            </a:r>
            <a:endParaRPr lang="es-ES" altLang="es-ES" sz="3200" dirty="0">
              <a:solidFill>
                <a:srgbClr val="FFFFFF"/>
              </a:solidFill>
              <a:latin typeface="Arial" panose="020B0604020202020204" pitchFamily="34" charset="0"/>
              <a:cs typeface="Times New Roman" panose="02020603050405020304" pitchFamily="18" charset="0"/>
            </a:endParaRPr>
          </a:p>
        </p:txBody>
      </p:sp>
      <p:sp>
        <p:nvSpPr>
          <p:cNvPr id="13" name="Text Box 4">
            <a:extLst>
              <a:ext uri="{FF2B5EF4-FFF2-40B4-BE49-F238E27FC236}">
                <a16:creationId xmlns:a16="http://schemas.microsoft.com/office/drawing/2014/main" id="{2F460864-178E-4C21-A70F-AC3E19C9A084}"/>
              </a:ext>
            </a:extLst>
          </p:cNvPr>
          <p:cNvSpPr txBox="1">
            <a:spLocks noChangeArrowheads="1"/>
          </p:cNvSpPr>
          <p:nvPr/>
        </p:nvSpPr>
        <p:spPr bwMode="auto">
          <a:xfrm>
            <a:off x="208102" y="1648819"/>
            <a:ext cx="11691130" cy="954107"/>
          </a:xfrm>
          <a:prstGeom prst="rect">
            <a:avLst/>
          </a:prstGeom>
          <a:solidFill>
            <a:schemeClr val="bg2">
              <a:lumMod val="20000"/>
              <a:lumOff val="80000"/>
            </a:schemeClr>
          </a:solidFill>
          <a:ln>
            <a:noFill/>
          </a:ln>
          <a:effectLst/>
        </p:spPr>
        <p:txBody>
          <a:bodyPr wrap="square" lIns="216000" anchor="ctr">
            <a:spAutoFit/>
          </a:bodyPr>
          <a:lstStyle>
            <a:lvl1pPr eaLnBrk="0" hangingPunct="0">
              <a:defRPr>
                <a:solidFill>
                  <a:srgbClr val="003366"/>
                </a:solidFill>
                <a:latin typeface="Arial" charset="0"/>
              </a:defRPr>
            </a:lvl1pPr>
            <a:lvl2pPr marL="742950" indent="-285750" eaLnBrk="0" hangingPunct="0">
              <a:defRPr>
                <a:solidFill>
                  <a:srgbClr val="003366"/>
                </a:solidFill>
                <a:latin typeface="Arial" charset="0"/>
              </a:defRPr>
            </a:lvl2pPr>
            <a:lvl3pPr marL="1143000" indent="-228600" eaLnBrk="0" hangingPunct="0">
              <a:defRPr>
                <a:solidFill>
                  <a:srgbClr val="003366"/>
                </a:solidFill>
                <a:latin typeface="Arial" charset="0"/>
              </a:defRPr>
            </a:lvl3pPr>
            <a:lvl4pPr marL="1600200" indent="-228600" eaLnBrk="0" hangingPunct="0">
              <a:defRPr>
                <a:solidFill>
                  <a:srgbClr val="003366"/>
                </a:solidFill>
                <a:latin typeface="Arial" charset="0"/>
              </a:defRPr>
            </a:lvl4pPr>
            <a:lvl5pPr marL="2057400" indent="-228600" eaLnBrk="0" hangingPunct="0">
              <a:defRPr>
                <a:solidFill>
                  <a:srgbClr val="003366"/>
                </a:solidFill>
                <a:latin typeface="Arial" charset="0"/>
              </a:defRPr>
            </a:lvl5pPr>
            <a:lvl6pPr marL="2514600" indent="-228600" algn="ctr" eaLnBrk="0" fontAlgn="base" hangingPunct="0">
              <a:spcBef>
                <a:spcPct val="0"/>
              </a:spcBef>
              <a:spcAft>
                <a:spcPct val="0"/>
              </a:spcAft>
              <a:defRPr>
                <a:solidFill>
                  <a:srgbClr val="003366"/>
                </a:solidFill>
                <a:latin typeface="Arial" charset="0"/>
              </a:defRPr>
            </a:lvl6pPr>
            <a:lvl7pPr marL="2971800" indent="-228600" algn="ctr" eaLnBrk="0" fontAlgn="base" hangingPunct="0">
              <a:spcBef>
                <a:spcPct val="0"/>
              </a:spcBef>
              <a:spcAft>
                <a:spcPct val="0"/>
              </a:spcAft>
              <a:defRPr>
                <a:solidFill>
                  <a:srgbClr val="003366"/>
                </a:solidFill>
                <a:latin typeface="Arial" charset="0"/>
              </a:defRPr>
            </a:lvl7pPr>
            <a:lvl8pPr marL="3429000" indent="-228600" algn="ctr" eaLnBrk="0" fontAlgn="base" hangingPunct="0">
              <a:spcBef>
                <a:spcPct val="0"/>
              </a:spcBef>
              <a:spcAft>
                <a:spcPct val="0"/>
              </a:spcAft>
              <a:defRPr>
                <a:solidFill>
                  <a:srgbClr val="003366"/>
                </a:solidFill>
                <a:latin typeface="Arial" charset="0"/>
              </a:defRPr>
            </a:lvl8pPr>
            <a:lvl9pPr marL="3886200" indent="-228600" algn="ctr" eaLnBrk="0" fontAlgn="base" hangingPunct="0">
              <a:spcBef>
                <a:spcPct val="0"/>
              </a:spcBef>
              <a:spcAft>
                <a:spcPct val="0"/>
              </a:spcAft>
              <a:defRPr>
                <a:solidFill>
                  <a:srgbClr val="003366"/>
                </a:solidFill>
                <a:latin typeface="Arial" charset="0"/>
              </a:defRPr>
            </a:lvl9pPr>
          </a:lstStyle>
          <a:p>
            <a:pPr marL="717550" indent="-717550" eaLnBrk="1" hangingPunct="1">
              <a:spcBef>
                <a:spcPct val="50000"/>
              </a:spcBef>
              <a:defRPr/>
            </a:pPr>
            <a:r>
              <a:rPr lang="en-US" sz="2800" dirty="0">
                <a:solidFill>
                  <a:schemeClr val="accent2">
                    <a:lumMod val="75000"/>
                  </a:schemeClr>
                </a:solidFill>
                <a:latin typeface="Arial"/>
                <a:cs typeface="Times New Roman" panose="02020603050405020304" pitchFamily="18" charset="0"/>
              </a:rPr>
              <a:t>T4.2.- Defining pedagogical criteria for the e-learning courses and 	   		development of a Pilot Action Plan (M23-24)</a:t>
            </a:r>
            <a:endParaRPr lang="es-ES" sz="2800" dirty="0">
              <a:solidFill>
                <a:schemeClr val="accent2">
                  <a:lumMod val="75000"/>
                </a:schemeClr>
              </a:solidFill>
              <a:latin typeface="Arial"/>
              <a:cs typeface="Times New Roman" panose="02020603050405020304" pitchFamily="18" charset="0"/>
            </a:endParaRPr>
          </a:p>
        </p:txBody>
      </p:sp>
      <p:sp>
        <p:nvSpPr>
          <p:cNvPr id="14" name="CuadroTexto 13"/>
          <p:cNvSpPr txBox="1"/>
          <p:nvPr/>
        </p:nvSpPr>
        <p:spPr>
          <a:xfrm>
            <a:off x="208102" y="2555105"/>
            <a:ext cx="11691130" cy="3293209"/>
          </a:xfrm>
          <a:prstGeom prst="rect">
            <a:avLst/>
          </a:prstGeom>
          <a:noFill/>
        </p:spPr>
        <p:txBody>
          <a:bodyPr wrap="square" rtlCol="0">
            <a:spAutoFit/>
          </a:bodyPr>
          <a:lstStyle/>
          <a:p>
            <a:r>
              <a:rPr lang="en-US" sz="4000" b="1" dirty="0">
                <a:effectLst>
                  <a:outerShdw blurRad="38100" dist="38100" dir="2700000" algn="tl">
                    <a:srgbClr val="000000">
                      <a:alpha val="43137"/>
                    </a:srgbClr>
                  </a:outerShdw>
                </a:effectLst>
                <a:latin typeface="+mj-lt"/>
              </a:rPr>
              <a:t>Key aspects:</a:t>
            </a:r>
          </a:p>
          <a:p>
            <a:pPr marL="342900" indent="-342900">
              <a:buFont typeface="Arial" panose="020B0604020202020204" pitchFamily="34" charset="0"/>
              <a:buChar char="•"/>
            </a:pPr>
            <a:r>
              <a:rPr lang="en-US" sz="2800" dirty="0">
                <a:latin typeface="+mj-lt"/>
              </a:rPr>
              <a:t>Knowledge based on micro-pills ?</a:t>
            </a:r>
          </a:p>
          <a:p>
            <a:pPr marL="342900" indent="-342900">
              <a:buFont typeface="Arial" panose="020B0604020202020204" pitchFamily="34" charset="0"/>
              <a:buChar char="•"/>
            </a:pPr>
            <a:r>
              <a:rPr lang="en-US" sz="2800" dirty="0">
                <a:latin typeface="+mj-lt"/>
              </a:rPr>
              <a:t>Multimedia content ?</a:t>
            </a:r>
          </a:p>
          <a:p>
            <a:pPr marL="342900" indent="-342900">
              <a:buFont typeface="Arial" panose="020B0604020202020204" pitchFamily="34" charset="0"/>
              <a:buChar char="•"/>
            </a:pPr>
            <a:r>
              <a:rPr lang="en-US" sz="2800" dirty="0">
                <a:latin typeface="+mj-lt"/>
              </a:rPr>
              <a:t>Active performed tasks ?</a:t>
            </a:r>
          </a:p>
          <a:p>
            <a:pPr marL="342900" indent="-342900">
              <a:buFont typeface="Arial" panose="020B0604020202020204" pitchFamily="34" charset="0"/>
              <a:buChar char="•"/>
            </a:pPr>
            <a:r>
              <a:rPr lang="en-US" sz="2800" dirty="0">
                <a:latin typeface="+mj-lt"/>
              </a:rPr>
              <a:t>Linked sequence of learning tasks ?</a:t>
            </a:r>
          </a:p>
          <a:p>
            <a:pPr marL="342900" indent="-342900">
              <a:buFont typeface="Arial" panose="020B0604020202020204" pitchFamily="34" charset="0"/>
              <a:buChar char="•"/>
            </a:pPr>
            <a:r>
              <a:rPr lang="en-US" sz="2800" dirty="0">
                <a:latin typeface="+mj-lt"/>
              </a:rPr>
              <a:t>Group of Tasks inside Themes ?</a:t>
            </a:r>
          </a:p>
          <a:p>
            <a:pPr marL="342900" indent="-342900">
              <a:buFont typeface="Arial" panose="020B0604020202020204" pitchFamily="34" charset="0"/>
              <a:buChar char="•"/>
            </a:pPr>
            <a:r>
              <a:rPr lang="en-US" sz="2800" dirty="0">
                <a:latin typeface="+mj-lt"/>
              </a:rPr>
              <a:t>Group of Themes inside Modules ?</a:t>
            </a:r>
          </a:p>
        </p:txBody>
      </p:sp>
      <p:sp>
        <p:nvSpPr>
          <p:cNvPr id="15" name="CuadroTexto 14"/>
          <p:cNvSpPr txBox="1"/>
          <p:nvPr/>
        </p:nvSpPr>
        <p:spPr>
          <a:xfrm>
            <a:off x="6858000" y="5800493"/>
            <a:ext cx="2943999" cy="954107"/>
          </a:xfrm>
          <a:prstGeom prst="rect">
            <a:avLst/>
          </a:prstGeom>
          <a:noFill/>
        </p:spPr>
        <p:txBody>
          <a:bodyPr wrap="square" rtlCol="0">
            <a:spAutoFit/>
          </a:bodyPr>
          <a:lstStyle/>
          <a:p>
            <a:r>
              <a:rPr lang="en-US" sz="2800" dirty="0">
                <a:solidFill>
                  <a:srgbClr val="FF0000"/>
                </a:solidFill>
                <a:effectLst>
                  <a:outerShdw blurRad="38100" dist="38100" dir="2700000" algn="tl">
                    <a:srgbClr val="000000">
                      <a:alpha val="43137"/>
                    </a:srgbClr>
                  </a:outerShdw>
                </a:effectLst>
                <a:latin typeface="+mj-lt"/>
              </a:rPr>
              <a:t>Gamification ?</a:t>
            </a:r>
          </a:p>
          <a:p>
            <a:r>
              <a:rPr lang="en-US" sz="2800" dirty="0">
                <a:solidFill>
                  <a:srgbClr val="FF0000"/>
                </a:solidFill>
                <a:effectLst>
                  <a:outerShdw blurRad="38100" dist="38100" dir="2700000" algn="tl">
                    <a:srgbClr val="000000">
                      <a:alpha val="43137"/>
                    </a:srgbClr>
                  </a:outerShdw>
                </a:effectLst>
                <a:latin typeface="+mj-lt"/>
              </a:rPr>
              <a:t>Badges ?</a:t>
            </a:r>
          </a:p>
        </p:txBody>
      </p:sp>
    </p:spTree>
    <p:extLst>
      <p:ext uri="{BB962C8B-B14F-4D97-AF65-F5344CB8AC3E}">
        <p14:creationId xmlns:p14="http://schemas.microsoft.com/office/powerpoint/2010/main" val="2812100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a:xfrm>
            <a:off x="208102" y="200526"/>
            <a:ext cx="11438465" cy="762000"/>
          </a:xfrm>
        </p:spPr>
        <p:txBody>
          <a:bodyPr>
            <a:normAutofit/>
          </a:bodyPr>
          <a:lstStyle/>
          <a:p>
            <a:r>
              <a:rPr lang="it-IT" sz="4000" dirty="0">
                <a:solidFill>
                  <a:schemeClr val="tx1"/>
                </a:solidFill>
              </a:rPr>
              <a:t>[Tasks: description, timeframe, responsibilities]</a:t>
            </a:r>
          </a:p>
        </p:txBody>
      </p:sp>
      <p:sp>
        <p:nvSpPr>
          <p:cNvPr id="3" name="Text Box 4">
            <a:extLst>
              <a:ext uri="{FF2B5EF4-FFF2-40B4-BE49-F238E27FC236}">
                <a16:creationId xmlns:a16="http://schemas.microsoft.com/office/drawing/2014/main" id="{B6AEC923-4156-4C89-BBE1-5773EB6B69B4}"/>
              </a:ext>
            </a:extLst>
          </p:cNvPr>
          <p:cNvSpPr txBox="1">
            <a:spLocks noChangeArrowheads="1"/>
          </p:cNvSpPr>
          <p:nvPr/>
        </p:nvSpPr>
        <p:spPr bwMode="auto">
          <a:xfrm>
            <a:off x="208102" y="1017282"/>
            <a:ext cx="11646567" cy="584775"/>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s-ES" sz="3200" b="1" dirty="0">
                <a:solidFill>
                  <a:srgbClr val="FFFFFF"/>
                </a:solidFill>
                <a:latin typeface="Arial" panose="020B0604020202020204" pitchFamily="34" charset="0"/>
                <a:cs typeface="Times New Roman" panose="02020603050405020304" pitchFamily="18" charset="0"/>
              </a:rPr>
              <a:t>T4.3 Structure </a:t>
            </a:r>
            <a:r>
              <a:rPr lang="en-US" altLang="es-ES" sz="3200" dirty="0">
                <a:solidFill>
                  <a:srgbClr val="FFFFFF"/>
                </a:solidFill>
                <a:latin typeface="Arial" panose="020B0604020202020204" pitchFamily="34" charset="0"/>
                <a:cs typeface="Times New Roman" panose="02020603050405020304" pitchFamily="18" charset="0"/>
              </a:rPr>
              <a:t>(November 2021-February 2022)</a:t>
            </a:r>
            <a:endParaRPr lang="es-ES" altLang="es-ES" sz="3200" dirty="0">
              <a:solidFill>
                <a:srgbClr val="FFFFFF"/>
              </a:solidFill>
              <a:latin typeface="Arial" panose="020B0604020202020204" pitchFamily="34" charset="0"/>
              <a:cs typeface="Times New Roman" panose="02020603050405020304" pitchFamily="18" charset="0"/>
            </a:endParaRPr>
          </a:p>
        </p:txBody>
      </p:sp>
      <p:sp>
        <p:nvSpPr>
          <p:cNvPr id="4" name="Text Box 4">
            <a:extLst>
              <a:ext uri="{FF2B5EF4-FFF2-40B4-BE49-F238E27FC236}">
                <a16:creationId xmlns:a16="http://schemas.microsoft.com/office/drawing/2014/main" id="{2F460864-178E-4C21-A70F-AC3E19C9A084}"/>
              </a:ext>
            </a:extLst>
          </p:cNvPr>
          <p:cNvSpPr txBox="1">
            <a:spLocks noChangeArrowheads="1"/>
          </p:cNvSpPr>
          <p:nvPr/>
        </p:nvSpPr>
        <p:spPr bwMode="auto">
          <a:xfrm>
            <a:off x="104050" y="1907523"/>
            <a:ext cx="11646567" cy="954107"/>
          </a:xfrm>
          <a:prstGeom prst="rect">
            <a:avLst/>
          </a:prstGeom>
          <a:solidFill>
            <a:schemeClr val="bg2">
              <a:lumMod val="20000"/>
              <a:lumOff val="80000"/>
            </a:schemeClr>
          </a:solidFill>
          <a:ln>
            <a:noFill/>
          </a:ln>
          <a:effectLst/>
        </p:spPr>
        <p:txBody>
          <a:bodyPr wrap="square" lIns="216000" anchor="ctr">
            <a:spAutoFit/>
          </a:bodyPr>
          <a:lstStyle>
            <a:lvl1pPr eaLnBrk="0" hangingPunct="0">
              <a:defRPr>
                <a:solidFill>
                  <a:srgbClr val="003366"/>
                </a:solidFill>
                <a:latin typeface="Arial" charset="0"/>
              </a:defRPr>
            </a:lvl1pPr>
            <a:lvl2pPr marL="742950" indent="-285750" eaLnBrk="0" hangingPunct="0">
              <a:defRPr>
                <a:solidFill>
                  <a:srgbClr val="003366"/>
                </a:solidFill>
                <a:latin typeface="Arial" charset="0"/>
              </a:defRPr>
            </a:lvl2pPr>
            <a:lvl3pPr marL="1143000" indent="-228600" eaLnBrk="0" hangingPunct="0">
              <a:defRPr>
                <a:solidFill>
                  <a:srgbClr val="003366"/>
                </a:solidFill>
                <a:latin typeface="Arial" charset="0"/>
              </a:defRPr>
            </a:lvl3pPr>
            <a:lvl4pPr marL="1600200" indent="-228600" eaLnBrk="0" hangingPunct="0">
              <a:defRPr>
                <a:solidFill>
                  <a:srgbClr val="003366"/>
                </a:solidFill>
                <a:latin typeface="Arial" charset="0"/>
              </a:defRPr>
            </a:lvl4pPr>
            <a:lvl5pPr marL="2057400" indent="-228600" eaLnBrk="0" hangingPunct="0">
              <a:defRPr>
                <a:solidFill>
                  <a:srgbClr val="003366"/>
                </a:solidFill>
                <a:latin typeface="Arial" charset="0"/>
              </a:defRPr>
            </a:lvl5pPr>
            <a:lvl6pPr marL="2514600" indent="-228600" algn="ctr" eaLnBrk="0" fontAlgn="base" hangingPunct="0">
              <a:spcBef>
                <a:spcPct val="0"/>
              </a:spcBef>
              <a:spcAft>
                <a:spcPct val="0"/>
              </a:spcAft>
              <a:defRPr>
                <a:solidFill>
                  <a:srgbClr val="003366"/>
                </a:solidFill>
                <a:latin typeface="Arial" charset="0"/>
              </a:defRPr>
            </a:lvl6pPr>
            <a:lvl7pPr marL="2971800" indent="-228600" algn="ctr" eaLnBrk="0" fontAlgn="base" hangingPunct="0">
              <a:spcBef>
                <a:spcPct val="0"/>
              </a:spcBef>
              <a:spcAft>
                <a:spcPct val="0"/>
              </a:spcAft>
              <a:defRPr>
                <a:solidFill>
                  <a:srgbClr val="003366"/>
                </a:solidFill>
                <a:latin typeface="Arial" charset="0"/>
              </a:defRPr>
            </a:lvl7pPr>
            <a:lvl8pPr marL="3429000" indent="-228600" algn="ctr" eaLnBrk="0" fontAlgn="base" hangingPunct="0">
              <a:spcBef>
                <a:spcPct val="0"/>
              </a:spcBef>
              <a:spcAft>
                <a:spcPct val="0"/>
              </a:spcAft>
              <a:defRPr>
                <a:solidFill>
                  <a:srgbClr val="003366"/>
                </a:solidFill>
                <a:latin typeface="Arial" charset="0"/>
              </a:defRPr>
            </a:lvl8pPr>
            <a:lvl9pPr marL="3886200" indent="-228600" algn="ctr" eaLnBrk="0" fontAlgn="base" hangingPunct="0">
              <a:spcBef>
                <a:spcPct val="0"/>
              </a:spcBef>
              <a:spcAft>
                <a:spcPct val="0"/>
              </a:spcAft>
              <a:defRPr>
                <a:solidFill>
                  <a:srgbClr val="003366"/>
                </a:solidFill>
                <a:latin typeface="Arial" charset="0"/>
              </a:defRPr>
            </a:lvl9pPr>
          </a:lstStyle>
          <a:p>
            <a:pPr marL="717550" indent="-717550" eaLnBrk="1" hangingPunct="1">
              <a:spcBef>
                <a:spcPct val="50000"/>
              </a:spcBef>
              <a:defRPr/>
            </a:pPr>
            <a:r>
              <a:rPr lang="en-US" sz="2800" dirty="0">
                <a:solidFill>
                  <a:schemeClr val="accent2">
                    <a:lumMod val="75000"/>
                  </a:schemeClr>
                </a:solidFill>
                <a:latin typeface="Arial"/>
                <a:cs typeface="Times New Roman" panose="02020603050405020304" pitchFamily="18" charset="0"/>
              </a:rPr>
              <a:t>T4.3.- Preparation of e-learning modules starting from the training materials prepared (M25-28)</a:t>
            </a:r>
            <a:endParaRPr lang="es-ES" sz="2800" dirty="0">
              <a:solidFill>
                <a:schemeClr val="accent2">
                  <a:lumMod val="75000"/>
                </a:schemeClr>
              </a:solidFill>
              <a:latin typeface="Arial"/>
              <a:cs typeface="Times New Roman" panose="02020603050405020304" pitchFamily="18" charset="0"/>
            </a:endParaRPr>
          </a:p>
        </p:txBody>
      </p:sp>
      <p:sp>
        <p:nvSpPr>
          <p:cNvPr id="5" name="CuadroTexto 4"/>
          <p:cNvSpPr txBox="1"/>
          <p:nvPr/>
        </p:nvSpPr>
        <p:spPr>
          <a:xfrm>
            <a:off x="405555" y="2967768"/>
            <a:ext cx="11043558" cy="2246769"/>
          </a:xfrm>
          <a:prstGeom prst="rect">
            <a:avLst/>
          </a:prstGeom>
          <a:noFill/>
        </p:spPr>
        <p:txBody>
          <a:bodyPr wrap="square" rtlCol="0">
            <a:spAutoFit/>
          </a:bodyPr>
          <a:lstStyle/>
          <a:p>
            <a:r>
              <a:rPr lang="en-US" sz="4400" b="1" dirty="0">
                <a:effectLst>
                  <a:outerShdw blurRad="38100" dist="38100" dir="2700000" algn="tl">
                    <a:srgbClr val="000000">
                      <a:alpha val="43137"/>
                    </a:srgbClr>
                  </a:outerShdw>
                </a:effectLst>
                <a:latin typeface="+mj-lt"/>
              </a:rPr>
              <a:t>Key aspects:</a:t>
            </a:r>
          </a:p>
          <a:p>
            <a:pPr marL="342900" indent="-342900">
              <a:buFont typeface="Arial" panose="020B0604020202020204" pitchFamily="34" charset="0"/>
              <a:buChar char="•"/>
            </a:pPr>
            <a:r>
              <a:rPr lang="en-US" sz="3200" dirty="0">
                <a:latin typeface="+mj-lt"/>
              </a:rPr>
              <a:t>Each partner defines the Module, Themes and Lessons.</a:t>
            </a:r>
          </a:p>
          <a:p>
            <a:pPr marL="342900" indent="-342900">
              <a:buFont typeface="Arial" panose="020B0604020202020204" pitchFamily="34" charset="0"/>
              <a:buChar char="•"/>
            </a:pPr>
            <a:r>
              <a:rPr lang="en-US" sz="3200" dirty="0">
                <a:latin typeface="+mj-lt"/>
              </a:rPr>
              <a:t>Each partner collects &amp; build-up the required materials.</a:t>
            </a:r>
          </a:p>
          <a:p>
            <a:pPr marL="342900" indent="-342900">
              <a:buFont typeface="Arial" panose="020B0604020202020204" pitchFamily="34" charset="0"/>
              <a:buChar char="•"/>
            </a:pPr>
            <a:r>
              <a:rPr lang="en-US" sz="3200" dirty="0">
                <a:latin typeface="+mj-lt"/>
              </a:rPr>
              <a:t>Each partner builds the logic inside the LAMS-LMS</a:t>
            </a:r>
          </a:p>
        </p:txBody>
      </p:sp>
      <p:sp>
        <p:nvSpPr>
          <p:cNvPr id="6" name="CuadroTexto 5"/>
          <p:cNvSpPr txBox="1"/>
          <p:nvPr/>
        </p:nvSpPr>
        <p:spPr>
          <a:xfrm>
            <a:off x="369769" y="5974388"/>
            <a:ext cx="11602390" cy="523220"/>
          </a:xfrm>
          <a:prstGeom prst="rect">
            <a:avLst/>
          </a:prstGeom>
          <a:noFill/>
        </p:spPr>
        <p:txBody>
          <a:bodyPr wrap="square" rtlCol="0">
            <a:spAutoFit/>
          </a:bodyPr>
          <a:lstStyle/>
          <a:p>
            <a:r>
              <a:rPr lang="en-US" sz="2800" dirty="0">
                <a:effectLst>
                  <a:outerShdw blurRad="38100" dist="38100" dir="2700000" algn="tl">
                    <a:srgbClr val="000000">
                      <a:alpha val="43137"/>
                    </a:srgbClr>
                  </a:outerShdw>
                </a:effectLst>
                <a:latin typeface="+mj-lt"/>
              </a:rPr>
              <a:t>For technical issues UPM will try to help, including the IaaS. </a:t>
            </a:r>
          </a:p>
        </p:txBody>
      </p:sp>
    </p:spTree>
    <p:extLst>
      <p:ext uri="{BB962C8B-B14F-4D97-AF65-F5344CB8AC3E}">
        <p14:creationId xmlns:p14="http://schemas.microsoft.com/office/powerpoint/2010/main" val="1505369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a:xfrm>
            <a:off x="208102" y="200526"/>
            <a:ext cx="11438465" cy="762000"/>
          </a:xfrm>
        </p:spPr>
        <p:txBody>
          <a:bodyPr>
            <a:normAutofit/>
          </a:bodyPr>
          <a:lstStyle/>
          <a:p>
            <a:r>
              <a:rPr lang="it-IT" sz="4000" dirty="0">
                <a:solidFill>
                  <a:schemeClr val="tx1"/>
                </a:solidFill>
              </a:rPr>
              <a:t>[Tasks: description, timeframe, responsibilities]</a:t>
            </a:r>
          </a:p>
        </p:txBody>
      </p:sp>
      <p:sp>
        <p:nvSpPr>
          <p:cNvPr id="3" name="Text Box 4">
            <a:extLst>
              <a:ext uri="{FF2B5EF4-FFF2-40B4-BE49-F238E27FC236}">
                <a16:creationId xmlns:a16="http://schemas.microsoft.com/office/drawing/2014/main" id="{B6AEC923-4156-4C89-BBE1-5773EB6B69B4}"/>
              </a:ext>
            </a:extLst>
          </p:cNvPr>
          <p:cNvSpPr txBox="1">
            <a:spLocks noChangeArrowheads="1"/>
          </p:cNvSpPr>
          <p:nvPr/>
        </p:nvSpPr>
        <p:spPr bwMode="auto">
          <a:xfrm>
            <a:off x="208102" y="997376"/>
            <a:ext cx="11814425" cy="584775"/>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s-ES" sz="3200" b="1" dirty="0">
                <a:solidFill>
                  <a:srgbClr val="FFFFFF"/>
                </a:solidFill>
                <a:latin typeface="Arial" panose="020B0604020202020204" pitchFamily="34" charset="0"/>
                <a:cs typeface="Times New Roman" panose="02020603050405020304" pitchFamily="18" charset="0"/>
              </a:rPr>
              <a:t>T4.4 Structure </a:t>
            </a:r>
            <a:r>
              <a:rPr lang="en-US" altLang="es-ES" sz="3200" dirty="0">
                <a:solidFill>
                  <a:srgbClr val="FFFFFF"/>
                </a:solidFill>
                <a:latin typeface="Arial" panose="020B0604020202020204" pitchFamily="34" charset="0"/>
                <a:cs typeface="Times New Roman" panose="02020603050405020304" pitchFamily="18" charset="0"/>
              </a:rPr>
              <a:t>(March 2022-May 2022)</a:t>
            </a:r>
            <a:endParaRPr lang="es-ES" altLang="es-ES" sz="3200" dirty="0">
              <a:solidFill>
                <a:srgbClr val="FFFFFF"/>
              </a:solidFill>
              <a:latin typeface="Arial" panose="020B0604020202020204" pitchFamily="34" charset="0"/>
              <a:cs typeface="Times New Roman" panose="02020603050405020304" pitchFamily="18" charset="0"/>
            </a:endParaRPr>
          </a:p>
        </p:txBody>
      </p:sp>
      <p:sp>
        <p:nvSpPr>
          <p:cNvPr id="4" name="Text Box 4">
            <a:extLst>
              <a:ext uri="{FF2B5EF4-FFF2-40B4-BE49-F238E27FC236}">
                <a16:creationId xmlns:a16="http://schemas.microsoft.com/office/drawing/2014/main" id="{2F460864-178E-4C21-A70F-AC3E19C9A084}"/>
              </a:ext>
            </a:extLst>
          </p:cNvPr>
          <p:cNvSpPr txBox="1">
            <a:spLocks noChangeArrowheads="1"/>
          </p:cNvSpPr>
          <p:nvPr/>
        </p:nvSpPr>
        <p:spPr bwMode="auto">
          <a:xfrm>
            <a:off x="208102" y="1688710"/>
            <a:ext cx="11814425" cy="523220"/>
          </a:xfrm>
          <a:prstGeom prst="rect">
            <a:avLst/>
          </a:prstGeom>
          <a:solidFill>
            <a:schemeClr val="bg2">
              <a:lumMod val="20000"/>
              <a:lumOff val="80000"/>
            </a:schemeClr>
          </a:solidFill>
          <a:ln>
            <a:noFill/>
          </a:ln>
          <a:effectLst/>
        </p:spPr>
        <p:txBody>
          <a:bodyPr wrap="square" lIns="216000" anchor="ctr">
            <a:spAutoFit/>
          </a:bodyPr>
          <a:lstStyle>
            <a:lvl1pPr eaLnBrk="0" hangingPunct="0">
              <a:defRPr>
                <a:solidFill>
                  <a:srgbClr val="003366"/>
                </a:solidFill>
                <a:latin typeface="Arial" charset="0"/>
              </a:defRPr>
            </a:lvl1pPr>
            <a:lvl2pPr marL="742950" indent="-285750" eaLnBrk="0" hangingPunct="0">
              <a:defRPr>
                <a:solidFill>
                  <a:srgbClr val="003366"/>
                </a:solidFill>
                <a:latin typeface="Arial" charset="0"/>
              </a:defRPr>
            </a:lvl2pPr>
            <a:lvl3pPr marL="1143000" indent="-228600" eaLnBrk="0" hangingPunct="0">
              <a:defRPr>
                <a:solidFill>
                  <a:srgbClr val="003366"/>
                </a:solidFill>
                <a:latin typeface="Arial" charset="0"/>
              </a:defRPr>
            </a:lvl3pPr>
            <a:lvl4pPr marL="1600200" indent="-228600" eaLnBrk="0" hangingPunct="0">
              <a:defRPr>
                <a:solidFill>
                  <a:srgbClr val="003366"/>
                </a:solidFill>
                <a:latin typeface="Arial" charset="0"/>
              </a:defRPr>
            </a:lvl4pPr>
            <a:lvl5pPr marL="2057400" indent="-228600" eaLnBrk="0" hangingPunct="0">
              <a:defRPr>
                <a:solidFill>
                  <a:srgbClr val="003366"/>
                </a:solidFill>
                <a:latin typeface="Arial" charset="0"/>
              </a:defRPr>
            </a:lvl5pPr>
            <a:lvl6pPr marL="2514600" indent="-228600" algn="ctr" eaLnBrk="0" fontAlgn="base" hangingPunct="0">
              <a:spcBef>
                <a:spcPct val="0"/>
              </a:spcBef>
              <a:spcAft>
                <a:spcPct val="0"/>
              </a:spcAft>
              <a:defRPr>
                <a:solidFill>
                  <a:srgbClr val="003366"/>
                </a:solidFill>
                <a:latin typeface="Arial" charset="0"/>
              </a:defRPr>
            </a:lvl6pPr>
            <a:lvl7pPr marL="2971800" indent="-228600" algn="ctr" eaLnBrk="0" fontAlgn="base" hangingPunct="0">
              <a:spcBef>
                <a:spcPct val="0"/>
              </a:spcBef>
              <a:spcAft>
                <a:spcPct val="0"/>
              </a:spcAft>
              <a:defRPr>
                <a:solidFill>
                  <a:srgbClr val="003366"/>
                </a:solidFill>
                <a:latin typeface="Arial" charset="0"/>
              </a:defRPr>
            </a:lvl7pPr>
            <a:lvl8pPr marL="3429000" indent="-228600" algn="ctr" eaLnBrk="0" fontAlgn="base" hangingPunct="0">
              <a:spcBef>
                <a:spcPct val="0"/>
              </a:spcBef>
              <a:spcAft>
                <a:spcPct val="0"/>
              </a:spcAft>
              <a:defRPr>
                <a:solidFill>
                  <a:srgbClr val="003366"/>
                </a:solidFill>
                <a:latin typeface="Arial" charset="0"/>
              </a:defRPr>
            </a:lvl8pPr>
            <a:lvl9pPr marL="3886200" indent="-228600" algn="ctr" eaLnBrk="0" fontAlgn="base" hangingPunct="0">
              <a:spcBef>
                <a:spcPct val="0"/>
              </a:spcBef>
              <a:spcAft>
                <a:spcPct val="0"/>
              </a:spcAft>
              <a:defRPr>
                <a:solidFill>
                  <a:srgbClr val="003366"/>
                </a:solidFill>
                <a:latin typeface="Arial" charset="0"/>
              </a:defRPr>
            </a:lvl9pPr>
          </a:lstStyle>
          <a:p>
            <a:pPr marL="717550" indent="-717550" eaLnBrk="1" hangingPunct="1">
              <a:spcBef>
                <a:spcPct val="50000"/>
              </a:spcBef>
              <a:defRPr/>
            </a:pPr>
            <a:r>
              <a:rPr lang="en-US" sz="2800" dirty="0">
                <a:solidFill>
                  <a:schemeClr val="accent2">
                    <a:lumMod val="75000"/>
                  </a:schemeClr>
                </a:solidFill>
                <a:latin typeface="Arial"/>
                <a:cs typeface="Times New Roman" panose="02020603050405020304" pitchFamily="18" charset="0"/>
              </a:rPr>
              <a:t>T4.4.- Test of the e-learning modules (M29-31)</a:t>
            </a:r>
            <a:endParaRPr lang="es-ES" sz="2800" dirty="0">
              <a:solidFill>
                <a:schemeClr val="accent2">
                  <a:lumMod val="75000"/>
                </a:schemeClr>
              </a:solidFill>
              <a:latin typeface="Arial"/>
              <a:cs typeface="Times New Roman" panose="02020603050405020304" pitchFamily="18" charset="0"/>
            </a:endParaRPr>
          </a:p>
        </p:txBody>
      </p:sp>
      <p:sp>
        <p:nvSpPr>
          <p:cNvPr id="5" name="CuadroTexto 4"/>
          <p:cNvSpPr txBox="1"/>
          <p:nvPr/>
        </p:nvSpPr>
        <p:spPr>
          <a:xfrm>
            <a:off x="513951" y="2447451"/>
            <a:ext cx="11202725" cy="3231654"/>
          </a:xfrm>
          <a:prstGeom prst="rect">
            <a:avLst/>
          </a:prstGeom>
          <a:noFill/>
        </p:spPr>
        <p:txBody>
          <a:bodyPr wrap="square" rtlCol="0">
            <a:spAutoFit/>
          </a:bodyPr>
          <a:lstStyle/>
          <a:p>
            <a:r>
              <a:rPr lang="en-US" sz="4400" b="1" dirty="0">
                <a:effectLst>
                  <a:outerShdw blurRad="38100" dist="38100" dir="2700000" algn="tl">
                    <a:srgbClr val="000000">
                      <a:alpha val="43137"/>
                    </a:srgbClr>
                  </a:outerShdw>
                </a:effectLst>
                <a:latin typeface="+mj-lt"/>
              </a:rPr>
              <a:t>Key aspects:</a:t>
            </a:r>
          </a:p>
          <a:p>
            <a:pPr marL="342900" indent="-342900">
              <a:buFont typeface="Arial" panose="020B0604020202020204" pitchFamily="34" charset="0"/>
              <a:buChar char="•"/>
            </a:pPr>
            <a:r>
              <a:rPr lang="en-US" sz="3200" dirty="0">
                <a:latin typeface="+mj-lt"/>
              </a:rPr>
              <a:t>Each partner will provide support to the University delivering the content.</a:t>
            </a:r>
          </a:p>
          <a:p>
            <a:pPr marL="342900" indent="-342900">
              <a:buFont typeface="Arial" panose="020B0604020202020204" pitchFamily="34" charset="0"/>
              <a:buChar char="•"/>
            </a:pPr>
            <a:r>
              <a:rPr lang="en-US" sz="3200" dirty="0">
                <a:latin typeface="+mj-lt"/>
              </a:rPr>
              <a:t>Cooperation will be also encouraged, to deliver modules in a cooperative way.</a:t>
            </a:r>
          </a:p>
          <a:p>
            <a:pPr marL="342900" indent="-342900">
              <a:buFont typeface="Arial" panose="020B0604020202020204" pitchFamily="34" charset="0"/>
              <a:buChar char="•"/>
            </a:pPr>
            <a:r>
              <a:rPr lang="en-US" sz="3200" dirty="0">
                <a:latin typeface="+mj-lt"/>
              </a:rPr>
              <a:t>Survey for feedback collection will be also produced</a:t>
            </a:r>
          </a:p>
        </p:txBody>
      </p:sp>
      <p:sp>
        <p:nvSpPr>
          <p:cNvPr id="6" name="CuadroTexto 5"/>
          <p:cNvSpPr txBox="1"/>
          <p:nvPr/>
        </p:nvSpPr>
        <p:spPr>
          <a:xfrm>
            <a:off x="422388" y="6141067"/>
            <a:ext cx="11769612" cy="523220"/>
          </a:xfrm>
          <a:prstGeom prst="rect">
            <a:avLst/>
          </a:prstGeom>
          <a:noFill/>
        </p:spPr>
        <p:txBody>
          <a:bodyPr wrap="square" rtlCol="0">
            <a:spAutoFit/>
          </a:bodyPr>
          <a:lstStyle/>
          <a:p>
            <a:r>
              <a:rPr lang="en-US" sz="2800" dirty="0">
                <a:effectLst>
                  <a:outerShdw blurRad="38100" dist="38100" dir="2700000" algn="tl">
                    <a:srgbClr val="000000">
                      <a:alpha val="43137"/>
                    </a:srgbClr>
                  </a:outerShdw>
                </a:effectLst>
                <a:latin typeface="+mj-lt"/>
              </a:rPr>
              <a:t>For technical issues UPM will try to help, including the IaaS. </a:t>
            </a:r>
          </a:p>
        </p:txBody>
      </p:sp>
    </p:spTree>
    <p:extLst>
      <p:ext uri="{BB962C8B-B14F-4D97-AF65-F5344CB8AC3E}">
        <p14:creationId xmlns:p14="http://schemas.microsoft.com/office/powerpoint/2010/main" val="913755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a:xfrm>
            <a:off x="208102" y="200526"/>
            <a:ext cx="11438465" cy="762000"/>
          </a:xfrm>
        </p:spPr>
        <p:txBody>
          <a:bodyPr>
            <a:normAutofit/>
          </a:bodyPr>
          <a:lstStyle/>
          <a:p>
            <a:r>
              <a:rPr lang="it-IT" sz="4000" dirty="0">
                <a:solidFill>
                  <a:schemeClr val="tx1"/>
                </a:solidFill>
              </a:rPr>
              <a:t>[Tasks: description, timeframe, responsibilities]</a:t>
            </a:r>
          </a:p>
        </p:txBody>
      </p:sp>
      <p:sp>
        <p:nvSpPr>
          <p:cNvPr id="7" name="Text Box 4">
            <a:extLst>
              <a:ext uri="{FF2B5EF4-FFF2-40B4-BE49-F238E27FC236}">
                <a16:creationId xmlns:a16="http://schemas.microsoft.com/office/drawing/2014/main" id="{B6AEC923-4156-4C89-BBE1-5773EB6B69B4}"/>
              </a:ext>
            </a:extLst>
          </p:cNvPr>
          <p:cNvSpPr txBox="1">
            <a:spLocks noChangeArrowheads="1"/>
          </p:cNvSpPr>
          <p:nvPr/>
        </p:nvSpPr>
        <p:spPr bwMode="auto">
          <a:xfrm>
            <a:off x="208102" y="1020516"/>
            <a:ext cx="11391943" cy="584775"/>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s-ES" sz="3200" b="1" dirty="0">
                <a:solidFill>
                  <a:srgbClr val="FFFFFF"/>
                </a:solidFill>
                <a:latin typeface="Arial" panose="020B0604020202020204" pitchFamily="34" charset="0"/>
                <a:cs typeface="Times New Roman" panose="02020603050405020304" pitchFamily="18" charset="0"/>
              </a:rPr>
              <a:t>T4.5 Structure </a:t>
            </a:r>
            <a:r>
              <a:rPr lang="en-US" altLang="es-ES" sz="3200" dirty="0">
                <a:solidFill>
                  <a:srgbClr val="FFFFFF"/>
                </a:solidFill>
                <a:latin typeface="Arial" panose="020B0604020202020204" pitchFamily="34" charset="0"/>
                <a:cs typeface="Times New Roman" panose="02020603050405020304" pitchFamily="18" charset="0"/>
              </a:rPr>
              <a:t>(June 2022)</a:t>
            </a:r>
            <a:endParaRPr lang="es-ES" altLang="es-ES" sz="3200" dirty="0">
              <a:solidFill>
                <a:srgbClr val="FFFFFF"/>
              </a:solidFill>
              <a:latin typeface="Arial" panose="020B0604020202020204" pitchFamily="34" charset="0"/>
              <a:cs typeface="Times New Roman" panose="02020603050405020304" pitchFamily="18" charset="0"/>
            </a:endParaRPr>
          </a:p>
        </p:txBody>
      </p:sp>
      <p:sp>
        <p:nvSpPr>
          <p:cNvPr id="8" name="Text Box 4">
            <a:extLst>
              <a:ext uri="{FF2B5EF4-FFF2-40B4-BE49-F238E27FC236}">
                <a16:creationId xmlns:a16="http://schemas.microsoft.com/office/drawing/2014/main" id="{2F460864-178E-4C21-A70F-AC3E19C9A084}"/>
              </a:ext>
            </a:extLst>
          </p:cNvPr>
          <p:cNvSpPr txBox="1">
            <a:spLocks noChangeArrowheads="1"/>
          </p:cNvSpPr>
          <p:nvPr/>
        </p:nvSpPr>
        <p:spPr bwMode="auto">
          <a:xfrm>
            <a:off x="208100" y="1822772"/>
            <a:ext cx="11391943" cy="523220"/>
          </a:xfrm>
          <a:prstGeom prst="rect">
            <a:avLst/>
          </a:prstGeom>
          <a:solidFill>
            <a:schemeClr val="bg2">
              <a:lumMod val="20000"/>
              <a:lumOff val="80000"/>
            </a:schemeClr>
          </a:solidFill>
          <a:ln>
            <a:noFill/>
          </a:ln>
          <a:effectLst/>
        </p:spPr>
        <p:txBody>
          <a:bodyPr wrap="square" lIns="216000" anchor="ctr">
            <a:spAutoFit/>
          </a:bodyPr>
          <a:lstStyle>
            <a:lvl1pPr eaLnBrk="0" hangingPunct="0">
              <a:defRPr>
                <a:solidFill>
                  <a:srgbClr val="003366"/>
                </a:solidFill>
                <a:latin typeface="Arial" charset="0"/>
              </a:defRPr>
            </a:lvl1pPr>
            <a:lvl2pPr marL="742950" indent="-285750" eaLnBrk="0" hangingPunct="0">
              <a:defRPr>
                <a:solidFill>
                  <a:srgbClr val="003366"/>
                </a:solidFill>
                <a:latin typeface="Arial" charset="0"/>
              </a:defRPr>
            </a:lvl2pPr>
            <a:lvl3pPr marL="1143000" indent="-228600" eaLnBrk="0" hangingPunct="0">
              <a:defRPr>
                <a:solidFill>
                  <a:srgbClr val="003366"/>
                </a:solidFill>
                <a:latin typeface="Arial" charset="0"/>
              </a:defRPr>
            </a:lvl3pPr>
            <a:lvl4pPr marL="1600200" indent="-228600" eaLnBrk="0" hangingPunct="0">
              <a:defRPr>
                <a:solidFill>
                  <a:srgbClr val="003366"/>
                </a:solidFill>
                <a:latin typeface="Arial" charset="0"/>
              </a:defRPr>
            </a:lvl4pPr>
            <a:lvl5pPr marL="2057400" indent="-228600" eaLnBrk="0" hangingPunct="0">
              <a:defRPr>
                <a:solidFill>
                  <a:srgbClr val="003366"/>
                </a:solidFill>
                <a:latin typeface="Arial" charset="0"/>
              </a:defRPr>
            </a:lvl5pPr>
            <a:lvl6pPr marL="2514600" indent="-228600" algn="ctr" eaLnBrk="0" fontAlgn="base" hangingPunct="0">
              <a:spcBef>
                <a:spcPct val="0"/>
              </a:spcBef>
              <a:spcAft>
                <a:spcPct val="0"/>
              </a:spcAft>
              <a:defRPr>
                <a:solidFill>
                  <a:srgbClr val="003366"/>
                </a:solidFill>
                <a:latin typeface="Arial" charset="0"/>
              </a:defRPr>
            </a:lvl6pPr>
            <a:lvl7pPr marL="2971800" indent="-228600" algn="ctr" eaLnBrk="0" fontAlgn="base" hangingPunct="0">
              <a:spcBef>
                <a:spcPct val="0"/>
              </a:spcBef>
              <a:spcAft>
                <a:spcPct val="0"/>
              </a:spcAft>
              <a:defRPr>
                <a:solidFill>
                  <a:srgbClr val="003366"/>
                </a:solidFill>
                <a:latin typeface="Arial" charset="0"/>
              </a:defRPr>
            </a:lvl7pPr>
            <a:lvl8pPr marL="3429000" indent="-228600" algn="ctr" eaLnBrk="0" fontAlgn="base" hangingPunct="0">
              <a:spcBef>
                <a:spcPct val="0"/>
              </a:spcBef>
              <a:spcAft>
                <a:spcPct val="0"/>
              </a:spcAft>
              <a:defRPr>
                <a:solidFill>
                  <a:srgbClr val="003366"/>
                </a:solidFill>
                <a:latin typeface="Arial" charset="0"/>
              </a:defRPr>
            </a:lvl8pPr>
            <a:lvl9pPr marL="3886200" indent="-228600" algn="ctr" eaLnBrk="0" fontAlgn="base" hangingPunct="0">
              <a:spcBef>
                <a:spcPct val="0"/>
              </a:spcBef>
              <a:spcAft>
                <a:spcPct val="0"/>
              </a:spcAft>
              <a:defRPr>
                <a:solidFill>
                  <a:srgbClr val="003366"/>
                </a:solidFill>
                <a:latin typeface="Arial" charset="0"/>
              </a:defRPr>
            </a:lvl9pPr>
          </a:lstStyle>
          <a:p>
            <a:pPr marL="717550" indent="-717550" eaLnBrk="1" hangingPunct="1">
              <a:spcBef>
                <a:spcPct val="50000"/>
              </a:spcBef>
              <a:defRPr/>
            </a:pPr>
            <a:r>
              <a:rPr lang="en-US" sz="2800" dirty="0">
                <a:solidFill>
                  <a:schemeClr val="accent2">
                    <a:lumMod val="75000"/>
                  </a:schemeClr>
                </a:solidFill>
                <a:latin typeface="Arial"/>
                <a:cs typeface="Times New Roman" panose="02020603050405020304" pitchFamily="18" charset="0"/>
              </a:rPr>
              <a:t>T4.5.- Analyzing the feedback received by the users (M32)</a:t>
            </a:r>
            <a:endParaRPr lang="es-ES" sz="2800" dirty="0">
              <a:solidFill>
                <a:schemeClr val="accent2">
                  <a:lumMod val="75000"/>
                </a:schemeClr>
              </a:solidFill>
              <a:latin typeface="Arial"/>
              <a:cs typeface="Times New Roman" panose="02020603050405020304" pitchFamily="18" charset="0"/>
            </a:endParaRPr>
          </a:p>
        </p:txBody>
      </p:sp>
      <p:sp>
        <p:nvSpPr>
          <p:cNvPr id="9" name="CuadroTexto 8"/>
          <p:cNvSpPr txBox="1"/>
          <p:nvPr/>
        </p:nvSpPr>
        <p:spPr>
          <a:xfrm>
            <a:off x="503014" y="2516592"/>
            <a:ext cx="10802117" cy="3231654"/>
          </a:xfrm>
          <a:prstGeom prst="rect">
            <a:avLst/>
          </a:prstGeom>
          <a:noFill/>
        </p:spPr>
        <p:txBody>
          <a:bodyPr wrap="square" rtlCol="0">
            <a:spAutoFit/>
          </a:bodyPr>
          <a:lstStyle/>
          <a:p>
            <a:r>
              <a:rPr lang="en-US" sz="4400" b="1" dirty="0">
                <a:effectLst>
                  <a:outerShdw blurRad="38100" dist="38100" dir="2700000" algn="tl">
                    <a:srgbClr val="000000">
                      <a:alpha val="43137"/>
                    </a:srgbClr>
                  </a:outerShdw>
                </a:effectLst>
                <a:latin typeface="+mj-lt"/>
              </a:rPr>
              <a:t>Key aspects:</a:t>
            </a:r>
          </a:p>
          <a:p>
            <a:pPr marL="342900" indent="-342900">
              <a:buFont typeface="Arial" panose="020B0604020202020204" pitchFamily="34" charset="0"/>
              <a:buChar char="•"/>
            </a:pPr>
            <a:r>
              <a:rPr lang="en-US" sz="3200" dirty="0">
                <a:latin typeface="+mj-lt"/>
              </a:rPr>
              <a:t>Each partner will collect feedback from their students.</a:t>
            </a:r>
          </a:p>
          <a:p>
            <a:pPr marL="342900" indent="-342900">
              <a:buFont typeface="Arial" panose="020B0604020202020204" pitchFamily="34" charset="0"/>
              <a:buChar char="•"/>
            </a:pPr>
            <a:r>
              <a:rPr lang="en-US" sz="3200" dirty="0">
                <a:latin typeface="+mj-lt"/>
              </a:rPr>
              <a:t>Commonalities and singularities will be analyzed by the module’s author.</a:t>
            </a:r>
          </a:p>
          <a:p>
            <a:pPr marL="342900" indent="-342900">
              <a:buFont typeface="Arial" panose="020B0604020202020204" pitchFamily="34" charset="0"/>
              <a:buChar char="•"/>
            </a:pPr>
            <a:r>
              <a:rPr lang="en-US" sz="3200" dirty="0">
                <a:latin typeface="+mj-lt"/>
              </a:rPr>
              <a:t>After sharing the summaries per module, focus group will be conducted to summarize improvements.</a:t>
            </a:r>
          </a:p>
        </p:txBody>
      </p:sp>
    </p:spTree>
    <p:extLst>
      <p:ext uri="{BB962C8B-B14F-4D97-AF65-F5344CB8AC3E}">
        <p14:creationId xmlns:p14="http://schemas.microsoft.com/office/powerpoint/2010/main" val="2004847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a:xfrm>
            <a:off x="208102" y="200526"/>
            <a:ext cx="11438465" cy="762000"/>
          </a:xfrm>
        </p:spPr>
        <p:txBody>
          <a:bodyPr>
            <a:normAutofit/>
          </a:bodyPr>
          <a:lstStyle/>
          <a:p>
            <a:r>
              <a:rPr lang="it-IT" sz="4000" dirty="0">
                <a:solidFill>
                  <a:schemeClr val="tx1"/>
                </a:solidFill>
              </a:rPr>
              <a:t>[Tasks: description, timeframe, responsibilities]</a:t>
            </a:r>
          </a:p>
        </p:txBody>
      </p:sp>
      <p:sp>
        <p:nvSpPr>
          <p:cNvPr id="3" name="Text Box 4">
            <a:extLst>
              <a:ext uri="{FF2B5EF4-FFF2-40B4-BE49-F238E27FC236}">
                <a16:creationId xmlns:a16="http://schemas.microsoft.com/office/drawing/2014/main" id="{B6AEC923-4156-4C89-BBE1-5773EB6B69B4}"/>
              </a:ext>
            </a:extLst>
          </p:cNvPr>
          <p:cNvSpPr txBox="1">
            <a:spLocks noChangeArrowheads="1"/>
          </p:cNvSpPr>
          <p:nvPr/>
        </p:nvSpPr>
        <p:spPr bwMode="auto">
          <a:xfrm>
            <a:off x="208102" y="1044580"/>
            <a:ext cx="11506140" cy="584775"/>
          </a:xfrm>
          <a:prstGeom prst="rect">
            <a:avLst/>
          </a:prstGeom>
          <a:solidFill>
            <a:srgbClr val="00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21600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s-ES" sz="3200" b="1" dirty="0">
                <a:solidFill>
                  <a:srgbClr val="FFFFFF"/>
                </a:solidFill>
                <a:latin typeface="Arial" panose="020B0604020202020204" pitchFamily="34" charset="0"/>
                <a:cs typeface="Times New Roman" panose="02020603050405020304" pitchFamily="18" charset="0"/>
              </a:rPr>
              <a:t>T4.6 Structure </a:t>
            </a:r>
            <a:r>
              <a:rPr lang="en-US" altLang="es-ES" sz="3200" dirty="0">
                <a:solidFill>
                  <a:srgbClr val="FFFFFF"/>
                </a:solidFill>
                <a:latin typeface="Arial" panose="020B0604020202020204" pitchFamily="34" charset="0"/>
                <a:cs typeface="Times New Roman" panose="02020603050405020304" pitchFamily="18" charset="0"/>
              </a:rPr>
              <a:t>(July 2022 – September 2022)</a:t>
            </a:r>
            <a:endParaRPr lang="es-ES" altLang="es-ES" sz="3200" dirty="0">
              <a:solidFill>
                <a:srgbClr val="FFFFFF"/>
              </a:solidFill>
              <a:latin typeface="Arial" panose="020B0604020202020204" pitchFamily="34" charset="0"/>
              <a:cs typeface="Times New Roman" panose="02020603050405020304" pitchFamily="18" charset="0"/>
            </a:endParaRPr>
          </a:p>
        </p:txBody>
      </p:sp>
      <p:sp>
        <p:nvSpPr>
          <p:cNvPr id="4" name="Text Box 4">
            <a:extLst>
              <a:ext uri="{FF2B5EF4-FFF2-40B4-BE49-F238E27FC236}">
                <a16:creationId xmlns:a16="http://schemas.microsoft.com/office/drawing/2014/main" id="{2F460864-178E-4C21-A70F-AC3E19C9A084}"/>
              </a:ext>
            </a:extLst>
          </p:cNvPr>
          <p:cNvSpPr txBox="1">
            <a:spLocks noChangeArrowheads="1"/>
          </p:cNvSpPr>
          <p:nvPr/>
        </p:nvSpPr>
        <p:spPr bwMode="auto">
          <a:xfrm>
            <a:off x="174264" y="1830037"/>
            <a:ext cx="11506140" cy="523220"/>
          </a:xfrm>
          <a:prstGeom prst="rect">
            <a:avLst/>
          </a:prstGeom>
          <a:solidFill>
            <a:schemeClr val="bg2">
              <a:lumMod val="20000"/>
              <a:lumOff val="80000"/>
            </a:schemeClr>
          </a:solidFill>
          <a:ln>
            <a:noFill/>
          </a:ln>
          <a:effectLst/>
        </p:spPr>
        <p:txBody>
          <a:bodyPr wrap="square" lIns="216000" anchor="ctr">
            <a:spAutoFit/>
          </a:bodyPr>
          <a:lstStyle>
            <a:lvl1pPr eaLnBrk="0" hangingPunct="0">
              <a:defRPr>
                <a:solidFill>
                  <a:srgbClr val="003366"/>
                </a:solidFill>
                <a:latin typeface="Arial" charset="0"/>
              </a:defRPr>
            </a:lvl1pPr>
            <a:lvl2pPr marL="742950" indent="-285750" eaLnBrk="0" hangingPunct="0">
              <a:defRPr>
                <a:solidFill>
                  <a:srgbClr val="003366"/>
                </a:solidFill>
                <a:latin typeface="Arial" charset="0"/>
              </a:defRPr>
            </a:lvl2pPr>
            <a:lvl3pPr marL="1143000" indent="-228600" eaLnBrk="0" hangingPunct="0">
              <a:defRPr>
                <a:solidFill>
                  <a:srgbClr val="003366"/>
                </a:solidFill>
                <a:latin typeface="Arial" charset="0"/>
              </a:defRPr>
            </a:lvl3pPr>
            <a:lvl4pPr marL="1600200" indent="-228600" eaLnBrk="0" hangingPunct="0">
              <a:defRPr>
                <a:solidFill>
                  <a:srgbClr val="003366"/>
                </a:solidFill>
                <a:latin typeface="Arial" charset="0"/>
              </a:defRPr>
            </a:lvl4pPr>
            <a:lvl5pPr marL="2057400" indent="-228600" eaLnBrk="0" hangingPunct="0">
              <a:defRPr>
                <a:solidFill>
                  <a:srgbClr val="003366"/>
                </a:solidFill>
                <a:latin typeface="Arial" charset="0"/>
              </a:defRPr>
            </a:lvl5pPr>
            <a:lvl6pPr marL="2514600" indent="-228600" algn="ctr" eaLnBrk="0" fontAlgn="base" hangingPunct="0">
              <a:spcBef>
                <a:spcPct val="0"/>
              </a:spcBef>
              <a:spcAft>
                <a:spcPct val="0"/>
              </a:spcAft>
              <a:defRPr>
                <a:solidFill>
                  <a:srgbClr val="003366"/>
                </a:solidFill>
                <a:latin typeface="Arial" charset="0"/>
              </a:defRPr>
            </a:lvl6pPr>
            <a:lvl7pPr marL="2971800" indent="-228600" algn="ctr" eaLnBrk="0" fontAlgn="base" hangingPunct="0">
              <a:spcBef>
                <a:spcPct val="0"/>
              </a:spcBef>
              <a:spcAft>
                <a:spcPct val="0"/>
              </a:spcAft>
              <a:defRPr>
                <a:solidFill>
                  <a:srgbClr val="003366"/>
                </a:solidFill>
                <a:latin typeface="Arial" charset="0"/>
              </a:defRPr>
            </a:lvl7pPr>
            <a:lvl8pPr marL="3429000" indent="-228600" algn="ctr" eaLnBrk="0" fontAlgn="base" hangingPunct="0">
              <a:spcBef>
                <a:spcPct val="0"/>
              </a:spcBef>
              <a:spcAft>
                <a:spcPct val="0"/>
              </a:spcAft>
              <a:defRPr>
                <a:solidFill>
                  <a:srgbClr val="003366"/>
                </a:solidFill>
                <a:latin typeface="Arial" charset="0"/>
              </a:defRPr>
            </a:lvl8pPr>
            <a:lvl9pPr marL="3886200" indent="-228600" algn="ctr" eaLnBrk="0" fontAlgn="base" hangingPunct="0">
              <a:spcBef>
                <a:spcPct val="0"/>
              </a:spcBef>
              <a:spcAft>
                <a:spcPct val="0"/>
              </a:spcAft>
              <a:defRPr>
                <a:solidFill>
                  <a:srgbClr val="003366"/>
                </a:solidFill>
                <a:latin typeface="Arial" charset="0"/>
              </a:defRPr>
            </a:lvl9pPr>
          </a:lstStyle>
          <a:p>
            <a:pPr marL="717550" indent="-717550" eaLnBrk="1" hangingPunct="1">
              <a:spcBef>
                <a:spcPct val="50000"/>
              </a:spcBef>
              <a:defRPr/>
            </a:pPr>
            <a:r>
              <a:rPr lang="en-US" sz="2800" dirty="0">
                <a:solidFill>
                  <a:schemeClr val="accent2">
                    <a:lumMod val="75000"/>
                  </a:schemeClr>
                </a:solidFill>
                <a:latin typeface="Arial"/>
                <a:cs typeface="Times New Roman" panose="02020603050405020304" pitchFamily="18" charset="0"/>
              </a:rPr>
              <a:t>T4.6.- Development of the required improvements (M33-35)</a:t>
            </a:r>
            <a:endParaRPr lang="es-ES" sz="2800" dirty="0">
              <a:solidFill>
                <a:schemeClr val="accent2">
                  <a:lumMod val="75000"/>
                </a:schemeClr>
              </a:solidFill>
              <a:latin typeface="Arial"/>
              <a:cs typeface="Times New Roman" panose="02020603050405020304" pitchFamily="18" charset="0"/>
            </a:endParaRPr>
          </a:p>
        </p:txBody>
      </p:sp>
      <p:sp>
        <p:nvSpPr>
          <p:cNvPr id="5" name="CuadroTexto 4"/>
          <p:cNvSpPr txBox="1"/>
          <p:nvPr/>
        </p:nvSpPr>
        <p:spPr>
          <a:xfrm>
            <a:off x="387912" y="2553939"/>
            <a:ext cx="10910402" cy="3231654"/>
          </a:xfrm>
          <a:prstGeom prst="rect">
            <a:avLst/>
          </a:prstGeom>
          <a:noFill/>
        </p:spPr>
        <p:txBody>
          <a:bodyPr wrap="square" rtlCol="0">
            <a:spAutoFit/>
          </a:bodyPr>
          <a:lstStyle/>
          <a:p>
            <a:r>
              <a:rPr lang="en-US" sz="4400" b="1" dirty="0">
                <a:effectLst>
                  <a:outerShdw blurRad="38100" dist="38100" dir="2700000" algn="tl">
                    <a:srgbClr val="000000">
                      <a:alpha val="43137"/>
                    </a:srgbClr>
                  </a:outerShdw>
                </a:effectLst>
                <a:latin typeface="+mj-lt"/>
              </a:rPr>
              <a:t>Key aspects:</a:t>
            </a:r>
          </a:p>
          <a:p>
            <a:pPr marL="342900" indent="-342900">
              <a:buFont typeface="Arial" panose="020B0604020202020204" pitchFamily="34" charset="0"/>
              <a:buChar char="•"/>
            </a:pPr>
            <a:r>
              <a:rPr lang="en-US" sz="3200" dirty="0">
                <a:latin typeface="+mj-lt"/>
              </a:rPr>
              <a:t>Each partner will implement the improvements into the materials.</a:t>
            </a:r>
          </a:p>
          <a:p>
            <a:pPr marL="342900" indent="-342900">
              <a:buFont typeface="Arial" panose="020B0604020202020204" pitchFamily="34" charset="0"/>
              <a:buChar char="•"/>
            </a:pPr>
            <a:r>
              <a:rPr lang="en-US" sz="3200" dirty="0">
                <a:latin typeface="+mj-lt"/>
              </a:rPr>
              <a:t>Each partner will report about the final version of the materials.</a:t>
            </a:r>
          </a:p>
          <a:p>
            <a:pPr marL="342900" indent="-342900">
              <a:buFont typeface="Arial" panose="020B0604020202020204" pitchFamily="34" charset="0"/>
              <a:buChar char="•"/>
            </a:pPr>
            <a:r>
              <a:rPr lang="en-US" sz="3200" dirty="0">
                <a:latin typeface="+mj-lt"/>
              </a:rPr>
              <a:t>Each partner will pack the final version of the module.</a:t>
            </a:r>
          </a:p>
        </p:txBody>
      </p:sp>
    </p:spTree>
    <p:extLst>
      <p:ext uri="{BB962C8B-B14F-4D97-AF65-F5344CB8AC3E}">
        <p14:creationId xmlns:p14="http://schemas.microsoft.com/office/powerpoint/2010/main" val="2564049079"/>
      </p:ext>
    </p:extLst>
  </p:cSld>
  <p:clrMapOvr>
    <a:masterClrMapping/>
  </p:clrMapOvr>
</p:sld>
</file>

<file path=ppt/theme/theme1.xml><?xml version="1.0" encoding="utf-8"?>
<a:theme xmlns:a="http://schemas.openxmlformats.org/drawingml/2006/main" name="Sfaccettatura">
  <a:themeElements>
    <a:clrScheme name="Sfaccettatur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3009</TotalTime>
  <Words>1025</Words>
  <Application>Microsoft Office PowerPoint</Application>
  <PresentationFormat>Panorámica</PresentationFormat>
  <Paragraphs>94</Paragraphs>
  <Slides>13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13</vt:i4>
      </vt:variant>
    </vt:vector>
  </HeadingPairs>
  <TitlesOfParts>
    <vt:vector size="17" baseType="lpstr">
      <vt:lpstr>Arial</vt:lpstr>
      <vt:lpstr>Trebuchet MS</vt:lpstr>
      <vt:lpstr>Wingdings 3</vt:lpstr>
      <vt:lpstr>Sfaccettatura</vt:lpstr>
      <vt:lpstr>IE3 Industrial Engineering and Management of European Higher Education </vt:lpstr>
      <vt:lpstr>[WP4 description, aims, organization of the work]</vt:lpstr>
      <vt:lpstr>[WP4 description, aims, organization of the work]</vt:lpstr>
      <vt:lpstr>[Tasks: description, timeframe, responsibilities]</vt:lpstr>
      <vt:lpstr>[Tasks: description, timeframe, responsibilities]</vt:lpstr>
      <vt:lpstr>[Tasks: description, timeframe, responsibilities]</vt:lpstr>
      <vt:lpstr>[Tasks: description, timeframe, responsibilities]</vt:lpstr>
      <vt:lpstr>[Tasks: description, timeframe, responsibilities]</vt:lpstr>
      <vt:lpstr>[Tasks: description, timeframe, responsibilities]</vt:lpstr>
      <vt:lpstr>[Results: description, timeframe, responsibilities]</vt:lpstr>
      <vt:lpstr>[Results: description, timeframe, responsibilities]</vt:lpstr>
      <vt:lpstr>[Link with the other WPs]</vt:lpstr>
      <vt:lpstr>[Beyond the project: Suggestions/ improvements]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SPRINT4.0</dc:title>
  <dc:creator>Alessandro</dc:creator>
  <cp:lastModifiedBy>j.ordieres@upm.es</cp:lastModifiedBy>
  <cp:revision>28</cp:revision>
  <dcterms:created xsi:type="dcterms:W3CDTF">2017-09-28T10:15:40Z</dcterms:created>
  <dcterms:modified xsi:type="dcterms:W3CDTF">2019-11-21T09:38:28Z</dcterms:modified>
</cp:coreProperties>
</file>