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5" r:id="rId1"/>
  </p:sldMasterIdLst>
  <p:sldIdLst>
    <p:sldId id="256" r:id="rId2"/>
    <p:sldId id="268" r:id="rId3"/>
    <p:sldId id="257" r:id="rId4"/>
    <p:sldId id="258" r:id="rId5"/>
    <p:sldId id="263" r:id="rId6"/>
    <p:sldId id="264" r:id="rId7"/>
    <p:sldId id="265" r:id="rId8"/>
    <p:sldId id="266" r:id="rId9"/>
    <p:sldId id="267" r:id="rId10"/>
    <p:sldId id="262" r:id="rId11"/>
    <p:sldId id="269" r:id="rId12"/>
    <p:sldId id="261" r:id="rId13"/>
    <p:sldId id="26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7" d="100"/>
          <a:sy n="47" d="100"/>
        </p:scale>
        <p:origin x="27" y="9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t>21/11/2019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‹Nº›</a:t>
            </a:fld>
            <a:endParaRPr lang="it-IT"/>
          </a:p>
        </p:txBody>
      </p:sp>
    </p:spTree>
    <p:extLst>
      <p:ext uri="{BB962C8B-B14F-4D97-AF65-F5344CB8AC3E}">
        <p14:creationId xmlns:p14="http://schemas.microsoft.com/office/powerpoint/2010/main" val="2425040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21/11/2019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‹Nº›</a:t>
            </a:fld>
            <a:endParaRPr lang="it-IT"/>
          </a:p>
        </p:txBody>
      </p:sp>
    </p:spTree>
    <p:extLst>
      <p:ext uri="{BB962C8B-B14F-4D97-AF65-F5344CB8AC3E}">
        <p14:creationId xmlns:p14="http://schemas.microsoft.com/office/powerpoint/2010/main" val="2237387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21/11/2019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‹Nº›</a:t>
            </a:fld>
            <a:endParaRPr lang="it-I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76229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21/11/2019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‹Nº›</a:t>
            </a:fld>
            <a:endParaRPr lang="it-IT"/>
          </a:p>
        </p:txBody>
      </p:sp>
    </p:spTree>
    <p:extLst>
      <p:ext uri="{BB962C8B-B14F-4D97-AF65-F5344CB8AC3E}">
        <p14:creationId xmlns:p14="http://schemas.microsoft.com/office/powerpoint/2010/main" val="1548543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21/11/2019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‹Nº›</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37418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21/11/2019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‹Nº›</a:t>
            </a:fld>
            <a:endParaRPr lang="it-IT"/>
          </a:p>
        </p:txBody>
      </p:sp>
    </p:spTree>
    <p:extLst>
      <p:ext uri="{BB962C8B-B14F-4D97-AF65-F5344CB8AC3E}">
        <p14:creationId xmlns:p14="http://schemas.microsoft.com/office/powerpoint/2010/main" val="321850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t>21/11/2019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‹Nº›</a:t>
            </a:fld>
            <a:endParaRPr lang="it-IT"/>
          </a:p>
        </p:txBody>
      </p:sp>
    </p:spTree>
    <p:extLst>
      <p:ext uri="{BB962C8B-B14F-4D97-AF65-F5344CB8AC3E}">
        <p14:creationId xmlns:p14="http://schemas.microsoft.com/office/powerpoint/2010/main" val="1545982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t>21/11/2019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‹Nº›</a:t>
            </a:fld>
            <a:endParaRPr lang="it-IT"/>
          </a:p>
        </p:txBody>
      </p:sp>
    </p:spTree>
    <p:extLst>
      <p:ext uri="{BB962C8B-B14F-4D97-AF65-F5344CB8AC3E}">
        <p14:creationId xmlns:p14="http://schemas.microsoft.com/office/powerpoint/2010/main" val="3046181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33ED8A-FC8F-4492-818C-DEB6831D187E}" type="datetimeFigureOut">
              <a:rPr lang="it-IT" smtClean="0"/>
              <a:t>21/11/2019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‹Nº›</a:t>
            </a:fld>
            <a:endParaRPr lang="it-IT"/>
          </a:p>
        </p:txBody>
      </p:sp>
    </p:spTree>
    <p:extLst>
      <p:ext uri="{BB962C8B-B14F-4D97-AF65-F5344CB8AC3E}">
        <p14:creationId xmlns:p14="http://schemas.microsoft.com/office/powerpoint/2010/main" val="2210276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33ED8A-FC8F-4492-818C-DEB6831D187E}" type="datetimeFigureOut">
              <a:rPr lang="it-IT" smtClean="0"/>
              <a:t>21/11/2019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EFFAC72-F8BB-4754-9F96-4D68A7B20214}" type="slidenum">
              <a:rPr lang="it-IT" smtClean="0"/>
              <a:t>‹Nº›</a:t>
            </a:fld>
            <a:endParaRPr lang="it-IT"/>
          </a:p>
        </p:txBody>
      </p:sp>
    </p:spTree>
    <p:extLst>
      <p:ext uri="{BB962C8B-B14F-4D97-AF65-F5344CB8AC3E}">
        <p14:creationId xmlns:p14="http://schemas.microsoft.com/office/powerpoint/2010/main" val="3947780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533ED8A-FC8F-4492-818C-DEB6831D187E}" type="datetimeFigureOut">
              <a:rPr lang="it-IT" smtClean="0"/>
              <a:t>21/11/2019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EFFAC72-F8BB-4754-9F96-4D68A7B20214}" type="slidenum">
              <a:rPr lang="it-IT" smtClean="0"/>
              <a:t>‹Nº›</a:t>
            </a:fld>
            <a:endParaRPr lang="it-IT"/>
          </a:p>
        </p:txBody>
      </p:sp>
    </p:spTree>
    <p:extLst>
      <p:ext uri="{BB962C8B-B14F-4D97-AF65-F5344CB8AC3E}">
        <p14:creationId xmlns:p14="http://schemas.microsoft.com/office/powerpoint/2010/main" val="1606673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533ED8A-FC8F-4492-818C-DEB6831D187E}" type="datetimeFigureOut">
              <a:rPr lang="it-IT" smtClean="0"/>
              <a:t>21/11/2019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EFFAC72-F8BB-4754-9F96-4D68A7B20214}" type="slidenum">
              <a:rPr lang="it-IT" smtClean="0"/>
              <a:t>‹Nº›</a:t>
            </a:fld>
            <a:endParaRPr lang="it-IT"/>
          </a:p>
        </p:txBody>
      </p:sp>
    </p:spTree>
    <p:extLst>
      <p:ext uri="{BB962C8B-B14F-4D97-AF65-F5344CB8AC3E}">
        <p14:creationId xmlns:p14="http://schemas.microsoft.com/office/powerpoint/2010/main" val="3786447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533ED8A-FC8F-4492-818C-DEB6831D187E}" type="datetimeFigureOut">
              <a:rPr lang="it-IT" smtClean="0"/>
              <a:t>21/11/2019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EFFAC72-F8BB-4754-9F96-4D68A7B20214}" type="slidenum">
              <a:rPr lang="it-IT" smtClean="0"/>
              <a:t>‹Nº›</a:t>
            </a:fld>
            <a:endParaRPr lang="it-IT"/>
          </a:p>
        </p:txBody>
      </p:sp>
    </p:spTree>
    <p:extLst>
      <p:ext uri="{BB962C8B-B14F-4D97-AF65-F5344CB8AC3E}">
        <p14:creationId xmlns:p14="http://schemas.microsoft.com/office/powerpoint/2010/main" val="1584948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33ED8A-FC8F-4492-818C-DEB6831D187E}" type="datetimeFigureOut">
              <a:rPr lang="it-IT" smtClean="0"/>
              <a:t>21/11/2019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EFFAC72-F8BB-4754-9F96-4D68A7B20214}" type="slidenum">
              <a:rPr lang="it-IT" smtClean="0"/>
              <a:t>‹Nº›</a:t>
            </a:fld>
            <a:endParaRPr lang="it-IT"/>
          </a:p>
        </p:txBody>
      </p:sp>
    </p:spTree>
    <p:extLst>
      <p:ext uri="{BB962C8B-B14F-4D97-AF65-F5344CB8AC3E}">
        <p14:creationId xmlns:p14="http://schemas.microsoft.com/office/powerpoint/2010/main" val="272897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533ED8A-FC8F-4492-818C-DEB6831D187E}" type="datetimeFigureOut">
              <a:rPr lang="it-IT" smtClean="0"/>
              <a:t>21/11/2019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EFFAC72-F8BB-4754-9F96-4D68A7B20214}" type="slidenum">
              <a:rPr lang="it-IT" smtClean="0"/>
              <a:t>‹Nº›</a:t>
            </a:fld>
            <a:endParaRPr lang="it-IT"/>
          </a:p>
        </p:txBody>
      </p:sp>
    </p:spTree>
    <p:extLst>
      <p:ext uri="{BB962C8B-B14F-4D97-AF65-F5344CB8AC3E}">
        <p14:creationId xmlns:p14="http://schemas.microsoft.com/office/powerpoint/2010/main" val="1952088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533ED8A-FC8F-4492-818C-DEB6831D187E}" type="datetimeFigureOut">
              <a:rPr lang="it-IT" smtClean="0"/>
              <a:t>21/11/2019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EFFAC72-F8BB-4754-9F96-4D68A7B20214}" type="slidenum">
              <a:rPr lang="it-IT" smtClean="0"/>
              <a:t>‹Nº›</a:t>
            </a:fld>
            <a:endParaRPr lang="it-IT"/>
          </a:p>
        </p:txBody>
      </p:sp>
    </p:spTree>
    <p:extLst>
      <p:ext uri="{BB962C8B-B14F-4D97-AF65-F5344CB8AC3E}">
        <p14:creationId xmlns:p14="http://schemas.microsoft.com/office/powerpoint/2010/main" val="1618726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33ED8A-FC8F-4492-818C-DEB6831D187E}" type="datetimeFigureOut">
              <a:rPr lang="it-IT" smtClean="0"/>
              <a:t>21/11/2019</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EFFAC72-F8BB-4754-9F96-4D68A7B20214}" type="slidenum">
              <a:rPr lang="it-IT" smtClean="0"/>
              <a:t>‹Nº›</a:t>
            </a:fld>
            <a:endParaRPr lang="it-IT"/>
          </a:p>
        </p:txBody>
      </p:sp>
    </p:spTree>
    <p:extLst>
      <p:ext uri="{BB962C8B-B14F-4D97-AF65-F5344CB8AC3E}">
        <p14:creationId xmlns:p14="http://schemas.microsoft.com/office/powerpoint/2010/main" val="920480650"/>
      </p:ext>
    </p:extLst>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 id="2147483877" r:id="rId12"/>
    <p:sldLayoutId id="2147483878" r:id="rId13"/>
    <p:sldLayoutId id="2147483879" r:id="rId14"/>
    <p:sldLayoutId id="2147483880" r:id="rId15"/>
    <p:sldLayoutId id="214748388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86D47-14A3-4566-8107-97273401F966}"/>
              </a:ext>
            </a:extLst>
          </p:cNvPr>
          <p:cNvSpPr>
            <a:spLocks noGrp="1"/>
          </p:cNvSpPr>
          <p:nvPr>
            <p:ph type="ctrTitle"/>
          </p:nvPr>
        </p:nvSpPr>
        <p:spPr>
          <a:xfrm>
            <a:off x="1507067" y="2038582"/>
            <a:ext cx="7766936" cy="1646302"/>
          </a:xfrm>
        </p:spPr>
        <p:txBody>
          <a:bodyPr/>
          <a:lstStyle/>
          <a:p>
            <a:r>
              <a:rPr lang="it-IT" sz="5400" dirty="0">
                <a:solidFill>
                  <a:srgbClr val="C00000"/>
                </a:solidFill>
              </a:rPr>
              <a:t>IE3</a:t>
            </a:r>
            <a:br>
              <a:rPr lang="it-IT" dirty="0"/>
            </a:br>
            <a:r>
              <a:rPr lang="en-US" sz="3200" b="1" dirty="0">
                <a:solidFill>
                  <a:srgbClr val="C00000"/>
                </a:solidFill>
                <a:latin typeface="+mn-lt"/>
              </a:rPr>
              <a:t>I</a:t>
            </a:r>
            <a:r>
              <a:rPr lang="en-US" sz="3200" b="1" dirty="0">
                <a:solidFill>
                  <a:schemeClr val="accent2">
                    <a:lumMod val="75000"/>
                  </a:schemeClr>
                </a:solidFill>
                <a:latin typeface="+mn-lt"/>
              </a:rPr>
              <a:t>ndustrial </a:t>
            </a:r>
            <a:r>
              <a:rPr lang="en-US" sz="3200" b="1" dirty="0">
                <a:solidFill>
                  <a:srgbClr val="C00000"/>
                </a:solidFill>
                <a:latin typeface="+mn-lt"/>
              </a:rPr>
              <a:t>E</a:t>
            </a:r>
            <a:r>
              <a:rPr lang="en-US" sz="3200" b="1" dirty="0">
                <a:solidFill>
                  <a:schemeClr val="accent2">
                    <a:lumMod val="75000"/>
                  </a:schemeClr>
                </a:solidFill>
                <a:latin typeface="+mn-lt"/>
              </a:rPr>
              <a:t>ngineering and </a:t>
            </a:r>
            <a:r>
              <a:rPr lang="en-US" sz="3200" b="1" dirty="0">
                <a:solidFill>
                  <a:srgbClr val="C00000"/>
                </a:solidFill>
                <a:latin typeface="+mn-lt"/>
              </a:rPr>
              <a:t>M</a:t>
            </a:r>
            <a:r>
              <a:rPr lang="en-US" sz="3200" b="1" dirty="0">
                <a:solidFill>
                  <a:schemeClr val="accent2">
                    <a:lumMod val="75000"/>
                  </a:schemeClr>
                </a:solidFill>
                <a:latin typeface="+mn-lt"/>
              </a:rPr>
              <a:t>anagement of </a:t>
            </a:r>
            <a:r>
              <a:rPr lang="en-US" sz="3200" b="1" dirty="0">
                <a:solidFill>
                  <a:srgbClr val="C00000"/>
                </a:solidFill>
                <a:latin typeface="+mn-lt"/>
              </a:rPr>
              <a:t>E</a:t>
            </a:r>
            <a:r>
              <a:rPr lang="en-US" sz="3200" b="1" dirty="0">
                <a:solidFill>
                  <a:schemeClr val="accent2">
                    <a:lumMod val="75000"/>
                  </a:schemeClr>
                </a:solidFill>
                <a:latin typeface="+mn-lt"/>
              </a:rPr>
              <a:t>uropean </a:t>
            </a:r>
            <a:r>
              <a:rPr lang="en-US" sz="3200" b="1" dirty="0">
                <a:solidFill>
                  <a:srgbClr val="C00000"/>
                </a:solidFill>
                <a:latin typeface="+mn-lt"/>
              </a:rPr>
              <a:t>H</a:t>
            </a:r>
            <a:r>
              <a:rPr lang="en-US" sz="3200" b="1" dirty="0">
                <a:solidFill>
                  <a:schemeClr val="accent2">
                    <a:lumMod val="75000"/>
                  </a:schemeClr>
                </a:solidFill>
                <a:latin typeface="+mn-lt"/>
              </a:rPr>
              <a:t>igher </a:t>
            </a:r>
            <a:r>
              <a:rPr lang="en-US" sz="3200" b="1" dirty="0">
                <a:solidFill>
                  <a:srgbClr val="C00000"/>
                </a:solidFill>
                <a:latin typeface="+mn-lt"/>
              </a:rPr>
              <a:t>E</a:t>
            </a:r>
            <a:r>
              <a:rPr lang="en-US" sz="3200" b="1" dirty="0">
                <a:solidFill>
                  <a:schemeClr val="accent2">
                    <a:lumMod val="75000"/>
                  </a:schemeClr>
                </a:solidFill>
                <a:latin typeface="+mn-lt"/>
              </a:rPr>
              <a:t>ducation </a:t>
            </a:r>
            <a:endParaRPr lang="it-IT" sz="3200" dirty="0">
              <a:solidFill>
                <a:schemeClr val="accent2">
                  <a:lumMod val="75000"/>
                </a:schemeClr>
              </a:solidFill>
              <a:latin typeface="+mn-lt"/>
            </a:endParaRPr>
          </a:p>
        </p:txBody>
      </p:sp>
      <p:sp>
        <p:nvSpPr>
          <p:cNvPr id="3" name="Subtitle 2">
            <a:extLst>
              <a:ext uri="{FF2B5EF4-FFF2-40B4-BE49-F238E27FC236}">
                <a16:creationId xmlns:a16="http://schemas.microsoft.com/office/drawing/2014/main" id="{DE4CFF00-4D1F-4874-818C-C967C0AE4C92}"/>
              </a:ext>
            </a:extLst>
          </p:cNvPr>
          <p:cNvSpPr>
            <a:spLocks noGrp="1"/>
          </p:cNvSpPr>
          <p:nvPr>
            <p:ph type="subTitle" idx="1"/>
          </p:nvPr>
        </p:nvSpPr>
        <p:spPr/>
        <p:txBody>
          <a:bodyPr>
            <a:normAutofit/>
          </a:bodyPr>
          <a:lstStyle/>
          <a:p>
            <a:r>
              <a:rPr lang="it-IT" dirty="0"/>
              <a:t>WP 4 description</a:t>
            </a:r>
          </a:p>
          <a:p>
            <a:r>
              <a:rPr lang="it-IT" dirty="0"/>
              <a:t>[UPM]</a:t>
            </a:r>
          </a:p>
        </p:txBody>
      </p:sp>
      <p:pic>
        <p:nvPicPr>
          <p:cNvPr id="5" name="Immagine 4" descr="http://eacea.ec.europa.eu/img/logos/erasmus_plus/eu_flag_co_funded_pos_%5brgb%5d_right.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5062" y="5791428"/>
            <a:ext cx="2615071" cy="691877"/>
          </a:xfrm>
          <a:prstGeom prst="rect">
            <a:avLst/>
          </a:prstGeom>
          <a:noFill/>
          <a:ln>
            <a:noFill/>
          </a:ln>
        </p:spPr>
      </p:pic>
      <p:sp>
        <p:nvSpPr>
          <p:cNvPr id="6" name="CasellaDiTesto 3"/>
          <p:cNvSpPr txBox="1"/>
          <p:nvPr/>
        </p:nvSpPr>
        <p:spPr>
          <a:xfrm>
            <a:off x="3657599" y="5791428"/>
            <a:ext cx="4990012" cy="67710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50" dirty="0"/>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endParaRPr lang="it-IT" sz="950" dirty="0"/>
          </a:p>
        </p:txBody>
      </p:sp>
      <p:grpSp>
        <p:nvGrpSpPr>
          <p:cNvPr id="8" name="Grupo 7"/>
          <p:cNvGrpSpPr/>
          <p:nvPr/>
        </p:nvGrpSpPr>
        <p:grpSpPr>
          <a:xfrm>
            <a:off x="977709" y="135229"/>
            <a:ext cx="1792706" cy="1398026"/>
            <a:chOff x="7026442" y="3969091"/>
            <a:chExt cx="1792706" cy="1398026"/>
          </a:xfrm>
        </p:grpSpPr>
        <p:sp>
          <p:nvSpPr>
            <p:cNvPr id="9" name="CasellaDiTesto 6">
              <a:extLst>
                <a:ext uri="{FF2B5EF4-FFF2-40B4-BE49-F238E27FC236}">
                  <a16:creationId xmlns:a16="http://schemas.microsoft.com/office/drawing/2014/main" id="{FE217BF6-CF80-4191-8911-FCA33FE2A6D5}"/>
                </a:ext>
              </a:extLst>
            </p:cNvPr>
            <p:cNvSpPr txBox="1"/>
            <p:nvPr/>
          </p:nvSpPr>
          <p:spPr>
            <a:xfrm>
              <a:off x="7026442" y="3969091"/>
              <a:ext cx="1792706" cy="1398026"/>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wrap="square" rtlCol="0">
              <a:spAutoFit/>
            </a:bodyPr>
            <a:lstStyle/>
            <a:p>
              <a:pPr algn="ctr"/>
              <a:endParaRPr lang="it-IT" sz="2000" dirty="0"/>
            </a:p>
          </p:txBody>
        </p:sp>
        <p:pic>
          <p:nvPicPr>
            <p:cNvPr id="10" name="Imagen 23">
              <a:extLst>
                <a:ext uri="{FF2B5EF4-FFF2-40B4-BE49-F238E27FC236}">
                  <a16:creationId xmlns:a16="http://schemas.microsoft.com/office/drawing/2014/main" id="{3B9D6191-6DA8-4BB0-B4ED-ABD9B4F466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2923" t="27446" r="13283" b="29414"/>
            <a:stretch>
              <a:fillRect/>
            </a:stretch>
          </p:blipFill>
          <p:spPr bwMode="auto">
            <a:xfrm>
              <a:off x="7119044" y="3969092"/>
              <a:ext cx="1584325" cy="130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893112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a:xfrm>
            <a:off x="220133" y="248653"/>
            <a:ext cx="11763319" cy="1320800"/>
          </a:xfrm>
        </p:spPr>
        <p:txBody>
          <a:bodyPr>
            <a:normAutofit/>
          </a:bodyPr>
          <a:lstStyle/>
          <a:p>
            <a:r>
              <a:rPr lang="it-IT" sz="4000" dirty="0">
                <a:solidFill>
                  <a:schemeClr val="tx1"/>
                </a:solidFill>
              </a:rPr>
              <a:t>[Results: description, timeframe, responsibilities]</a:t>
            </a:r>
          </a:p>
        </p:txBody>
      </p:sp>
      <p:sp>
        <p:nvSpPr>
          <p:cNvPr id="4" name="Text Box 4">
            <a:extLst>
              <a:ext uri="{FF2B5EF4-FFF2-40B4-BE49-F238E27FC236}">
                <a16:creationId xmlns:a16="http://schemas.microsoft.com/office/drawing/2014/main" id="{2CE78D5F-17EB-4E20-96C3-6C9AEB870ED6}"/>
              </a:ext>
            </a:extLst>
          </p:cNvPr>
          <p:cNvSpPr txBox="1">
            <a:spLocks noChangeArrowheads="1"/>
          </p:cNvSpPr>
          <p:nvPr/>
        </p:nvSpPr>
        <p:spPr bwMode="auto">
          <a:xfrm>
            <a:off x="352481" y="2592137"/>
            <a:ext cx="10878431" cy="584775"/>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s-ES" sz="3200" dirty="0">
                <a:solidFill>
                  <a:srgbClr val="FFFFFF"/>
                </a:solidFill>
                <a:latin typeface="Arial" panose="020B0604020202020204" pitchFamily="34" charset="0"/>
                <a:cs typeface="Times New Roman" panose="02020603050405020304" pitchFamily="18" charset="0"/>
              </a:rPr>
              <a:t>Content creation</a:t>
            </a:r>
            <a:endParaRPr lang="en-US" altLang="es-ES" sz="3200" dirty="0">
              <a:latin typeface="Arial" panose="020B0604020202020204" pitchFamily="34" charset="0"/>
              <a:cs typeface="Times New Roman" panose="02020603050405020304" pitchFamily="18" charset="0"/>
            </a:endParaRPr>
          </a:p>
        </p:txBody>
      </p:sp>
      <p:sp>
        <p:nvSpPr>
          <p:cNvPr id="5" name="Text Box 4">
            <a:extLst>
              <a:ext uri="{FF2B5EF4-FFF2-40B4-BE49-F238E27FC236}">
                <a16:creationId xmlns:a16="http://schemas.microsoft.com/office/drawing/2014/main" id="{63D01BAC-8353-4B54-B97B-F5A99B733E31}"/>
              </a:ext>
            </a:extLst>
          </p:cNvPr>
          <p:cNvSpPr txBox="1">
            <a:spLocks noChangeArrowheads="1"/>
          </p:cNvSpPr>
          <p:nvPr/>
        </p:nvSpPr>
        <p:spPr bwMode="auto">
          <a:xfrm>
            <a:off x="352481" y="3273174"/>
            <a:ext cx="10876547" cy="584775"/>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s-ES" sz="3200" dirty="0">
                <a:solidFill>
                  <a:srgbClr val="FFFFFF"/>
                </a:solidFill>
                <a:latin typeface="Arial" panose="020B0604020202020204" pitchFamily="34" charset="0"/>
                <a:cs typeface="Times New Roman" panose="02020603050405020304" pitchFamily="18" charset="0"/>
              </a:rPr>
              <a:t>Implement scientific dissemination</a:t>
            </a:r>
            <a:endParaRPr lang="en-US" altLang="es-ES" sz="3200" dirty="0">
              <a:latin typeface="Arial" panose="020B0604020202020204" pitchFamily="34" charset="0"/>
              <a:cs typeface="Times New Roman" panose="02020603050405020304" pitchFamily="18" charset="0"/>
            </a:endParaRPr>
          </a:p>
        </p:txBody>
      </p:sp>
      <p:sp>
        <p:nvSpPr>
          <p:cNvPr id="6" name="Text Box 4">
            <a:extLst>
              <a:ext uri="{FF2B5EF4-FFF2-40B4-BE49-F238E27FC236}">
                <a16:creationId xmlns:a16="http://schemas.microsoft.com/office/drawing/2014/main" id="{2CE78D5F-17EB-4E20-96C3-6C9AEB870ED6}"/>
              </a:ext>
            </a:extLst>
          </p:cNvPr>
          <p:cNvSpPr txBox="1">
            <a:spLocks noChangeArrowheads="1"/>
          </p:cNvSpPr>
          <p:nvPr/>
        </p:nvSpPr>
        <p:spPr bwMode="auto">
          <a:xfrm>
            <a:off x="352481" y="3954211"/>
            <a:ext cx="10878431" cy="584775"/>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s-ES" sz="3200" dirty="0">
                <a:solidFill>
                  <a:srgbClr val="FFFFFF"/>
                </a:solidFill>
                <a:latin typeface="Arial" panose="020B0604020202020204" pitchFamily="34" charset="0"/>
                <a:cs typeface="Times New Roman" panose="02020603050405020304" pitchFamily="18" charset="0"/>
              </a:rPr>
              <a:t>Deliver the modules in associated partners</a:t>
            </a:r>
            <a:endParaRPr lang="en-US" altLang="es-ES" sz="3200" dirty="0">
              <a:latin typeface="Arial" panose="020B0604020202020204" pitchFamily="34" charset="0"/>
              <a:cs typeface="Times New Roman" panose="02020603050405020304" pitchFamily="18" charset="0"/>
            </a:endParaRPr>
          </a:p>
        </p:txBody>
      </p:sp>
      <p:sp>
        <p:nvSpPr>
          <p:cNvPr id="7" name="Text Box 4">
            <a:extLst>
              <a:ext uri="{FF2B5EF4-FFF2-40B4-BE49-F238E27FC236}">
                <a16:creationId xmlns:a16="http://schemas.microsoft.com/office/drawing/2014/main" id="{63D01BAC-8353-4B54-B97B-F5A99B733E31}"/>
              </a:ext>
            </a:extLst>
          </p:cNvPr>
          <p:cNvSpPr txBox="1">
            <a:spLocks noChangeArrowheads="1"/>
          </p:cNvSpPr>
          <p:nvPr/>
        </p:nvSpPr>
        <p:spPr bwMode="auto">
          <a:xfrm>
            <a:off x="352481" y="4635248"/>
            <a:ext cx="10876547" cy="584775"/>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s-ES" sz="3200" dirty="0">
                <a:solidFill>
                  <a:srgbClr val="FFFFFF"/>
                </a:solidFill>
                <a:latin typeface="Arial" panose="020B0604020202020204" pitchFamily="34" charset="0"/>
                <a:cs typeface="Times New Roman" panose="02020603050405020304" pitchFamily="18" charset="0"/>
              </a:rPr>
              <a:t>Test effectiveness &amp; identify the required improvements </a:t>
            </a:r>
            <a:endParaRPr lang="en-US" altLang="es-ES" sz="3200" dirty="0">
              <a:latin typeface="Arial" panose="020B0604020202020204" pitchFamily="34" charset="0"/>
              <a:cs typeface="Times New Roman" panose="02020603050405020304" pitchFamily="18" charset="0"/>
            </a:endParaRPr>
          </a:p>
        </p:txBody>
      </p:sp>
      <p:sp>
        <p:nvSpPr>
          <p:cNvPr id="8" name="Text Box 4">
            <a:extLst>
              <a:ext uri="{FF2B5EF4-FFF2-40B4-BE49-F238E27FC236}">
                <a16:creationId xmlns:a16="http://schemas.microsoft.com/office/drawing/2014/main" id="{63D01BAC-8353-4B54-B97B-F5A99B733E31}"/>
              </a:ext>
            </a:extLst>
          </p:cNvPr>
          <p:cNvSpPr txBox="1">
            <a:spLocks noChangeArrowheads="1"/>
          </p:cNvSpPr>
          <p:nvPr/>
        </p:nvSpPr>
        <p:spPr bwMode="auto">
          <a:xfrm>
            <a:off x="352481" y="5316285"/>
            <a:ext cx="10876547" cy="584775"/>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s-ES" sz="3200" dirty="0">
                <a:solidFill>
                  <a:srgbClr val="FFFFFF"/>
                </a:solidFill>
                <a:latin typeface="Arial" panose="020B0604020202020204" pitchFamily="34" charset="0"/>
                <a:cs typeface="Times New Roman" panose="02020603050405020304" pitchFamily="18" charset="0"/>
              </a:rPr>
              <a:t>Outreach activities</a:t>
            </a:r>
            <a:endParaRPr lang="en-US" altLang="es-ES" sz="3200" dirty="0">
              <a:latin typeface="Arial" panose="020B0604020202020204" pitchFamily="34" charset="0"/>
              <a:cs typeface="Times New Roman" panose="02020603050405020304" pitchFamily="18" charset="0"/>
            </a:endParaRPr>
          </a:p>
        </p:txBody>
      </p:sp>
      <p:sp>
        <p:nvSpPr>
          <p:cNvPr id="3" name="Rectángulo 2"/>
          <p:cNvSpPr/>
          <p:nvPr/>
        </p:nvSpPr>
        <p:spPr>
          <a:xfrm>
            <a:off x="259793" y="1146423"/>
            <a:ext cx="11510656" cy="1200329"/>
          </a:xfrm>
          <a:prstGeom prst="rect">
            <a:avLst/>
          </a:prstGeom>
        </p:spPr>
        <p:txBody>
          <a:bodyPr wrap="square">
            <a:spAutoFit/>
          </a:bodyPr>
          <a:lstStyle/>
          <a:p>
            <a:r>
              <a:rPr lang="en-US" sz="2400" dirty="0">
                <a:solidFill>
                  <a:srgbClr val="000000"/>
                </a:solidFill>
                <a:latin typeface="+mj-lt"/>
              </a:rPr>
              <a:t>Each partner will fill in a Quarterly Report describing the activities conducted in the WP, checked by the WP7 and WP8 Lead partner against the project indicators and deadlines 	</a:t>
            </a:r>
          </a:p>
        </p:txBody>
      </p:sp>
    </p:spTree>
    <p:extLst>
      <p:ext uri="{BB962C8B-B14F-4D97-AF65-F5344CB8AC3E}">
        <p14:creationId xmlns:p14="http://schemas.microsoft.com/office/powerpoint/2010/main" val="180346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a:xfrm>
            <a:off x="220133" y="248653"/>
            <a:ext cx="11763319" cy="1320800"/>
          </a:xfrm>
        </p:spPr>
        <p:txBody>
          <a:bodyPr>
            <a:normAutofit/>
          </a:bodyPr>
          <a:lstStyle/>
          <a:p>
            <a:r>
              <a:rPr lang="it-IT" sz="4000" dirty="0">
                <a:solidFill>
                  <a:schemeClr val="tx1"/>
                </a:solidFill>
              </a:rPr>
              <a:t>[Results: description, timeframe, responsibilities]</a:t>
            </a:r>
          </a:p>
        </p:txBody>
      </p:sp>
      <p:sp>
        <p:nvSpPr>
          <p:cNvPr id="4" name="Text Box 4">
            <a:extLst>
              <a:ext uri="{FF2B5EF4-FFF2-40B4-BE49-F238E27FC236}">
                <a16:creationId xmlns:a16="http://schemas.microsoft.com/office/drawing/2014/main" id="{2CE78D5F-17EB-4E20-96C3-6C9AEB870ED6}"/>
              </a:ext>
            </a:extLst>
          </p:cNvPr>
          <p:cNvSpPr txBox="1">
            <a:spLocks noChangeArrowheads="1"/>
          </p:cNvSpPr>
          <p:nvPr/>
        </p:nvSpPr>
        <p:spPr bwMode="auto">
          <a:xfrm>
            <a:off x="348713" y="1192536"/>
            <a:ext cx="11636754" cy="1384995"/>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806450" indent="-806450"/>
            <a:r>
              <a:rPr lang="es-ES" sz="2800" dirty="0">
                <a:solidFill>
                  <a:schemeClr val="bg1"/>
                </a:solidFill>
                <a:latin typeface="+mj-lt"/>
              </a:rPr>
              <a:t>R4.1 </a:t>
            </a:r>
            <a:r>
              <a:rPr lang="en-US" sz="2800" b="1" dirty="0">
                <a:solidFill>
                  <a:schemeClr val="bg1"/>
                </a:solidFill>
                <a:latin typeface="+mj-lt"/>
              </a:rPr>
              <a:t>Memorandum on technical criteria for the development of e-learning modules and requirements of the technical environment (UPM) [M23 / Oct 2021]</a:t>
            </a:r>
            <a:r>
              <a:rPr lang="en-US" sz="2800" dirty="0">
                <a:solidFill>
                  <a:schemeClr val="bg1"/>
                </a:solidFill>
                <a:latin typeface="+mj-lt"/>
              </a:rPr>
              <a:t>	</a:t>
            </a:r>
          </a:p>
        </p:txBody>
      </p:sp>
      <p:sp>
        <p:nvSpPr>
          <p:cNvPr id="5" name="Text Box 4">
            <a:extLst>
              <a:ext uri="{FF2B5EF4-FFF2-40B4-BE49-F238E27FC236}">
                <a16:creationId xmlns:a16="http://schemas.microsoft.com/office/drawing/2014/main" id="{63D01BAC-8353-4B54-B97B-F5A99B733E31}"/>
              </a:ext>
            </a:extLst>
          </p:cNvPr>
          <p:cNvSpPr txBox="1">
            <a:spLocks noChangeArrowheads="1"/>
          </p:cNvSpPr>
          <p:nvPr/>
        </p:nvSpPr>
        <p:spPr bwMode="auto">
          <a:xfrm>
            <a:off x="348713" y="2746003"/>
            <a:ext cx="11634739" cy="523220"/>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s-ES" sz="2800" dirty="0">
                <a:solidFill>
                  <a:schemeClr val="bg1"/>
                </a:solidFill>
                <a:latin typeface="+mj-lt"/>
              </a:rPr>
              <a:t>R4.2 </a:t>
            </a:r>
            <a:r>
              <a:rPr lang="es-ES" sz="2800" b="1" dirty="0">
                <a:solidFill>
                  <a:schemeClr val="bg1"/>
                </a:solidFill>
                <a:latin typeface="+mj-lt"/>
              </a:rPr>
              <a:t>E-</a:t>
            </a:r>
            <a:r>
              <a:rPr lang="es-ES" sz="2800" b="1" dirty="0" err="1">
                <a:solidFill>
                  <a:schemeClr val="bg1"/>
                </a:solidFill>
                <a:latin typeface="+mj-lt"/>
              </a:rPr>
              <a:t>learning</a:t>
            </a:r>
            <a:r>
              <a:rPr lang="es-ES" sz="2800" b="1" dirty="0">
                <a:solidFill>
                  <a:schemeClr val="bg1"/>
                </a:solidFill>
                <a:latin typeface="+mj-lt"/>
              </a:rPr>
              <a:t> </a:t>
            </a:r>
            <a:r>
              <a:rPr lang="es-ES" sz="2800" b="1" dirty="0" err="1">
                <a:solidFill>
                  <a:schemeClr val="bg1"/>
                </a:solidFill>
                <a:latin typeface="+mj-lt"/>
              </a:rPr>
              <a:t>Pedagogical</a:t>
            </a:r>
            <a:r>
              <a:rPr lang="es-ES" sz="2800" b="1" dirty="0">
                <a:solidFill>
                  <a:schemeClr val="bg1"/>
                </a:solidFill>
                <a:latin typeface="+mj-lt"/>
              </a:rPr>
              <a:t> </a:t>
            </a:r>
            <a:r>
              <a:rPr lang="es-ES" sz="2800" b="1" dirty="0" err="1">
                <a:solidFill>
                  <a:schemeClr val="bg1"/>
                </a:solidFill>
                <a:latin typeface="+mj-lt"/>
              </a:rPr>
              <a:t>Strategy</a:t>
            </a:r>
            <a:r>
              <a:rPr lang="es-ES" sz="2800" b="1" dirty="0">
                <a:solidFill>
                  <a:schemeClr val="bg1"/>
                </a:solidFill>
                <a:latin typeface="+mj-lt"/>
              </a:rPr>
              <a:t> (UPM) [M24 / Nov 2021]</a:t>
            </a:r>
            <a:r>
              <a:rPr lang="es-ES" sz="2800" dirty="0">
                <a:solidFill>
                  <a:schemeClr val="bg1"/>
                </a:solidFill>
                <a:latin typeface="+mj-lt"/>
              </a:rPr>
              <a:t>	</a:t>
            </a:r>
          </a:p>
        </p:txBody>
      </p:sp>
      <p:sp>
        <p:nvSpPr>
          <p:cNvPr id="6" name="Text Box 4">
            <a:extLst>
              <a:ext uri="{FF2B5EF4-FFF2-40B4-BE49-F238E27FC236}">
                <a16:creationId xmlns:a16="http://schemas.microsoft.com/office/drawing/2014/main" id="{2CE78D5F-17EB-4E20-96C3-6C9AEB870ED6}"/>
              </a:ext>
            </a:extLst>
          </p:cNvPr>
          <p:cNvSpPr txBox="1">
            <a:spLocks noChangeArrowheads="1"/>
          </p:cNvSpPr>
          <p:nvPr/>
        </p:nvSpPr>
        <p:spPr bwMode="auto">
          <a:xfrm>
            <a:off x="346698" y="3437695"/>
            <a:ext cx="11636754" cy="523220"/>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s-ES" sz="2800" dirty="0">
                <a:solidFill>
                  <a:schemeClr val="bg1"/>
                </a:solidFill>
                <a:latin typeface="+mj-lt"/>
              </a:rPr>
              <a:t>R4.3 </a:t>
            </a:r>
            <a:r>
              <a:rPr lang="en-US" sz="2800" b="1" dirty="0">
                <a:solidFill>
                  <a:schemeClr val="bg1"/>
                </a:solidFill>
                <a:latin typeface="+mj-lt"/>
              </a:rPr>
              <a:t>Prototype of e-learning modules (All) </a:t>
            </a:r>
            <a:r>
              <a:rPr lang="es-ES" sz="2800" b="1" dirty="0">
                <a:solidFill>
                  <a:schemeClr val="bg1"/>
                </a:solidFill>
                <a:latin typeface="+mj-lt"/>
              </a:rPr>
              <a:t>[M28 / Mar 2022] </a:t>
            </a:r>
            <a:r>
              <a:rPr lang="en-US" sz="2800" dirty="0">
                <a:solidFill>
                  <a:schemeClr val="bg1"/>
                </a:solidFill>
                <a:latin typeface="+mj-lt"/>
              </a:rPr>
              <a:t>	</a:t>
            </a:r>
          </a:p>
        </p:txBody>
      </p:sp>
      <p:sp>
        <p:nvSpPr>
          <p:cNvPr id="7" name="Text Box 4">
            <a:extLst>
              <a:ext uri="{FF2B5EF4-FFF2-40B4-BE49-F238E27FC236}">
                <a16:creationId xmlns:a16="http://schemas.microsoft.com/office/drawing/2014/main" id="{63D01BAC-8353-4B54-B97B-F5A99B733E31}"/>
              </a:ext>
            </a:extLst>
          </p:cNvPr>
          <p:cNvSpPr txBox="1">
            <a:spLocks noChangeArrowheads="1"/>
          </p:cNvSpPr>
          <p:nvPr/>
        </p:nvSpPr>
        <p:spPr bwMode="auto">
          <a:xfrm>
            <a:off x="348713" y="4129387"/>
            <a:ext cx="11634739" cy="954107"/>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s-ES" sz="2800" dirty="0">
                <a:solidFill>
                  <a:schemeClr val="bg1"/>
                </a:solidFill>
                <a:latin typeface="+mj-lt"/>
              </a:rPr>
              <a:t>R4.4 </a:t>
            </a:r>
            <a:r>
              <a:rPr lang="en-US" sz="2800" b="1" dirty="0">
                <a:solidFill>
                  <a:schemeClr val="bg1"/>
                </a:solidFill>
                <a:latin typeface="+mj-lt"/>
              </a:rPr>
              <a:t>IE3 - E-learning modules Implementation Action plan (All) </a:t>
            </a:r>
            <a:r>
              <a:rPr lang="es-ES" sz="2800" b="1" dirty="0">
                <a:solidFill>
                  <a:schemeClr val="bg1"/>
                </a:solidFill>
                <a:latin typeface="+mj-lt"/>
              </a:rPr>
              <a:t>[M31 / Jun 2022] </a:t>
            </a:r>
            <a:r>
              <a:rPr lang="en-US" sz="2800" dirty="0">
                <a:solidFill>
                  <a:schemeClr val="bg1"/>
                </a:solidFill>
                <a:latin typeface="+mj-lt"/>
              </a:rPr>
              <a:t>	</a:t>
            </a:r>
          </a:p>
        </p:txBody>
      </p:sp>
      <p:sp>
        <p:nvSpPr>
          <p:cNvPr id="8" name="Text Box 4">
            <a:extLst>
              <a:ext uri="{FF2B5EF4-FFF2-40B4-BE49-F238E27FC236}">
                <a16:creationId xmlns:a16="http://schemas.microsoft.com/office/drawing/2014/main" id="{63D01BAC-8353-4B54-B97B-F5A99B733E31}"/>
              </a:ext>
            </a:extLst>
          </p:cNvPr>
          <p:cNvSpPr txBox="1">
            <a:spLocks noChangeArrowheads="1"/>
          </p:cNvSpPr>
          <p:nvPr/>
        </p:nvSpPr>
        <p:spPr bwMode="auto">
          <a:xfrm>
            <a:off x="346698" y="6056642"/>
            <a:ext cx="11630971" cy="523220"/>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s-ES" sz="2800" dirty="0">
                <a:solidFill>
                  <a:schemeClr val="bg1"/>
                </a:solidFill>
                <a:latin typeface="+mj-lt"/>
              </a:rPr>
              <a:t>R4.6 </a:t>
            </a:r>
            <a:r>
              <a:rPr lang="en-US" sz="2800" b="1" dirty="0">
                <a:solidFill>
                  <a:schemeClr val="bg1"/>
                </a:solidFill>
                <a:latin typeface="+mj-lt"/>
              </a:rPr>
              <a:t>Final version of e-learning modules (All) </a:t>
            </a:r>
            <a:r>
              <a:rPr lang="es-ES" sz="2800" b="1" dirty="0">
                <a:solidFill>
                  <a:schemeClr val="bg1"/>
                </a:solidFill>
                <a:latin typeface="+mj-lt"/>
              </a:rPr>
              <a:t>[M35 / Oct 2022]</a:t>
            </a:r>
            <a:endParaRPr lang="en-US" altLang="es-ES" sz="2800" dirty="0">
              <a:latin typeface="+mj-lt"/>
              <a:cs typeface="Times New Roman" panose="02020603050405020304" pitchFamily="18" charset="0"/>
            </a:endParaRPr>
          </a:p>
        </p:txBody>
      </p:sp>
      <p:sp>
        <p:nvSpPr>
          <p:cNvPr id="9" name="Text Box 4">
            <a:extLst>
              <a:ext uri="{FF2B5EF4-FFF2-40B4-BE49-F238E27FC236}">
                <a16:creationId xmlns:a16="http://schemas.microsoft.com/office/drawing/2014/main" id="{63D01BAC-8353-4B54-B97B-F5A99B733E31}"/>
              </a:ext>
            </a:extLst>
          </p:cNvPr>
          <p:cNvSpPr txBox="1">
            <a:spLocks noChangeArrowheads="1"/>
          </p:cNvSpPr>
          <p:nvPr/>
        </p:nvSpPr>
        <p:spPr bwMode="auto">
          <a:xfrm>
            <a:off x="346698" y="5305937"/>
            <a:ext cx="11634739" cy="523220"/>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s-ES" sz="2800" dirty="0">
                <a:solidFill>
                  <a:schemeClr val="bg1"/>
                </a:solidFill>
                <a:latin typeface="+mj-lt"/>
              </a:rPr>
              <a:t>R4.5 </a:t>
            </a:r>
            <a:r>
              <a:rPr lang="en-US" sz="2800" b="1" dirty="0">
                <a:solidFill>
                  <a:schemeClr val="bg1"/>
                </a:solidFill>
                <a:latin typeface="+mj-lt"/>
              </a:rPr>
              <a:t>E-learning modules evaluation (All) </a:t>
            </a:r>
            <a:r>
              <a:rPr lang="es-ES" sz="2800" b="1" dirty="0">
                <a:solidFill>
                  <a:schemeClr val="bg1"/>
                </a:solidFill>
                <a:latin typeface="+mj-lt"/>
              </a:rPr>
              <a:t>[M32 / Jul 2022] </a:t>
            </a:r>
            <a:r>
              <a:rPr lang="en-US" sz="2800" dirty="0">
                <a:solidFill>
                  <a:schemeClr val="bg1"/>
                </a:solidFill>
                <a:latin typeface="+mj-lt"/>
              </a:rPr>
              <a:t>	</a:t>
            </a:r>
          </a:p>
        </p:txBody>
      </p:sp>
    </p:spTree>
    <p:extLst>
      <p:ext uri="{BB962C8B-B14F-4D97-AF65-F5344CB8AC3E}">
        <p14:creationId xmlns:p14="http://schemas.microsoft.com/office/powerpoint/2010/main" val="2045514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3051A-8B7D-43D7-B216-0725D1EF9799}"/>
              </a:ext>
            </a:extLst>
          </p:cNvPr>
          <p:cNvSpPr>
            <a:spLocks noGrp="1"/>
          </p:cNvSpPr>
          <p:nvPr>
            <p:ph type="title"/>
          </p:nvPr>
        </p:nvSpPr>
        <p:spPr>
          <a:xfrm>
            <a:off x="292323" y="236621"/>
            <a:ext cx="8596668" cy="810126"/>
          </a:xfrm>
        </p:spPr>
        <p:txBody>
          <a:bodyPr>
            <a:normAutofit/>
          </a:bodyPr>
          <a:lstStyle/>
          <a:p>
            <a:r>
              <a:rPr lang="it-IT" sz="4000" dirty="0">
                <a:solidFill>
                  <a:schemeClr val="tx1"/>
                </a:solidFill>
              </a:rPr>
              <a:t>[Link with the </a:t>
            </a:r>
            <a:r>
              <a:rPr lang="it-IT" sz="4000" dirty="0" err="1">
                <a:solidFill>
                  <a:schemeClr val="tx1"/>
                </a:solidFill>
              </a:rPr>
              <a:t>other</a:t>
            </a:r>
            <a:r>
              <a:rPr lang="it-IT" sz="4000" dirty="0">
                <a:solidFill>
                  <a:schemeClr val="tx1"/>
                </a:solidFill>
              </a:rPr>
              <a:t> </a:t>
            </a:r>
            <a:r>
              <a:rPr lang="it-IT" sz="4000" dirty="0" err="1">
                <a:solidFill>
                  <a:schemeClr val="tx1"/>
                </a:solidFill>
              </a:rPr>
              <a:t>WPs</a:t>
            </a:r>
            <a:r>
              <a:rPr lang="it-IT" sz="4000" dirty="0">
                <a:solidFill>
                  <a:schemeClr val="tx1"/>
                </a:solidFill>
              </a:rPr>
              <a:t>]</a:t>
            </a:r>
          </a:p>
        </p:txBody>
      </p:sp>
      <p:pic>
        <p:nvPicPr>
          <p:cNvPr id="4" name="Imagen 3"/>
          <p:cNvPicPr>
            <a:picLocks noChangeAspect="1"/>
          </p:cNvPicPr>
          <p:nvPr/>
        </p:nvPicPr>
        <p:blipFill>
          <a:blip r:embed="rId2"/>
          <a:stretch>
            <a:fillRect/>
          </a:stretch>
        </p:blipFill>
        <p:spPr>
          <a:xfrm>
            <a:off x="1625265" y="943283"/>
            <a:ext cx="7263726" cy="5780894"/>
          </a:xfrm>
          <a:prstGeom prst="rect">
            <a:avLst/>
          </a:prstGeom>
        </p:spPr>
      </p:pic>
      <p:sp>
        <p:nvSpPr>
          <p:cNvPr id="5" name="Rectángulo 4"/>
          <p:cNvSpPr/>
          <p:nvPr/>
        </p:nvSpPr>
        <p:spPr>
          <a:xfrm>
            <a:off x="397042" y="3404939"/>
            <a:ext cx="9962147" cy="890337"/>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888562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ppt_x"/>
                                          </p:val>
                                        </p:tav>
                                        <p:tav tm="100000">
                                          <p:val>
                                            <p:strVal val="#ppt_x"/>
                                          </p:val>
                                        </p:tav>
                                      </p:tavLst>
                                    </p:anim>
                                    <p:anim calcmode="lin" valueType="num">
                                      <p:cBhvr additive="base">
                                        <p:cTn id="8"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a:xfrm>
            <a:off x="288760" y="260685"/>
            <a:ext cx="11610472" cy="834189"/>
          </a:xfrm>
        </p:spPr>
        <p:txBody>
          <a:bodyPr>
            <a:normAutofit/>
          </a:bodyPr>
          <a:lstStyle/>
          <a:p>
            <a:r>
              <a:rPr lang="it-IT" sz="4000" dirty="0">
                <a:solidFill>
                  <a:schemeClr val="tx1"/>
                </a:solidFill>
              </a:rPr>
              <a:t>[Beyond the project: Suggestions/ improvements]</a:t>
            </a:r>
          </a:p>
        </p:txBody>
      </p:sp>
      <p:pic>
        <p:nvPicPr>
          <p:cNvPr id="4" name="Imagen 3"/>
          <p:cNvPicPr>
            <a:picLocks noChangeAspect="1"/>
          </p:cNvPicPr>
          <p:nvPr/>
        </p:nvPicPr>
        <p:blipFill>
          <a:blip r:embed="rId2"/>
          <a:stretch>
            <a:fillRect/>
          </a:stretch>
        </p:blipFill>
        <p:spPr>
          <a:xfrm>
            <a:off x="399955" y="1741715"/>
            <a:ext cx="11290578" cy="1161142"/>
          </a:xfrm>
          <a:prstGeom prst="rect">
            <a:avLst/>
          </a:prstGeom>
        </p:spPr>
      </p:pic>
      <p:sp>
        <p:nvSpPr>
          <p:cNvPr id="5" name="CuadroTexto 4"/>
          <p:cNvSpPr txBox="1"/>
          <p:nvPr/>
        </p:nvSpPr>
        <p:spPr>
          <a:xfrm>
            <a:off x="390981" y="2995470"/>
            <a:ext cx="11532315" cy="3724096"/>
          </a:xfrm>
          <a:prstGeom prst="rect">
            <a:avLst/>
          </a:prstGeom>
          <a:noFill/>
        </p:spPr>
        <p:txBody>
          <a:bodyPr wrap="square" rtlCol="0">
            <a:spAutoFit/>
          </a:bodyPr>
          <a:lstStyle/>
          <a:p>
            <a:r>
              <a:rPr lang="en-US" sz="4400" b="1" dirty="0">
                <a:effectLst>
                  <a:outerShdw blurRad="38100" dist="38100" dir="2700000" algn="tl">
                    <a:srgbClr val="000000">
                      <a:alpha val="43137"/>
                    </a:srgbClr>
                  </a:outerShdw>
                </a:effectLst>
                <a:latin typeface="+mj-lt"/>
              </a:rPr>
              <a:t>Key aspects:</a:t>
            </a:r>
          </a:p>
          <a:p>
            <a:pPr marL="342900" indent="-342900">
              <a:buFont typeface="Arial" panose="020B0604020202020204" pitchFamily="34" charset="0"/>
              <a:buChar char="•"/>
            </a:pPr>
            <a:r>
              <a:rPr lang="en-US" sz="3200" b="1" i="1" dirty="0">
                <a:latin typeface="+mj-lt"/>
              </a:rPr>
              <a:t>Pay SPECIAL attention to scientific dissemination (&amp; outreach (WP9) and networking.</a:t>
            </a:r>
          </a:p>
          <a:p>
            <a:pPr marL="342900" indent="-342900">
              <a:buFont typeface="Arial" panose="020B0604020202020204" pitchFamily="34" charset="0"/>
              <a:buChar char="•"/>
            </a:pPr>
            <a:r>
              <a:rPr lang="en-US" sz="3200" dirty="0">
                <a:latin typeface="+mj-lt"/>
              </a:rPr>
              <a:t>Extend the IE3 model with other experiences.</a:t>
            </a:r>
          </a:p>
          <a:p>
            <a:pPr marL="342900" indent="-342900">
              <a:buFont typeface="Arial" panose="020B0604020202020204" pitchFamily="34" charset="0"/>
              <a:buChar char="•"/>
            </a:pPr>
            <a:r>
              <a:rPr lang="en-US" sz="3200" dirty="0">
                <a:latin typeface="+mj-lt"/>
              </a:rPr>
              <a:t>Disseminate the IE3 improved model.</a:t>
            </a:r>
          </a:p>
          <a:p>
            <a:pPr marL="342900" indent="-342900">
              <a:buFont typeface="Arial" panose="020B0604020202020204" pitchFamily="34" charset="0"/>
              <a:buChar char="•"/>
            </a:pPr>
            <a:r>
              <a:rPr lang="en-US" sz="3200" dirty="0">
                <a:latin typeface="+mj-lt"/>
              </a:rPr>
              <a:t>Explore the </a:t>
            </a:r>
            <a:r>
              <a:rPr lang="en-US" sz="3200" b="1" i="1" dirty="0">
                <a:effectLst>
                  <a:outerShdw blurRad="38100" dist="38100" dir="2700000" algn="tl">
                    <a:srgbClr val="000000">
                      <a:alpha val="43137"/>
                    </a:srgbClr>
                  </a:outerShdw>
                </a:effectLst>
                <a:latin typeface="+mj-lt"/>
              </a:rPr>
              <a:t>non-regular education</a:t>
            </a:r>
            <a:r>
              <a:rPr lang="en-US" sz="3200" dirty="0">
                <a:latin typeface="+mj-lt"/>
              </a:rPr>
              <a:t> areas </a:t>
            </a:r>
            <a:r>
              <a:rPr lang="en-US" sz="3200" i="1" dirty="0">
                <a:latin typeface="+mj-lt"/>
              </a:rPr>
              <a:t>(professional education, long-life learning, etc.)</a:t>
            </a:r>
            <a:r>
              <a:rPr lang="en-US" sz="3200" dirty="0">
                <a:latin typeface="+mj-lt"/>
              </a:rPr>
              <a:t>.</a:t>
            </a:r>
          </a:p>
        </p:txBody>
      </p:sp>
    </p:spTree>
    <p:extLst>
      <p:ext uri="{BB962C8B-B14F-4D97-AF65-F5344CB8AC3E}">
        <p14:creationId xmlns:p14="http://schemas.microsoft.com/office/powerpoint/2010/main" val="771078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441D7-4086-4DAE-9055-7DDE8C7EE5CE}"/>
              </a:ext>
            </a:extLst>
          </p:cNvPr>
          <p:cNvSpPr>
            <a:spLocks noGrp="1"/>
          </p:cNvSpPr>
          <p:nvPr>
            <p:ph type="title"/>
          </p:nvPr>
        </p:nvSpPr>
        <p:spPr>
          <a:xfrm>
            <a:off x="244197" y="152400"/>
            <a:ext cx="11775350" cy="737937"/>
          </a:xfrm>
        </p:spPr>
        <p:txBody>
          <a:bodyPr>
            <a:normAutofit/>
          </a:bodyPr>
          <a:lstStyle/>
          <a:p>
            <a:r>
              <a:rPr lang="it-IT" sz="4000" dirty="0">
                <a:solidFill>
                  <a:schemeClr val="tx1"/>
                </a:solidFill>
              </a:rPr>
              <a:t>[WP4 description, aims, organization of the work]</a:t>
            </a:r>
          </a:p>
        </p:txBody>
      </p:sp>
      <p:sp>
        <p:nvSpPr>
          <p:cNvPr id="4" name="2 CuadroTexto">
            <a:extLst>
              <a:ext uri="{FF2B5EF4-FFF2-40B4-BE49-F238E27FC236}">
                <a16:creationId xmlns:a16="http://schemas.microsoft.com/office/drawing/2014/main" id="{F92E3002-CEB2-45A2-BF76-EA80E707D1D9}"/>
              </a:ext>
            </a:extLst>
          </p:cNvPr>
          <p:cNvSpPr txBox="1"/>
          <p:nvPr/>
        </p:nvSpPr>
        <p:spPr>
          <a:xfrm>
            <a:off x="309444" y="934453"/>
            <a:ext cx="5638082" cy="523220"/>
          </a:xfrm>
          <a:prstGeom prst="rect">
            <a:avLst/>
          </a:prstGeom>
          <a:noFill/>
        </p:spPr>
        <p:txBody>
          <a:bodyPr wrap="none">
            <a:spAutoFit/>
          </a:bodyPr>
          <a:lstStyle/>
          <a:p>
            <a:pPr eaLnBrk="1" hangingPunct="1">
              <a:defRPr/>
            </a:pPr>
            <a:r>
              <a:rPr lang="en-US" sz="2800" b="1" dirty="0">
                <a:latin typeface="+mj-lt"/>
              </a:rPr>
              <a:t>WP4: e-learning implementation</a:t>
            </a:r>
          </a:p>
        </p:txBody>
      </p:sp>
      <p:sp>
        <p:nvSpPr>
          <p:cNvPr id="5" name="Text Box 4">
            <a:extLst>
              <a:ext uri="{FF2B5EF4-FFF2-40B4-BE49-F238E27FC236}">
                <a16:creationId xmlns:a16="http://schemas.microsoft.com/office/drawing/2014/main" id="{B6AEC923-4156-4C89-BBE1-5773EB6B69B4}"/>
              </a:ext>
            </a:extLst>
          </p:cNvPr>
          <p:cNvSpPr txBox="1">
            <a:spLocks noChangeArrowheads="1"/>
          </p:cNvSpPr>
          <p:nvPr/>
        </p:nvSpPr>
        <p:spPr bwMode="auto">
          <a:xfrm>
            <a:off x="326906" y="1662065"/>
            <a:ext cx="11700139" cy="523220"/>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s-ES" sz="2800" b="1" dirty="0">
                <a:solidFill>
                  <a:srgbClr val="FFFFFF"/>
                </a:solidFill>
                <a:latin typeface="Arial" panose="020B0604020202020204" pitchFamily="34" charset="0"/>
                <a:cs typeface="Times New Roman" panose="02020603050405020304" pitchFamily="18" charset="0"/>
              </a:rPr>
              <a:t>WP4 Aim </a:t>
            </a:r>
            <a:r>
              <a:rPr lang="en-US" altLang="es-ES" sz="2800" dirty="0">
                <a:solidFill>
                  <a:srgbClr val="FFFFFF"/>
                </a:solidFill>
                <a:latin typeface="Arial" panose="020B0604020202020204" pitchFamily="34" charset="0"/>
                <a:cs typeface="Times New Roman" panose="02020603050405020304" pitchFamily="18" charset="0"/>
              </a:rPr>
              <a:t>(Aug 2021-July 2022)</a:t>
            </a:r>
            <a:endParaRPr lang="es-ES" altLang="es-ES" sz="2800" dirty="0">
              <a:solidFill>
                <a:srgbClr val="FFFFFF"/>
              </a:solidFill>
              <a:latin typeface="Arial" panose="020B0604020202020204" pitchFamily="34" charset="0"/>
              <a:cs typeface="Times New Roman" panose="02020603050405020304" pitchFamily="18" charset="0"/>
            </a:endParaRPr>
          </a:p>
        </p:txBody>
      </p:sp>
      <p:sp>
        <p:nvSpPr>
          <p:cNvPr id="13" name="Text Box 4">
            <a:extLst>
              <a:ext uri="{FF2B5EF4-FFF2-40B4-BE49-F238E27FC236}">
                <a16:creationId xmlns:a16="http://schemas.microsoft.com/office/drawing/2014/main" id="{2F460864-178E-4C21-A70F-AC3E19C9A084}"/>
              </a:ext>
            </a:extLst>
          </p:cNvPr>
          <p:cNvSpPr txBox="1">
            <a:spLocks noChangeArrowheads="1"/>
          </p:cNvSpPr>
          <p:nvPr/>
        </p:nvSpPr>
        <p:spPr bwMode="auto">
          <a:xfrm>
            <a:off x="326905" y="2333685"/>
            <a:ext cx="11608421" cy="4524315"/>
          </a:xfrm>
          <a:prstGeom prst="rect">
            <a:avLst/>
          </a:prstGeom>
          <a:solidFill>
            <a:schemeClr val="bg2">
              <a:lumMod val="20000"/>
              <a:lumOff val="80000"/>
            </a:schemeClr>
          </a:solidFill>
          <a:ln>
            <a:noFill/>
          </a:ln>
          <a:effectLst/>
        </p:spPr>
        <p:txBody>
          <a:bodyPr wrap="square" lIns="216000" anchor="ctr">
            <a:spAutoFit/>
          </a:bodyPr>
          <a:lstStyle>
            <a:lvl1pPr eaLnBrk="0" hangingPunct="0">
              <a:defRPr>
                <a:solidFill>
                  <a:srgbClr val="003366"/>
                </a:solidFill>
                <a:latin typeface="Arial" charset="0"/>
              </a:defRPr>
            </a:lvl1pPr>
            <a:lvl2pPr marL="742950" indent="-285750" eaLnBrk="0" hangingPunct="0">
              <a:defRPr>
                <a:solidFill>
                  <a:srgbClr val="003366"/>
                </a:solidFill>
                <a:latin typeface="Arial" charset="0"/>
              </a:defRPr>
            </a:lvl2pPr>
            <a:lvl3pPr marL="1143000" indent="-228600" eaLnBrk="0" hangingPunct="0">
              <a:defRPr>
                <a:solidFill>
                  <a:srgbClr val="003366"/>
                </a:solidFill>
                <a:latin typeface="Arial" charset="0"/>
              </a:defRPr>
            </a:lvl3pPr>
            <a:lvl4pPr marL="1600200" indent="-228600" eaLnBrk="0" hangingPunct="0">
              <a:defRPr>
                <a:solidFill>
                  <a:srgbClr val="003366"/>
                </a:solidFill>
                <a:latin typeface="Arial" charset="0"/>
              </a:defRPr>
            </a:lvl4pPr>
            <a:lvl5pPr marL="2057400" indent="-228600" eaLnBrk="0" hangingPunct="0">
              <a:defRPr>
                <a:solidFill>
                  <a:srgbClr val="003366"/>
                </a:solidFill>
                <a:latin typeface="Arial" charset="0"/>
              </a:defRPr>
            </a:lvl5pPr>
            <a:lvl6pPr marL="2514600" indent="-228600" algn="ctr" eaLnBrk="0" fontAlgn="base" hangingPunct="0">
              <a:spcBef>
                <a:spcPct val="0"/>
              </a:spcBef>
              <a:spcAft>
                <a:spcPct val="0"/>
              </a:spcAft>
              <a:defRPr>
                <a:solidFill>
                  <a:srgbClr val="003366"/>
                </a:solidFill>
                <a:latin typeface="Arial" charset="0"/>
              </a:defRPr>
            </a:lvl6pPr>
            <a:lvl7pPr marL="2971800" indent="-228600" algn="ctr" eaLnBrk="0" fontAlgn="base" hangingPunct="0">
              <a:spcBef>
                <a:spcPct val="0"/>
              </a:spcBef>
              <a:spcAft>
                <a:spcPct val="0"/>
              </a:spcAft>
              <a:defRPr>
                <a:solidFill>
                  <a:srgbClr val="003366"/>
                </a:solidFill>
                <a:latin typeface="Arial" charset="0"/>
              </a:defRPr>
            </a:lvl7pPr>
            <a:lvl8pPr marL="3429000" indent="-228600" algn="ctr" eaLnBrk="0" fontAlgn="base" hangingPunct="0">
              <a:spcBef>
                <a:spcPct val="0"/>
              </a:spcBef>
              <a:spcAft>
                <a:spcPct val="0"/>
              </a:spcAft>
              <a:defRPr>
                <a:solidFill>
                  <a:srgbClr val="003366"/>
                </a:solidFill>
                <a:latin typeface="Arial" charset="0"/>
              </a:defRPr>
            </a:lvl8pPr>
            <a:lvl9pPr marL="3886200" indent="-228600" algn="ctr" eaLnBrk="0" fontAlgn="base" hangingPunct="0">
              <a:spcBef>
                <a:spcPct val="0"/>
              </a:spcBef>
              <a:spcAft>
                <a:spcPct val="0"/>
              </a:spcAft>
              <a:defRPr>
                <a:solidFill>
                  <a:srgbClr val="003366"/>
                </a:solidFill>
                <a:latin typeface="Arial" charset="0"/>
              </a:defRPr>
            </a:lvl9pPr>
          </a:lstStyle>
          <a:p>
            <a:r>
              <a:rPr lang="en-US" dirty="0"/>
              <a:t>The aim of this WP is: </a:t>
            </a:r>
          </a:p>
          <a:p>
            <a:r>
              <a:rPr lang="en-US" dirty="0"/>
              <a:t>- to prepare e-learning modules starting from the training materials prepared and tested in WP3. This modules (prepared according to the </a:t>
            </a:r>
            <a:r>
              <a:rPr lang="en-US" dirty="0" err="1"/>
              <a:t>BoK</a:t>
            </a:r>
            <a:r>
              <a:rPr lang="en-US" dirty="0"/>
              <a:t>) will be public and available for everybody interesting in them </a:t>
            </a:r>
          </a:p>
          <a:p>
            <a:r>
              <a:rPr lang="en-US" dirty="0"/>
              <a:t>- to learn, for partner universities and companies, how to build e-learning materials </a:t>
            </a:r>
          </a:p>
          <a:p>
            <a:r>
              <a:rPr lang="en-US" dirty="0"/>
              <a:t>- to testing the effectiveness of blended courses (providing traditional classes and e-learning) </a:t>
            </a:r>
          </a:p>
          <a:p>
            <a:endParaRPr lang="es-ES" dirty="0"/>
          </a:p>
          <a:p>
            <a:r>
              <a:rPr lang="en-US" dirty="0"/>
              <a:t>The duration of the e-learning courses will be set at 4-8 hours, in order to increase their attractiveness to the students willing to attend them and to be included also in other courses as part of the compulsory/optional learning activities. After being validated by the entire partnership, the 4 e-learning modules will be finally made public. </a:t>
            </a:r>
          </a:p>
          <a:p>
            <a:endParaRPr lang="en-US" b="1" dirty="0"/>
          </a:p>
          <a:p>
            <a:r>
              <a:rPr lang="en-US" b="1" dirty="0"/>
              <a:t>Universities</a:t>
            </a:r>
            <a:r>
              <a:rPr lang="en-US" dirty="0"/>
              <a:t>: turn their learning materials into e-learning modules and commit to have them tested by at least 15 students for each specific module (45 testers per university). </a:t>
            </a:r>
          </a:p>
          <a:p>
            <a:r>
              <a:rPr lang="en-US" b="1" dirty="0"/>
              <a:t>Companies</a:t>
            </a:r>
            <a:r>
              <a:rPr lang="en-US" dirty="0"/>
              <a:t>: supporting the Universities in the preparation of the e-learning modules</a:t>
            </a:r>
            <a:r>
              <a:rPr lang="en-US" b="1" dirty="0"/>
              <a:t>, </a:t>
            </a:r>
            <a:r>
              <a:rPr lang="en-US" dirty="0"/>
              <a:t>validating the e-learning courses received by the HEI of their country and test them (each company will review two courses, one from the local University and one for one other country</a:t>
            </a:r>
          </a:p>
        </p:txBody>
      </p:sp>
    </p:spTree>
    <p:extLst>
      <p:ext uri="{BB962C8B-B14F-4D97-AF65-F5344CB8AC3E}">
        <p14:creationId xmlns:p14="http://schemas.microsoft.com/office/powerpoint/2010/main" val="3738700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441D7-4086-4DAE-9055-7DDE8C7EE5CE}"/>
              </a:ext>
            </a:extLst>
          </p:cNvPr>
          <p:cNvSpPr>
            <a:spLocks noGrp="1"/>
          </p:cNvSpPr>
          <p:nvPr>
            <p:ph type="title"/>
          </p:nvPr>
        </p:nvSpPr>
        <p:spPr>
          <a:xfrm>
            <a:off x="244197" y="152400"/>
            <a:ext cx="11775350" cy="737937"/>
          </a:xfrm>
        </p:spPr>
        <p:txBody>
          <a:bodyPr>
            <a:normAutofit/>
          </a:bodyPr>
          <a:lstStyle/>
          <a:p>
            <a:r>
              <a:rPr lang="it-IT" sz="4000" dirty="0">
                <a:solidFill>
                  <a:schemeClr val="tx1"/>
                </a:solidFill>
              </a:rPr>
              <a:t>[WP4 description, aims, organization of the work]</a:t>
            </a:r>
          </a:p>
        </p:txBody>
      </p:sp>
      <p:sp>
        <p:nvSpPr>
          <p:cNvPr id="4" name="2 CuadroTexto">
            <a:extLst>
              <a:ext uri="{FF2B5EF4-FFF2-40B4-BE49-F238E27FC236}">
                <a16:creationId xmlns:a16="http://schemas.microsoft.com/office/drawing/2014/main" id="{F92E3002-CEB2-45A2-BF76-EA80E707D1D9}"/>
              </a:ext>
            </a:extLst>
          </p:cNvPr>
          <p:cNvSpPr txBox="1"/>
          <p:nvPr/>
        </p:nvSpPr>
        <p:spPr>
          <a:xfrm>
            <a:off x="309444" y="934453"/>
            <a:ext cx="5638082" cy="523220"/>
          </a:xfrm>
          <a:prstGeom prst="rect">
            <a:avLst/>
          </a:prstGeom>
          <a:noFill/>
        </p:spPr>
        <p:txBody>
          <a:bodyPr wrap="none">
            <a:spAutoFit/>
          </a:bodyPr>
          <a:lstStyle/>
          <a:p>
            <a:pPr eaLnBrk="1" hangingPunct="1">
              <a:defRPr/>
            </a:pPr>
            <a:r>
              <a:rPr lang="en-US" sz="2800" b="1" dirty="0">
                <a:latin typeface="+mj-lt"/>
              </a:rPr>
              <a:t>WP4: e-learning implementation</a:t>
            </a:r>
          </a:p>
        </p:txBody>
      </p:sp>
      <p:sp>
        <p:nvSpPr>
          <p:cNvPr id="5" name="Text Box 4">
            <a:extLst>
              <a:ext uri="{FF2B5EF4-FFF2-40B4-BE49-F238E27FC236}">
                <a16:creationId xmlns:a16="http://schemas.microsoft.com/office/drawing/2014/main" id="{B6AEC923-4156-4C89-BBE1-5773EB6B69B4}"/>
              </a:ext>
            </a:extLst>
          </p:cNvPr>
          <p:cNvSpPr txBox="1">
            <a:spLocks noChangeArrowheads="1"/>
          </p:cNvSpPr>
          <p:nvPr/>
        </p:nvSpPr>
        <p:spPr bwMode="auto">
          <a:xfrm>
            <a:off x="326906" y="1662065"/>
            <a:ext cx="11700139" cy="523220"/>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s-ES" sz="2800" b="1" dirty="0">
                <a:solidFill>
                  <a:srgbClr val="FFFFFF"/>
                </a:solidFill>
                <a:latin typeface="Arial" panose="020B0604020202020204" pitchFamily="34" charset="0"/>
                <a:cs typeface="Times New Roman" panose="02020603050405020304" pitchFamily="18" charset="0"/>
              </a:rPr>
              <a:t>WP4 Structure </a:t>
            </a:r>
            <a:r>
              <a:rPr lang="en-US" altLang="es-ES" sz="2800" dirty="0">
                <a:solidFill>
                  <a:srgbClr val="FFFFFF"/>
                </a:solidFill>
                <a:latin typeface="Arial" panose="020B0604020202020204" pitchFamily="34" charset="0"/>
                <a:cs typeface="Times New Roman" panose="02020603050405020304" pitchFamily="18" charset="0"/>
              </a:rPr>
              <a:t>(Aug 2021-July 2022)</a:t>
            </a:r>
            <a:endParaRPr lang="es-ES" altLang="es-ES" sz="2800" dirty="0">
              <a:solidFill>
                <a:srgbClr val="FFFFFF"/>
              </a:solidFill>
              <a:latin typeface="Arial" panose="020B0604020202020204" pitchFamily="34" charset="0"/>
              <a:cs typeface="Times New Roman" panose="02020603050405020304" pitchFamily="18" charset="0"/>
            </a:endParaRPr>
          </a:p>
        </p:txBody>
      </p:sp>
      <p:sp>
        <p:nvSpPr>
          <p:cNvPr id="6" name="Text Box 4">
            <a:extLst>
              <a:ext uri="{FF2B5EF4-FFF2-40B4-BE49-F238E27FC236}">
                <a16:creationId xmlns:a16="http://schemas.microsoft.com/office/drawing/2014/main" id="{2F460864-178E-4C21-A70F-AC3E19C9A084}"/>
              </a:ext>
            </a:extLst>
          </p:cNvPr>
          <p:cNvSpPr txBox="1">
            <a:spLocks noChangeArrowheads="1"/>
          </p:cNvSpPr>
          <p:nvPr/>
        </p:nvSpPr>
        <p:spPr bwMode="auto">
          <a:xfrm>
            <a:off x="344369" y="2185285"/>
            <a:ext cx="11700139" cy="954107"/>
          </a:xfrm>
          <a:prstGeom prst="rect">
            <a:avLst/>
          </a:prstGeom>
          <a:solidFill>
            <a:schemeClr val="bg2">
              <a:lumMod val="20000"/>
              <a:lumOff val="80000"/>
            </a:schemeClr>
          </a:solidFill>
          <a:ln>
            <a:noFill/>
          </a:ln>
          <a:effectLst/>
        </p:spPr>
        <p:txBody>
          <a:bodyPr wrap="square" lIns="216000" anchor="ctr">
            <a:spAutoFit/>
          </a:bodyPr>
          <a:lstStyle>
            <a:lvl1pPr eaLnBrk="0" hangingPunct="0">
              <a:defRPr>
                <a:solidFill>
                  <a:srgbClr val="003366"/>
                </a:solidFill>
                <a:latin typeface="Arial" charset="0"/>
              </a:defRPr>
            </a:lvl1pPr>
            <a:lvl2pPr marL="742950" indent="-285750" eaLnBrk="0" hangingPunct="0">
              <a:defRPr>
                <a:solidFill>
                  <a:srgbClr val="003366"/>
                </a:solidFill>
                <a:latin typeface="Arial" charset="0"/>
              </a:defRPr>
            </a:lvl2pPr>
            <a:lvl3pPr marL="1143000" indent="-228600" eaLnBrk="0" hangingPunct="0">
              <a:defRPr>
                <a:solidFill>
                  <a:srgbClr val="003366"/>
                </a:solidFill>
                <a:latin typeface="Arial" charset="0"/>
              </a:defRPr>
            </a:lvl3pPr>
            <a:lvl4pPr marL="1600200" indent="-228600" eaLnBrk="0" hangingPunct="0">
              <a:defRPr>
                <a:solidFill>
                  <a:srgbClr val="003366"/>
                </a:solidFill>
                <a:latin typeface="Arial" charset="0"/>
              </a:defRPr>
            </a:lvl4pPr>
            <a:lvl5pPr marL="2057400" indent="-228600" eaLnBrk="0" hangingPunct="0">
              <a:defRPr>
                <a:solidFill>
                  <a:srgbClr val="003366"/>
                </a:solidFill>
                <a:latin typeface="Arial" charset="0"/>
              </a:defRPr>
            </a:lvl5pPr>
            <a:lvl6pPr marL="2514600" indent="-228600" algn="ctr" eaLnBrk="0" fontAlgn="base" hangingPunct="0">
              <a:spcBef>
                <a:spcPct val="0"/>
              </a:spcBef>
              <a:spcAft>
                <a:spcPct val="0"/>
              </a:spcAft>
              <a:defRPr>
                <a:solidFill>
                  <a:srgbClr val="003366"/>
                </a:solidFill>
                <a:latin typeface="Arial" charset="0"/>
              </a:defRPr>
            </a:lvl6pPr>
            <a:lvl7pPr marL="2971800" indent="-228600" algn="ctr" eaLnBrk="0" fontAlgn="base" hangingPunct="0">
              <a:spcBef>
                <a:spcPct val="0"/>
              </a:spcBef>
              <a:spcAft>
                <a:spcPct val="0"/>
              </a:spcAft>
              <a:defRPr>
                <a:solidFill>
                  <a:srgbClr val="003366"/>
                </a:solidFill>
                <a:latin typeface="Arial" charset="0"/>
              </a:defRPr>
            </a:lvl7pPr>
            <a:lvl8pPr marL="3429000" indent="-228600" algn="ctr" eaLnBrk="0" fontAlgn="base" hangingPunct="0">
              <a:spcBef>
                <a:spcPct val="0"/>
              </a:spcBef>
              <a:spcAft>
                <a:spcPct val="0"/>
              </a:spcAft>
              <a:defRPr>
                <a:solidFill>
                  <a:srgbClr val="003366"/>
                </a:solidFill>
                <a:latin typeface="Arial" charset="0"/>
              </a:defRPr>
            </a:lvl8pPr>
            <a:lvl9pPr marL="3886200" indent="-228600" algn="ctr" eaLnBrk="0" fontAlgn="base" hangingPunct="0">
              <a:spcBef>
                <a:spcPct val="0"/>
              </a:spcBef>
              <a:spcAft>
                <a:spcPct val="0"/>
              </a:spcAft>
              <a:defRPr>
                <a:solidFill>
                  <a:srgbClr val="003366"/>
                </a:solidFill>
                <a:latin typeface="Arial" charset="0"/>
              </a:defRPr>
            </a:lvl9pPr>
          </a:lstStyle>
          <a:p>
            <a:pPr eaLnBrk="1" hangingPunct="1">
              <a:spcBef>
                <a:spcPct val="50000"/>
              </a:spcBef>
              <a:defRPr/>
            </a:pPr>
            <a:r>
              <a:rPr lang="en-US" sz="2800" dirty="0">
                <a:solidFill>
                  <a:schemeClr val="accent2">
                    <a:lumMod val="75000"/>
                  </a:schemeClr>
                </a:solidFill>
                <a:latin typeface="Arial"/>
                <a:cs typeface="Times New Roman" panose="02020603050405020304" pitchFamily="18" charset="0"/>
              </a:rPr>
              <a:t>T4.1.- Setup the technical environment &amp; serious gaming extensions (M21-23)</a:t>
            </a:r>
            <a:endParaRPr lang="es-ES" sz="2800" dirty="0">
              <a:solidFill>
                <a:schemeClr val="accent2">
                  <a:lumMod val="75000"/>
                </a:schemeClr>
              </a:solidFill>
              <a:latin typeface="Arial"/>
              <a:cs typeface="Times New Roman" panose="02020603050405020304" pitchFamily="18" charset="0"/>
            </a:endParaRPr>
          </a:p>
        </p:txBody>
      </p:sp>
      <p:sp>
        <p:nvSpPr>
          <p:cNvPr id="7" name="Text Box 4">
            <a:extLst>
              <a:ext uri="{FF2B5EF4-FFF2-40B4-BE49-F238E27FC236}">
                <a16:creationId xmlns:a16="http://schemas.microsoft.com/office/drawing/2014/main" id="{F5A713F5-23E2-47DB-8DF7-714CCAD6042C}"/>
              </a:ext>
            </a:extLst>
          </p:cNvPr>
          <p:cNvSpPr txBox="1">
            <a:spLocks noChangeArrowheads="1"/>
          </p:cNvSpPr>
          <p:nvPr/>
        </p:nvSpPr>
        <p:spPr bwMode="auto">
          <a:xfrm>
            <a:off x="344369" y="3139392"/>
            <a:ext cx="11700139" cy="523220"/>
          </a:xfrm>
          <a:prstGeom prst="rect">
            <a:avLst/>
          </a:prstGeom>
          <a:solidFill>
            <a:schemeClr val="bg2">
              <a:lumMod val="20000"/>
              <a:lumOff val="80000"/>
            </a:schemeClr>
          </a:solidFill>
          <a:ln>
            <a:noFill/>
          </a:ln>
          <a:effectLst/>
        </p:spPr>
        <p:txBody>
          <a:bodyPr wrap="square" lIns="216000" anchor="ctr">
            <a:spAutoFit/>
          </a:bodyPr>
          <a:lstStyle>
            <a:lvl1pPr eaLnBrk="0" hangingPunct="0">
              <a:defRPr>
                <a:solidFill>
                  <a:srgbClr val="003366"/>
                </a:solidFill>
                <a:latin typeface="Arial" charset="0"/>
              </a:defRPr>
            </a:lvl1pPr>
            <a:lvl2pPr marL="742950" indent="-285750" eaLnBrk="0" hangingPunct="0">
              <a:defRPr>
                <a:solidFill>
                  <a:srgbClr val="003366"/>
                </a:solidFill>
                <a:latin typeface="Arial" charset="0"/>
              </a:defRPr>
            </a:lvl2pPr>
            <a:lvl3pPr marL="1143000" indent="-228600" eaLnBrk="0" hangingPunct="0">
              <a:defRPr>
                <a:solidFill>
                  <a:srgbClr val="003366"/>
                </a:solidFill>
                <a:latin typeface="Arial" charset="0"/>
              </a:defRPr>
            </a:lvl3pPr>
            <a:lvl4pPr marL="1600200" indent="-228600" eaLnBrk="0" hangingPunct="0">
              <a:defRPr>
                <a:solidFill>
                  <a:srgbClr val="003366"/>
                </a:solidFill>
                <a:latin typeface="Arial" charset="0"/>
              </a:defRPr>
            </a:lvl4pPr>
            <a:lvl5pPr marL="2057400" indent="-228600" eaLnBrk="0" hangingPunct="0">
              <a:defRPr>
                <a:solidFill>
                  <a:srgbClr val="003366"/>
                </a:solidFill>
                <a:latin typeface="Arial" charset="0"/>
              </a:defRPr>
            </a:lvl5pPr>
            <a:lvl6pPr marL="2514600" indent="-228600" algn="ctr" eaLnBrk="0" fontAlgn="base" hangingPunct="0">
              <a:spcBef>
                <a:spcPct val="0"/>
              </a:spcBef>
              <a:spcAft>
                <a:spcPct val="0"/>
              </a:spcAft>
              <a:defRPr>
                <a:solidFill>
                  <a:srgbClr val="003366"/>
                </a:solidFill>
                <a:latin typeface="Arial" charset="0"/>
              </a:defRPr>
            </a:lvl6pPr>
            <a:lvl7pPr marL="2971800" indent="-228600" algn="ctr" eaLnBrk="0" fontAlgn="base" hangingPunct="0">
              <a:spcBef>
                <a:spcPct val="0"/>
              </a:spcBef>
              <a:spcAft>
                <a:spcPct val="0"/>
              </a:spcAft>
              <a:defRPr>
                <a:solidFill>
                  <a:srgbClr val="003366"/>
                </a:solidFill>
                <a:latin typeface="Arial" charset="0"/>
              </a:defRPr>
            </a:lvl7pPr>
            <a:lvl8pPr marL="3429000" indent="-228600" algn="ctr" eaLnBrk="0" fontAlgn="base" hangingPunct="0">
              <a:spcBef>
                <a:spcPct val="0"/>
              </a:spcBef>
              <a:spcAft>
                <a:spcPct val="0"/>
              </a:spcAft>
              <a:defRPr>
                <a:solidFill>
                  <a:srgbClr val="003366"/>
                </a:solidFill>
                <a:latin typeface="Arial" charset="0"/>
              </a:defRPr>
            </a:lvl8pPr>
            <a:lvl9pPr marL="3886200" indent="-228600" algn="ctr" eaLnBrk="0" fontAlgn="base" hangingPunct="0">
              <a:spcBef>
                <a:spcPct val="0"/>
              </a:spcBef>
              <a:spcAft>
                <a:spcPct val="0"/>
              </a:spcAft>
              <a:defRPr>
                <a:solidFill>
                  <a:srgbClr val="003366"/>
                </a:solidFill>
                <a:latin typeface="Arial" charset="0"/>
              </a:defRPr>
            </a:lvl9pPr>
          </a:lstStyle>
          <a:p>
            <a:pPr eaLnBrk="1" hangingPunct="1">
              <a:spcBef>
                <a:spcPct val="50000"/>
              </a:spcBef>
              <a:defRPr/>
            </a:pPr>
            <a:r>
              <a:rPr lang="en-US" sz="2800" dirty="0">
                <a:solidFill>
                  <a:schemeClr val="accent2">
                    <a:lumMod val="75000"/>
                  </a:schemeClr>
                </a:solidFill>
                <a:latin typeface="Arial"/>
                <a:cs typeface="Times New Roman" panose="02020603050405020304" pitchFamily="18" charset="0"/>
              </a:rPr>
              <a:t>T4.2.- Defining pedagogical criteria for the e-learning courses (M23-24)</a:t>
            </a:r>
            <a:endParaRPr lang="es-ES" sz="2800" dirty="0">
              <a:solidFill>
                <a:schemeClr val="accent2">
                  <a:lumMod val="75000"/>
                </a:schemeClr>
              </a:solidFill>
              <a:latin typeface="Arial"/>
              <a:cs typeface="Times New Roman" panose="02020603050405020304" pitchFamily="18" charset="0"/>
            </a:endParaRPr>
          </a:p>
        </p:txBody>
      </p:sp>
      <p:sp>
        <p:nvSpPr>
          <p:cNvPr id="8" name="Text Box 4">
            <a:extLst>
              <a:ext uri="{FF2B5EF4-FFF2-40B4-BE49-F238E27FC236}">
                <a16:creationId xmlns:a16="http://schemas.microsoft.com/office/drawing/2014/main" id="{9D271A65-E07D-4720-BB1A-E3CD76DB1336}"/>
              </a:ext>
            </a:extLst>
          </p:cNvPr>
          <p:cNvSpPr txBox="1">
            <a:spLocks noChangeArrowheads="1"/>
          </p:cNvSpPr>
          <p:nvPr/>
        </p:nvSpPr>
        <p:spPr bwMode="auto">
          <a:xfrm>
            <a:off x="334844" y="3662612"/>
            <a:ext cx="11702166" cy="523220"/>
          </a:xfrm>
          <a:prstGeom prst="rect">
            <a:avLst/>
          </a:prstGeom>
          <a:solidFill>
            <a:schemeClr val="bg2">
              <a:lumMod val="20000"/>
              <a:lumOff val="80000"/>
            </a:schemeClr>
          </a:solidFill>
          <a:ln>
            <a:noFill/>
          </a:ln>
          <a:effectLst/>
        </p:spPr>
        <p:txBody>
          <a:bodyPr wrap="square" lIns="216000" anchor="ctr">
            <a:spAutoFit/>
          </a:bodyPr>
          <a:lstStyle>
            <a:lvl1pPr eaLnBrk="0" hangingPunct="0">
              <a:defRPr>
                <a:solidFill>
                  <a:srgbClr val="003366"/>
                </a:solidFill>
                <a:latin typeface="Arial" charset="0"/>
              </a:defRPr>
            </a:lvl1pPr>
            <a:lvl2pPr marL="742950" indent="-285750" eaLnBrk="0" hangingPunct="0">
              <a:defRPr>
                <a:solidFill>
                  <a:srgbClr val="003366"/>
                </a:solidFill>
                <a:latin typeface="Arial" charset="0"/>
              </a:defRPr>
            </a:lvl2pPr>
            <a:lvl3pPr marL="1143000" indent="-228600" eaLnBrk="0" hangingPunct="0">
              <a:defRPr>
                <a:solidFill>
                  <a:srgbClr val="003366"/>
                </a:solidFill>
                <a:latin typeface="Arial" charset="0"/>
              </a:defRPr>
            </a:lvl3pPr>
            <a:lvl4pPr marL="1600200" indent="-228600" eaLnBrk="0" hangingPunct="0">
              <a:defRPr>
                <a:solidFill>
                  <a:srgbClr val="003366"/>
                </a:solidFill>
                <a:latin typeface="Arial" charset="0"/>
              </a:defRPr>
            </a:lvl4pPr>
            <a:lvl5pPr marL="2057400" indent="-228600" eaLnBrk="0" hangingPunct="0">
              <a:defRPr>
                <a:solidFill>
                  <a:srgbClr val="003366"/>
                </a:solidFill>
                <a:latin typeface="Arial" charset="0"/>
              </a:defRPr>
            </a:lvl5pPr>
            <a:lvl6pPr marL="2514600" indent="-228600" algn="ctr" eaLnBrk="0" fontAlgn="base" hangingPunct="0">
              <a:spcBef>
                <a:spcPct val="0"/>
              </a:spcBef>
              <a:spcAft>
                <a:spcPct val="0"/>
              </a:spcAft>
              <a:defRPr>
                <a:solidFill>
                  <a:srgbClr val="003366"/>
                </a:solidFill>
                <a:latin typeface="Arial" charset="0"/>
              </a:defRPr>
            </a:lvl6pPr>
            <a:lvl7pPr marL="2971800" indent="-228600" algn="ctr" eaLnBrk="0" fontAlgn="base" hangingPunct="0">
              <a:spcBef>
                <a:spcPct val="0"/>
              </a:spcBef>
              <a:spcAft>
                <a:spcPct val="0"/>
              </a:spcAft>
              <a:defRPr>
                <a:solidFill>
                  <a:srgbClr val="003366"/>
                </a:solidFill>
                <a:latin typeface="Arial" charset="0"/>
              </a:defRPr>
            </a:lvl7pPr>
            <a:lvl8pPr marL="3429000" indent="-228600" algn="ctr" eaLnBrk="0" fontAlgn="base" hangingPunct="0">
              <a:spcBef>
                <a:spcPct val="0"/>
              </a:spcBef>
              <a:spcAft>
                <a:spcPct val="0"/>
              </a:spcAft>
              <a:defRPr>
                <a:solidFill>
                  <a:srgbClr val="003366"/>
                </a:solidFill>
                <a:latin typeface="Arial" charset="0"/>
              </a:defRPr>
            </a:lvl8pPr>
            <a:lvl9pPr marL="3886200" indent="-228600" algn="ctr" eaLnBrk="0" fontAlgn="base" hangingPunct="0">
              <a:spcBef>
                <a:spcPct val="0"/>
              </a:spcBef>
              <a:spcAft>
                <a:spcPct val="0"/>
              </a:spcAft>
              <a:defRPr>
                <a:solidFill>
                  <a:srgbClr val="003366"/>
                </a:solidFill>
                <a:latin typeface="Arial" charset="0"/>
              </a:defRPr>
            </a:lvl9pPr>
          </a:lstStyle>
          <a:p>
            <a:pPr eaLnBrk="1" hangingPunct="1">
              <a:spcBef>
                <a:spcPct val="50000"/>
              </a:spcBef>
              <a:defRPr/>
            </a:pPr>
            <a:r>
              <a:rPr lang="en-US" sz="2800" dirty="0">
                <a:solidFill>
                  <a:schemeClr val="accent2">
                    <a:lumMod val="75000"/>
                  </a:schemeClr>
                </a:solidFill>
                <a:latin typeface="Arial"/>
                <a:cs typeface="Times New Roman" panose="02020603050405020304" pitchFamily="18" charset="0"/>
              </a:rPr>
              <a:t>T4.3.- Preparation of e-learning modules (M25-28)</a:t>
            </a:r>
            <a:endParaRPr lang="es-ES" sz="2800" dirty="0">
              <a:solidFill>
                <a:schemeClr val="accent2">
                  <a:lumMod val="75000"/>
                </a:schemeClr>
              </a:solidFill>
              <a:latin typeface="Arial"/>
              <a:cs typeface="Times New Roman" panose="02020603050405020304" pitchFamily="18" charset="0"/>
            </a:endParaRPr>
          </a:p>
        </p:txBody>
      </p:sp>
      <p:sp>
        <p:nvSpPr>
          <p:cNvPr id="9" name="Text Box 4">
            <a:extLst>
              <a:ext uri="{FF2B5EF4-FFF2-40B4-BE49-F238E27FC236}">
                <a16:creationId xmlns:a16="http://schemas.microsoft.com/office/drawing/2014/main" id="{8907AF9D-F19A-4F0C-BB84-F60F486AA5FC}"/>
              </a:ext>
            </a:extLst>
          </p:cNvPr>
          <p:cNvSpPr txBox="1">
            <a:spLocks noChangeArrowheads="1"/>
          </p:cNvSpPr>
          <p:nvPr/>
        </p:nvSpPr>
        <p:spPr bwMode="auto">
          <a:xfrm>
            <a:off x="336871" y="4185832"/>
            <a:ext cx="11700139" cy="523220"/>
          </a:xfrm>
          <a:prstGeom prst="rect">
            <a:avLst/>
          </a:prstGeom>
          <a:solidFill>
            <a:schemeClr val="bg2">
              <a:lumMod val="20000"/>
              <a:lumOff val="80000"/>
            </a:schemeClr>
          </a:solidFill>
          <a:ln>
            <a:noFill/>
          </a:ln>
          <a:effectLst/>
        </p:spPr>
        <p:txBody>
          <a:bodyPr wrap="square" lIns="216000" anchor="ctr">
            <a:spAutoFit/>
          </a:bodyPr>
          <a:lstStyle>
            <a:lvl1pPr eaLnBrk="0" hangingPunct="0">
              <a:defRPr>
                <a:solidFill>
                  <a:srgbClr val="003366"/>
                </a:solidFill>
                <a:latin typeface="Arial" charset="0"/>
              </a:defRPr>
            </a:lvl1pPr>
            <a:lvl2pPr marL="742950" indent="-285750" eaLnBrk="0" hangingPunct="0">
              <a:defRPr>
                <a:solidFill>
                  <a:srgbClr val="003366"/>
                </a:solidFill>
                <a:latin typeface="Arial" charset="0"/>
              </a:defRPr>
            </a:lvl2pPr>
            <a:lvl3pPr marL="1143000" indent="-228600" eaLnBrk="0" hangingPunct="0">
              <a:defRPr>
                <a:solidFill>
                  <a:srgbClr val="003366"/>
                </a:solidFill>
                <a:latin typeface="Arial" charset="0"/>
              </a:defRPr>
            </a:lvl3pPr>
            <a:lvl4pPr marL="1600200" indent="-228600" eaLnBrk="0" hangingPunct="0">
              <a:defRPr>
                <a:solidFill>
                  <a:srgbClr val="003366"/>
                </a:solidFill>
                <a:latin typeface="Arial" charset="0"/>
              </a:defRPr>
            </a:lvl4pPr>
            <a:lvl5pPr marL="2057400" indent="-228600" eaLnBrk="0" hangingPunct="0">
              <a:defRPr>
                <a:solidFill>
                  <a:srgbClr val="003366"/>
                </a:solidFill>
                <a:latin typeface="Arial" charset="0"/>
              </a:defRPr>
            </a:lvl5pPr>
            <a:lvl6pPr marL="2514600" indent="-228600" algn="ctr" eaLnBrk="0" fontAlgn="base" hangingPunct="0">
              <a:spcBef>
                <a:spcPct val="0"/>
              </a:spcBef>
              <a:spcAft>
                <a:spcPct val="0"/>
              </a:spcAft>
              <a:defRPr>
                <a:solidFill>
                  <a:srgbClr val="003366"/>
                </a:solidFill>
                <a:latin typeface="Arial" charset="0"/>
              </a:defRPr>
            </a:lvl6pPr>
            <a:lvl7pPr marL="2971800" indent="-228600" algn="ctr" eaLnBrk="0" fontAlgn="base" hangingPunct="0">
              <a:spcBef>
                <a:spcPct val="0"/>
              </a:spcBef>
              <a:spcAft>
                <a:spcPct val="0"/>
              </a:spcAft>
              <a:defRPr>
                <a:solidFill>
                  <a:srgbClr val="003366"/>
                </a:solidFill>
                <a:latin typeface="Arial" charset="0"/>
              </a:defRPr>
            </a:lvl7pPr>
            <a:lvl8pPr marL="3429000" indent="-228600" algn="ctr" eaLnBrk="0" fontAlgn="base" hangingPunct="0">
              <a:spcBef>
                <a:spcPct val="0"/>
              </a:spcBef>
              <a:spcAft>
                <a:spcPct val="0"/>
              </a:spcAft>
              <a:defRPr>
                <a:solidFill>
                  <a:srgbClr val="003366"/>
                </a:solidFill>
                <a:latin typeface="Arial" charset="0"/>
              </a:defRPr>
            </a:lvl8pPr>
            <a:lvl9pPr marL="3886200" indent="-228600" algn="ctr" eaLnBrk="0" fontAlgn="base" hangingPunct="0">
              <a:spcBef>
                <a:spcPct val="0"/>
              </a:spcBef>
              <a:spcAft>
                <a:spcPct val="0"/>
              </a:spcAft>
              <a:defRPr>
                <a:solidFill>
                  <a:srgbClr val="003366"/>
                </a:solidFill>
                <a:latin typeface="Arial" charset="0"/>
              </a:defRPr>
            </a:lvl9pPr>
          </a:lstStyle>
          <a:p>
            <a:pPr eaLnBrk="1" hangingPunct="1">
              <a:spcBef>
                <a:spcPct val="50000"/>
              </a:spcBef>
              <a:defRPr/>
            </a:pPr>
            <a:r>
              <a:rPr lang="en-US" sz="2800" dirty="0">
                <a:solidFill>
                  <a:schemeClr val="accent2">
                    <a:lumMod val="75000"/>
                  </a:schemeClr>
                </a:solidFill>
                <a:latin typeface="Arial"/>
                <a:cs typeface="Times New Roman" panose="02020603050405020304" pitchFamily="18" charset="0"/>
              </a:rPr>
              <a:t>T4.4.- Test of the e-learning modules (M29-31)</a:t>
            </a:r>
            <a:endParaRPr lang="es-ES" sz="2800" dirty="0">
              <a:solidFill>
                <a:schemeClr val="accent2">
                  <a:lumMod val="75000"/>
                </a:schemeClr>
              </a:solidFill>
              <a:latin typeface="Arial"/>
              <a:cs typeface="Times New Roman" panose="02020603050405020304" pitchFamily="18" charset="0"/>
            </a:endParaRPr>
          </a:p>
        </p:txBody>
      </p:sp>
      <p:sp>
        <p:nvSpPr>
          <p:cNvPr id="10" name="Text Box 4">
            <a:extLst>
              <a:ext uri="{FF2B5EF4-FFF2-40B4-BE49-F238E27FC236}">
                <a16:creationId xmlns:a16="http://schemas.microsoft.com/office/drawing/2014/main" id="{57F6DE33-E402-4E60-AF40-5FBE7B646BCF}"/>
              </a:ext>
            </a:extLst>
          </p:cNvPr>
          <p:cNvSpPr txBox="1">
            <a:spLocks noChangeArrowheads="1"/>
          </p:cNvSpPr>
          <p:nvPr/>
        </p:nvSpPr>
        <p:spPr bwMode="auto">
          <a:xfrm>
            <a:off x="319408" y="5240589"/>
            <a:ext cx="11700139" cy="523220"/>
          </a:xfrm>
          <a:prstGeom prst="rect">
            <a:avLst/>
          </a:prstGeom>
          <a:solidFill>
            <a:schemeClr val="bg2">
              <a:lumMod val="20000"/>
              <a:lumOff val="80000"/>
            </a:schemeClr>
          </a:solidFill>
          <a:ln>
            <a:noFill/>
          </a:ln>
          <a:effectLst/>
        </p:spPr>
        <p:txBody>
          <a:bodyPr wrap="square" lIns="216000" anchor="ctr">
            <a:spAutoFit/>
          </a:bodyPr>
          <a:lstStyle>
            <a:lvl1pPr eaLnBrk="0" hangingPunct="0">
              <a:defRPr>
                <a:solidFill>
                  <a:srgbClr val="003366"/>
                </a:solidFill>
                <a:latin typeface="Arial" charset="0"/>
              </a:defRPr>
            </a:lvl1pPr>
            <a:lvl2pPr marL="742950" indent="-285750" eaLnBrk="0" hangingPunct="0">
              <a:defRPr>
                <a:solidFill>
                  <a:srgbClr val="003366"/>
                </a:solidFill>
                <a:latin typeface="Arial" charset="0"/>
              </a:defRPr>
            </a:lvl2pPr>
            <a:lvl3pPr marL="1143000" indent="-228600" eaLnBrk="0" hangingPunct="0">
              <a:defRPr>
                <a:solidFill>
                  <a:srgbClr val="003366"/>
                </a:solidFill>
                <a:latin typeface="Arial" charset="0"/>
              </a:defRPr>
            </a:lvl3pPr>
            <a:lvl4pPr marL="1600200" indent="-228600" eaLnBrk="0" hangingPunct="0">
              <a:defRPr>
                <a:solidFill>
                  <a:srgbClr val="003366"/>
                </a:solidFill>
                <a:latin typeface="Arial" charset="0"/>
              </a:defRPr>
            </a:lvl4pPr>
            <a:lvl5pPr marL="2057400" indent="-228600" eaLnBrk="0" hangingPunct="0">
              <a:defRPr>
                <a:solidFill>
                  <a:srgbClr val="003366"/>
                </a:solidFill>
                <a:latin typeface="Arial" charset="0"/>
              </a:defRPr>
            </a:lvl5pPr>
            <a:lvl6pPr marL="2514600" indent="-228600" algn="ctr" eaLnBrk="0" fontAlgn="base" hangingPunct="0">
              <a:spcBef>
                <a:spcPct val="0"/>
              </a:spcBef>
              <a:spcAft>
                <a:spcPct val="0"/>
              </a:spcAft>
              <a:defRPr>
                <a:solidFill>
                  <a:srgbClr val="003366"/>
                </a:solidFill>
                <a:latin typeface="Arial" charset="0"/>
              </a:defRPr>
            </a:lvl6pPr>
            <a:lvl7pPr marL="2971800" indent="-228600" algn="ctr" eaLnBrk="0" fontAlgn="base" hangingPunct="0">
              <a:spcBef>
                <a:spcPct val="0"/>
              </a:spcBef>
              <a:spcAft>
                <a:spcPct val="0"/>
              </a:spcAft>
              <a:defRPr>
                <a:solidFill>
                  <a:srgbClr val="003366"/>
                </a:solidFill>
                <a:latin typeface="Arial" charset="0"/>
              </a:defRPr>
            </a:lvl7pPr>
            <a:lvl8pPr marL="3429000" indent="-228600" algn="ctr" eaLnBrk="0" fontAlgn="base" hangingPunct="0">
              <a:spcBef>
                <a:spcPct val="0"/>
              </a:spcBef>
              <a:spcAft>
                <a:spcPct val="0"/>
              </a:spcAft>
              <a:defRPr>
                <a:solidFill>
                  <a:srgbClr val="003366"/>
                </a:solidFill>
                <a:latin typeface="Arial" charset="0"/>
              </a:defRPr>
            </a:lvl8pPr>
            <a:lvl9pPr marL="3886200" indent="-228600" algn="ctr" eaLnBrk="0" fontAlgn="base" hangingPunct="0">
              <a:spcBef>
                <a:spcPct val="0"/>
              </a:spcBef>
              <a:spcAft>
                <a:spcPct val="0"/>
              </a:spcAft>
              <a:defRPr>
                <a:solidFill>
                  <a:srgbClr val="003366"/>
                </a:solidFill>
                <a:latin typeface="Arial" charset="0"/>
              </a:defRPr>
            </a:lvl9pPr>
          </a:lstStyle>
          <a:p>
            <a:pPr eaLnBrk="1" hangingPunct="1">
              <a:spcBef>
                <a:spcPct val="50000"/>
              </a:spcBef>
              <a:defRPr/>
            </a:pPr>
            <a:r>
              <a:rPr lang="en-US" sz="2800" dirty="0">
                <a:solidFill>
                  <a:schemeClr val="accent2">
                    <a:lumMod val="75000"/>
                  </a:schemeClr>
                </a:solidFill>
                <a:latin typeface="Arial"/>
                <a:cs typeface="Times New Roman" panose="02020603050405020304" pitchFamily="18" charset="0"/>
              </a:rPr>
              <a:t>T4.6.- Development of the improvements (M33-35)</a:t>
            </a:r>
            <a:endParaRPr lang="es-ES" sz="2800" dirty="0">
              <a:solidFill>
                <a:schemeClr val="accent2">
                  <a:lumMod val="75000"/>
                </a:schemeClr>
              </a:solidFill>
              <a:latin typeface="Arial"/>
              <a:cs typeface="Times New Roman" panose="02020603050405020304" pitchFamily="18" charset="0"/>
            </a:endParaRPr>
          </a:p>
        </p:txBody>
      </p:sp>
      <p:sp>
        <p:nvSpPr>
          <p:cNvPr id="11" name="Text Box 4">
            <a:extLst>
              <a:ext uri="{FF2B5EF4-FFF2-40B4-BE49-F238E27FC236}">
                <a16:creationId xmlns:a16="http://schemas.microsoft.com/office/drawing/2014/main" id="{3790B319-7434-4137-BF68-DCE4F21D04CE}"/>
              </a:ext>
            </a:extLst>
          </p:cNvPr>
          <p:cNvSpPr txBox="1">
            <a:spLocks noChangeArrowheads="1"/>
          </p:cNvSpPr>
          <p:nvPr/>
        </p:nvSpPr>
        <p:spPr bwMode="auto">
          <a:xfrm>
            <a:off x="327346" y="4709052"/>
            <a:ext cx="11702166" cy="523220"/>
          </a:xfrm>
          <a:prstGeom prst="rect">
            <a:avLst/>
          </a:prstGeom>
          <a:solidFill>
            <a:schemeClr val="bg2">
              <a:lumMod val="20000"/>
              <a:lumOff val="80000"/>
            </a:schemeClr>
          </a:solidFill>
          <a:ln>
            <a:noFill/>
          </a:ln>
          <a:effectLst/>
        </p:spPr>
        <p:txBody>
          <a:bodyPr wrap="square" lIns="216000" anchor="ctr">
            <a:spAutoFit/>
          </a:bodyPr>
          <a:lstStyle>
            <a:lvl1pPr eaLnBrk="0" hangingPunct="0">
              <a:defRPr>
                <a:solidFill>
                  <a:srgbClr val="003366"/>
                </a:solidFill>
                <a:latin typeface="Arial" charset="0"/>
              </a:defRPr>
            </a:lvl1pPr>
            <a:lvl2pPr marL="742950" indent="-285750" eaLnBrk="0" hangingPunct="0">
              <a:defRPr>
                <a:solidFill>
                  <a:srgbClr val="003366"/>
                </a:solidFill>
                <a:latin typeface="Arial" charset="0"/>
              </a:defRPr>
            </a:lvl2pPr>
            <a:lvl3pPr marL="1143000" indent="-228600" eaLnBrk="0" hangingPunct="0">
              <a:defRPr>
                <a:solidFill>
                  <a:srgbClr val="003366"/>
                </a:solidFill>
                <a:latin typeface="Arial" charset="0"/>
              </a:defRPr>
            </a:lvl3pPr>
            <a:lvl4pPr marL="1600200" indent="-228600" eaLnBrk="0" hangingPunct="0">
              <a:defRPr>
                <a:solidFill>
                  <a:srgbClr val="003366"/>
                </a:solidFill>
                <a:latin typeface="Arial" charset="0"/>
              </a:defRPr>
            </a:lvl4pPr>
            <a:lvl5pPr marL="2057400" indent="-228600" eaLnBrk="0" hangingPunct="0">
              <a:defRPr>
                <a:solidFill>
                  <a:srgbClr val="003366"/>
                </a:solidFill>
                <a:latin typeface="Arial" charset="0"/>
              </a:defRPr>
            </a:lvl5pPr>
            <a:lvl6pPr marL="2514600" indent="-228600" algn="ctr" eaLnBrk="0" fontAlgn="base" hangingPunct="0">
              <a:spcBef>
                <a:spcPct val="0"/>
              </a:spcBef>
              <a:spcAft>
                <a:spcPct val="0"/>
              </a:spcAft>
              <a:defRPr>
                <a:solidFill>
                  <a:srgbClr val="003366"/>
                </a:solidFill>
                <a:latin typeface="Arial" charset="0"/>
              </a:defRPr>
            </a:lvl6pPr>
            <a:lvl7pPr marL="2971800" indent="-228600" algn="ctr" eaLnBrk="0" fontAlgn="base" hangingPunct="0">
              <a:spcBef>
                <a:spcPct val="0"/>
              </a:spcBef>
              <a:spcAft>
                <a:spcPct val="0"/>
              </a:spcAft>
              <a:defRPr>
                <a:solidFill>
                  <a:srgbClr val="003366"/>
                </a:solidFill>
                <a:latin typeface="Arial" charset="0"/>
              </a:defRPr>
            </a:lvl7pPr>
            <a:lvl8pPr marL="3429000" indent="-228600" algn="ctr" eaLnBrk="0" fontAlgn="base" hangingPunct="0">
              <a:spcBef>
                <a:spcPct val="0"/>
              </a:spcBef>
              <a:spcAft>
                <a:spcPct val="0"/>
              </a:spcAft>
              <a:defRPr>
                <a:solidFill>
                  <a:srgbClr val="003366"/>
                </a:solidFill>
                <a:latin typeface="Arial" charset="0"/>
              </a:defRPr>
            </a:lvl8pPr>
            <a:lvl9pPr marL="3886200" indent="-228600" algn="ctr" eaLnBrk="0" fontAlgn="base" hangingPunct="0">
              <a:spcBef>
                <a:spcPct val="0"/>
              </a:spcBef>
              <a:spcAft>
                <a:spcPct val="0"/>
              </a:spcAft>
              <a:defRPr>
                <a:solidFill>
                  <a:srgbClr val="003366"/>
                </a:solidFill>
                <a:latin typeface="Arial" charset="0"/>
              </a:defRPr>
            </a:lvl9pPr>
          </a:lstStyle>
          <a:p>
            <a:pPr eaLnBrk="1" hangingPunct="1">
              <a:spcBef>
                <a:spcPct val="50000"/>
              </a:spcBef>
              <a:defRPr/>
            </a:pPr>
            <a:r>
              <a:rPr lang="en-US" sz="2800" dirty="0">
                <a:solidFill>
                  <a:schemeClr val="accent2">
                    <a:lumMod val="75000"/>
                  </a:schemeClr>
                </a:solidFill>
                <a:latin typeface="Arial"/>
                <a:cs typeface="Times New Roman" panose="02020603050405020304" pitchFamily="18" charset="0"/>
              </a:rPr>
              <a:t>T4.5.- Analyzing the feedback received (M32)</a:t>
            </a:r>
            <a:endParaRPr lang="es-ES" sz="2800" dirty="0">
              <a:solidFill>
                <a:schemeClr val="accent2">
                  <a:lumMod val="75000"/>
                </a:schemeClr>
              </a:solidFill>
              <a:latin typeface="Arial"/>
              <a:cs typeface="Times New Roman" panose="02020603050405020304" pitchFamily="18" charset="0"/>
            </a:endParaRPr>
          </a:p>
        </p:txBody>
      </p:sp>
      <p:sp>
        <p:nvSpPr>
          <p:cNvPr id="12" name="Text Box 4">
            <a:extLst>
              <a:ext uri="{FF2B5EF4-FFF2-40B4-BE49-F238E27FC236}">
                <a16:creationId xmlns:a16="http://schemas.microsoft.com/office/drawing/2014/main" id="{61967A3C-0066-4417-B3E9-B0010CB82859}"/>
              </a:ext>
            </a:extLst>
          </p:cNvPr>
          <p:cNvSpPr txBox="1">
            <a:spLocks noChangeArrowheads="1"/>
          </p:cNvSpPr>
          <p:nvPr/>
        </p:nvSpPr>
        <p:spPr bwMode="auto">
          <a:xfrm>
            <a:off x="319408" y="5856043"/>
            <a:ext cx="11700139" cy="523220"/>
          </a:xfrm>
          <a:prstGeom prst="rect">
            <a:avLst/>
          </a:prstGeom>
          <a:solidFill>
            <a:schemeClr val="tx1">
              <a:lumMod val="50000"/>
            </a:schemeClr>
          </a:solidFill>
          <a:ln>
            <a:noFill/>
          </a:ln>
          <a:effectLst/>
        </p:spPr>
        <p:txBody>
          <a:bodyPr wrap="square" lIns="216000" anchor="ctr">
            <a:spAutoFit/>
          </a:bodyPr>
          <a:lstStyle>
            <a:lvl1pPr eaLnBrk="0" hangingPunct="0">
              <a:defRPr>
                <a:solidFill>
                  <a:srgbClr val="003366"/>
                </a:solidFill>
                <a:latin typeface="Arial" charset="0"/>
              </a:defRPr>
            </a:lvl1pPr>
            <a:lvl2pPr marL="742950" indent="-285750" eaLnBrk="0" hangingPunct="0">
              <a:defRPr>
                <a:solidFill>
                  <a:srgbClr val="003366"/>
                </a:solidFill>
                <a:latin typeface="Arial" charset="0"/>
              </a:defRPr>
            </a:lvl2pPr>
            <a:lvl3pPr marL="1143000" indent="-228600" eaLnBrk="0" hangingPunct="0">
              <a:defRPr>
                <a:solidFill>
                  <a:srgbClr val="003366"/>
                </a:solidFill>
                <a:latin typeface="Arial" charset="0"/>
              </a:defRPr>
            </a:lvl3pPr>
            <a:lvl4pPr marL="1600200" indent="-228600" eaLnBrk="0" hangingPunct="0">
              <a:defRPr>
                <a:solidFill>
                  <a:srgbClr val="003366"/>
                </a:solidFill>
                <a:latin typeface="Arial" charset="0"/>
              </a:defRPr>
            </a:lvl4pPr>
            <a:lvl5pPr marL="2057400" indent="-228600" eaLnBrk="0" hangingPunct="0">
              <a:defRPr>
                <a:solidFill>
                  <a:srgbClr val="003366"/>
                </a:solidFill>
                <a:latin typeface="Arial" charset="0"/>
              </a:defRPr>
            </a:lvl5pPr>
            <a:lvl6pPr marL="2514600" indent="-228600" algn="ctr" eaLnBrk="0" fontAlgn="base" hangingPunct="0">
              <a:spcBef>
                <a:spcPct val="0"/>
              </a:spcBef>
              <a:spcAft>
                <a:spcPct val="0"/>
              </a:spcAft>
              <a:defRPr>
                <a:solidFill>
                  <a:srgbClr val="003366"/>
                </a:solidFill>
                <a:latin typeface="Arial" charset="0"/>
              </a:defRPr>
            </a:lvl6pPr>
            <a:lvl7pPr marL="2971800" indent="-228600" algn="ctr" eaLnBrk="0" fontAlgn="base" hangingPunct="0">
              <a:spcBef>
                <a:spcPct val="0"/>
              </a:spcBef>
              <a:spcAft>
                <a:spcPct val="0"/>
              </a:spcAft>
              <a:defRPr>
                <a:solidFill>
                  <a:srgbClr val="003366"/>
                </a:solidFill>
                <a:latin typeface="Arial" charset="0"/>
              </a:defRPr>
            </a:lvl7pPr>
            <a:lvl8pPr marL="3429000" indent="-228600" algn="ctr" eaLnBrk="0" fontAlgn="base" hangingPunct="0">
              <a:spcBef>
                <a:spcPct val="0"/>
              </a:spcBef>
              <a:spcAft>
                <a:spcPct val="0"/>
              </a:spcAft>
              <a:defRPr>
                <a:solidFill>
                  <a:srgbClr val="003366"/>
                </a:solidFill>
                <a:latin typeface="Arial" charset="0"/>
              </a:defRPr>
            </a:lvl8pPr>
            <a:lvl9pPr marL="3886200" indent="-228600" algn="ctr" eaLnBrk="0" fontAlgn="base" hangingPunct="0">
              <a:spcBef>
                <a:spcPct val="0"/>
              </a:spcBef>
              <a:spcAft>
                <a:spcPct val="0"/>
              </a:spcAft>
              <a:defRPr>
                <a:solidFill>
                  <a:srgbClr val="003366"/>
                </a:solidFill>
                <a:latin typeface="Arial" charset="0"/>
              </a:defRPr>
            </a:lvl9pPr>
          </a:lstStyle>
          <a:p>
            <a:pPr eaLnBrk="1" hangingPunct="1">
              <a:spcBef>
                <a:spcPct val="50000"/>
              </a:spcBef>
              <a:defRPr/>
            </a:pPr>
            <a:r>
              <a:rPr lang="en-US" sz="2800" dirty="0">
                <a:solidFill>
                  <a:srgbClr val="FFFFFF"/>
                </a:solidFill>
                <a:latin typeface="Arial"/>
                <a:cs typeface="Times New Roman" panose="02020603050405020304" pitchFamily="18" charset="0"/>
              </a:rPr>
              <a:t>Focus: To prepare e-learning modules defined in WP3</a:t>
            </a:r>
            <a:endParaRPr lang="es-ES" sz="2800" dirty="0">
              <a:solidFill>
                <a:srgbClr val="FFFFFF"/>
              </a:solidFill>
              <a:latin typeface="Arial"/>
              <a:cs typeface="Times New Roman" panose="02020603050405020304" pitchFamily="18" charset="0"/>
            </a:endParaRPr>
          </a:p>
        </p:txBody>
      </p:sp>
    </p:spTree>
    <p:extLst>
      <p:ext uri="{BB962C8B-B14F-4D97-AF65-F5344CB8AC3E}">
        <p14:creationId xmlns:p14="http://schemas.microsoft.com/office/powerpoint/2010/main" val="2880259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a:xfrm>
            <a:off x="208102" y="200526"/>
            <a:ext cx="11438465" cy="762000"/>
          </a:xfrm>
        </p:spPr>
        <p:txBody>
          <a:bodyPr>
            <a:normAutofit/>
          </a:bodyPr>
          <a:lstStyle/>
          <a:p>
            <a:r>
              <a:rPr lang="it-IT" sz="4000" dirty="0">
                <a:solidFill>
                  <a:schemeClr val="tx1"/>
                </a:solidFill>
              </a:rPr>
              <a:t>[Tasks: description, timeframe, responsibilities]</a:t>
            </a:r>
          </a:p>
        </p:txBody>
      </p:sp>
      <p:sp>
        <p:nvSpPr>
          <p:cNvPr id="5" name="Text Box 4">
            <a:extLst>
              <a:ext uri="{FF2B5EF4-FFF2-40B4-BE49-F238E27FC236}">
                <a16:creationId xmlns:a16="http://schemas.microsoft.com/office/drawing/2014/main" id="{B6AEC923-4156-4C89-BBE1-5773EB6B69B4}"/>
              </a:ext>
            </a:extLst>
          </p:cNvPr>
          <p:cNvSpPr txBox="1">
            <a:spLocks noChangeArrowheads="1"/>
          </p:cNvSpPr>
          <p:nvPr/>
        </p:nvSpPr>
        <p:spPr bwMode="auto">
          <a:xfrm>
            <a:off x="208102" y="1026822"/>
            <a:ext cx="11835509" cy="584775"/>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s-ES" sz="3200" b="1" dirty="0">
                <a:solidFill>
                  <a:srgbClr val="FFFFFF"/>
                </a:solidFill>
                <a:latin typeface="Arial" panose="020B0604020202020204" pitchFamily="34" charset="0"/>
                <a:cs typeface="Times New Roman" panose="02020603050405020304" pitchFamily="18" charset="0"/>
              </a:rPr>
              <a:t>T4.1 Structure </a:t>
            </a:r>
            <a:r>
              <a:rPr lang="en-US" altLang="es-ES" sz="3200" dirty="0">
                <a:solidFill>
                  <a:srgbClr val="FFFFFF"/>
                </a:solidFill>
                <a:latin typeface="Arial" panose="020B0604020202020204" pitchFamily="34" charset="0"/>
                <a:cs typeface="Times New Roman" panose="02020603050405020304" pitchFamily="18" charset="0"/>
              </a:rPr>
              <a:t>(Aug 2021-October 2021)</a:t>
            </a:r>
            <a:endParaRPr lang="es-ES" altLang="es-ES" sz="3200" dirty="0">
              <a:solidFill>
                <a:srgbClr val="FFFFFF"/>
              </a:solidFill>
              <a:latin typeface="Arial" panose="020B0604020202020204" pitchFamily="34" charset="0"/>
              <a:cs typeface="Times New Roman" panose="02020603050405020304" pitchFamily="18" charset="0"/>
            </a:endParaRPr>
          </a:p>
        </p:txBody>
      </p:sp>
      <p:sp>
        <p:nvSpPr>
          <p:cNvPr id="6" name="Text Box 4">
            <a:extLst>
              <a:ext uri="{FF2B5EF4-FFF2-40B4-BE49-F238E27FC236}">
                <a16:creationId xmlns:a16="http://schemas.microsoft.com/office/drawing/2014/main" id="{2F460864-178E-4C21-A70F-AC3E19C9A084}"/>
              </a:ext>
            </a:extLst>
          </p:cNvPr>
          <p:cNvSpPr txBox="1">
            <a:spLocks noChangeArrowheads="1"/>
          </p:cNvSpPr>
          <p:nvPr/>
        </p:nvSpPr>
        <p:spPr bwMode="auto">
          <a:xfrm>
            <a:off x="208102" y="1651829"/>
            <a:ext cx="11835509" cy="523220"/>
          </a:xfrm>
          <a:prstGeom prst="rect">
            <a:avLst/>
          </a:prstGeom>
          <a:solidFill>
            <a:schemeClr val="bg2">
              <a:lumMod val="20000"/>
              <a:lumOff val="80000"/>
            </a:schemeClr>
          </a:solidFill>
          <a:ln>
            <a:noFill/>
          </a:ln>
          <a:effectLst/>
        </p:spPr>
        <p:txBody>
          <a:bodyPr wrap="square" lIns="216000" anchor="ctr">
            <a:spAutoFit/>
          </a:bodyPr>
          <a:lstStyle>
            <a:lvl1pPr eaLnBrk="0" hangingPunct="0">
              <a:defRPr>
                <a:solidFill>
                  <a:srgbClr val="003366"/>
                </a:solidFill>
                <a:latin typeface="Arial" charset="0"/>
              </a:defRPr>
            </a:lvl1pPr>
            <a:lvl2pPr marL="742950" indent="-285750" eaLnBrk="0" hangingPunct="0">
              <a:defRPr>
                <a:solidFill>
                  <a:srgbClr val="003366"/>
                </a:solidFill>
                <a:latin typeface="Arial" charset="0"/>
              </a:defRPr>
            </a:lvl2pPr>
            <a:lvl3pPr marL="1143000" indent="-228600" eaLnBrk="0" hangingPunct="0">
              <a:defRPr>
                <a:solidFill>
                  <a:srgbClr val="003366"/>
                </a:solidFill>
                <a:latin typeface="Arial" charset="0"/>
              </a:defRPr>
            </a:lvl3pPr>
            <a:lvl4pPr marL="1600200" indent="-228600" eaLnBrk="0" hangingPunct="0">
              <a:defRPr>
                <a:solidFill>
                  <a:srgbClr val="003366"/>
                </a:solidFill>
                <a:latin typeface="Arial" charset="0"/>
              </a:defRPr>
            </a:lvl4pPr>
            <a:lvl5pPr marL="2057400" indent="-228600" eaLnBrk="0" hangingPunct="0">
              <a:defRPr>
                <a:solidFill>
                  <a:srgbClr val="003366"/>
                </a:solidFill>
                <a:latin typeface="Arial" charset="0"/>
              </a:defRPr>
            </a:lvl5pPr>
            <a:lvl6pPr marL="2514600" indent="-228600" algn="ctr" eaLnBrk="0" fontAlgn="base" hangingPunct="0">
              <a:spcBef>
                <a:spcPct val="0"/>
              </a:spcBef>
              <a:spcAft>
                <a:spcPct val="0"/>
              </a:spcAft>
              <a:defRPr>
                <a:solidFill>
                  <a:srgbClr val="003366"/>
                </a:solidFill>
                <a:latin typeface="Arial" charset="0"/>
              </a:defRPr>
            </a:lvl6pPr>
            <a:lvl7pPr marL="2971800" indent="-228600" algn="ctr" eaLnBrk="0" fontAlgn="base" hangingPunct="0">
              <a:spcBef>
                <a:spcPct val="0"/>
              </a:spcBef>
              <a:spcAft>
                <a:spcPct val="0"/>
              </a:spcAft>
              <a:defRPr>
                <a:solidFill>
                  <a:srgbClr val="003366"/>
                </a:solidFill>
                <a:latin typeface="Arial" charset="0"/>
              </a:defRPr>
            </a:lvl7pPr>
            <a:lvl8pPr marL="3429000" indent="-228600" algn="ctr" eaLnBrk="0" fontAlgn="base" hangingPunct="0">
              <a:spcBef>
                <a:spcPct val="0"/>
              </a:spcBef>
              <a:spcAft>
                <a:spcPct val="0"/>
              </a:spcAft>
              <a:defRPr>
                <a:solidFill>
                  <a:srgbClr val="003366"/>
                </a:solidFill>
                <a:latin typeface="Arial" charset="0"/>
              </a:defRPr>
            </a:lvl8pPr>
            <a:lvl9pPr marL="3886200" indent="-228600" algn="ctr" eaLnBrk="0" fontAlgn="base" hangingPunct="0">
              <a:spcBef>
                <a:spcPct val="0"/>
              </a:spcBef>
              <a:spcAft>
                <a:spcPct val="0"/>
              </a:spcAft>
              <a:defRPr>
                <a:solidFill>
                  <a:srgbClr val="003366"/>
                </a:solidFill>
                <a:latin typeface="Arial" charset="0"/>
              </a:defRPr>
            </a:lvl9pPr>
          </a:lstStyle>
          <a:p>
            <a:pPr eaLnBrk="1" hangingPunct="1">
              <a:spcBef>
                <a:spcPct val="50000"/>
              </a:spcBef>
              <a:defRPr/>
            </a:pPr>
            <a:r>
              <a:rPr lang="en-US" sz="2800" dirty="0">
                <a:solidFill>
                  <a:schemeClr val="accent2">
                    <a:lumMod val="75000"/>
                  </a:schemeClr>
                </a:solidFill>
                <a:latin typeface="Arial"/>
                <a:cs typeface="Times New Roman" panose="02020603050405020304" pitchFamily="18" charset="0"/>
              </a:rPr>
              <a:t>T4.1.- Setup the technical environment &amp; serious gaming extensions</a:t>
            </a:r>
            <a:endParaRPr lang="es-ES" sz="2800" dirty="0">
              <a:solidFill>
                <a:schemeClr val="accent2">
                  <a:lumMod val="75000"/>
                </a:schemeClr>
              </a:solidFill>
              <a:latin typeface="Arial"/>
              <a:cs typeface="Times New Roman" panose="02020603050405020304" pitchFamily="18" charset="0"/>
            </a:endParaRPr>
          </a:p>
        </p:txBody>
      </p:sp>
      <p:pic>
        <p:nvPicPr>
          <p:cNvPr id="7" name="Imagen 6"/>
          <p:cNvPicPr>
            <a:picLocks noChangeAspect="1"/>
          </p:cNvPicPr>
          <p:nvPr/>
        </p:nvPicPr>
        <p:blipFill rotWithShape="1">
          <a:blip r:embed="rId2">
            <a:extLst>
              <a:ext uri="{28A0092B-C50C-407E-A947-70E740481C1C}">
                <a14:useLocalDpi xmlns:a14="http://schemas.microsoft.com/office/drawing/2010/main" val="0"/>
              </a:ext>
            </a:extLst>
          </a:blip>
          <a:srcRect l="7875" t="8877" r="8651" b="6074"/>
          <a:stretch/>
        </p:blipFill>
        <p:spPr>
          <a:xfrm>
            <a:off x="7644513" y="2792907"/>
            <a:ext cx="3767123" cy="1919102"/>
          </a:xfrm>
          <a:prstGeom prst="rect">
            <a:avLst/>
          </a:prstGeom>
        </p:spPr>
      </p:pic>
      <p:pic>
        <p:nvPicPr>
          <p:cNvPr id="8" name="Imagen 7"/>
          <p:cNvPicPr>
            <a:picLocks noChangeAspect="1"/>
          </p:cNvPicPr>
          <p:nvPr/>
        </p:nvPicPr>
        <p:blipFill>
          <a:blip r:embed="rId3"/>
          <a:stretch>
            <a:fillRect/>
          </a:stretch>
        </p:blipFill>
        <p:spPr>
          <a:xfrm>
            <a:off x="4793802" y="2289685"/>
            <a:ext cx="2673298" cy="2673298"/>
          </a:xfrm>
          <a:prstGeom prst="rect">
            <a:avLst/>
          </a:prstGeom>
        </p:spPr>
      </p:pic>
      <p:pic>
        <p:nvPicPr>
          <p:cNvPr id="9" name="Imagen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5653" y="2190405"/>
            <a:ext cx="4370736" cy="4652888"/>
          </a:xfrm>
          <a:prstGeom prst="rect">
            <a:avLst/>
          </a:prstGeom>
        </p:spPr>
      </p:pic>
      <p:sp>
        <p:nvSpPr>
          <p:cNvPr id="10" name="CuadroTexto 9"/>
          <p:cNvSpPr txBox="1"/>
          <p:nvPr/>
        </p:nvSpPr>
        <p:spPr>
          <a:xfrm>
            <a:off x="1275368" y="4742721"/>
            <a:ext cx="7928790" cy="584775"/>
          </a:xfrm>
          <a:prstGeom prst="rect">
            <a:avLst/>
          </a:prstGeom>
          <a:noFill/>
        </p:spPr>
        <p:txBody>
          <a:bodyPr wrap="square" rtlCol="0">
            <a:spAutoFit/>
          </a:bodyPr>
          <a:lstStyle/>
          <a:p>
            <a:r>
              <a:rPr lang="es-ES" sz="3200" dirty="0">
                <a:solidFill>
                  <a:schemeClr val="bg1"/>
                </a:solidFill>
                <a:latin typeface="+mj-lt"/>
              </a:rPr>
              <a:t>https://apiict01.etsii.upm.es/moodle/</a:t>
            </a:r>
          </a:p>
        </p:txBody>
      </p:sp>
      <p:sp>
        <p:nvSpPr>
          <p:cNvPr id="11" name="CuadroTexto 10"/>
          <p:cNvSpPr txBox="1"/>
          <p:nvPr/>
        </p:nvSpPr>
        <p:spPr>
          <a:xfrm>
            <a:off x="2427483" y="5280424"/>
            <a:ext cx="7401385" cy="584775"/>
          </a:xfrm>
          <a:prstGeom prst="rect">
            <a:avLst/>
          </a:prstGeom>
          <a:noFill/>
        </p:spPr>
        <p:txBody>
          <a:bodyPr wrap="none" rtlCol="0">
            <a:spAutoFit/>
          </a:bodyPr>
          <a:lstStyle/>
          <a:p>
            <a:r>
              <a:rPr lang="es-ES" sz="3200" dirty="0">
                <a:latin typeface="+mj-lt"/>
              </a:rPr>
              <a:t>https://apiict01.etsii.upm.es/moodle/</a:t>
            </a:r>
          </a:p>
        </p:txBody>
      </p:sp>
    </p:spTree>
    <p:extLst>
      <p:ext uri="{BB962C8B-B14F-4D97-AF65-F5344CB8AC3E}">
        <p14:creationId xmlns:p14="http://schemas.microsoft.com/office/powerpoint/2010/main" val="3579581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a:xfrm>
            <a:off x="208102" y="200526"/>
            <a:ext cx="11438465" cy="762000"/>
          </a:xfrm>
        </p:spPr>
        <p:txBody>
          <a:bodyPr>
            <a:normAutofit/>
          </a:bodyPr>
          <a:lstStyle/>
          <a:p>
            <a:r>
              <a:rPr lang="it-IT" sz="4000" dirty="0">
                <a:solidFill>
                  <a:schemeClr val="tx1"/>
                </a:solidFill>
              </a:rPr>
              <a:t>[Tasks: description, timeframe, responsibilities]</a:t>
            </a:r>
          </a:p>
        </p:txBody>
      </p:sp>
      <p:sp>
        <p:nvSpPr>
          <p:cNvPr id="12" name="Text Box 4">
            <a:extLst>
              <a:ext uri="{FF2B5EF4-FFF2-40B4-BE49-F238E27FC236}">
                <a16:creationId xmlns:a16="http://schemas.microsoft.com/office/drawing/2014/main" id="{B6AEC923-4156-4C89-BBE1-5773EB6B69B4}"/>
              </a:ext>
            </a:extLst>
          </p:cNvPr>
          <p:cNvSpPr txBox="1">
            <a:spLocks noChangeArrowheads="1"/>
          </p:cNvSpPr>
          <p:nvPr/>
        </p:nvSpPr>
        <p:spPr bwMode="auto">
          <a:xfrm>
            <a:off x="208102" y="1013285"/>
            <a:ext cx="11691130" cy="584775"/>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s-ES" sz="3200" b="1" dirty="0">
                <a:solidFill>
                  <a:srgbClr val="FFFFFF"/>
                </a:solidFill>
                <a:latin typeface="Arial" panose="020B0604020202020204" pitchFamily="34" charset="0"/>
                <a:cs typeface="Times New Roman" panose="02020603050405020304" pitchFamily="18" charset="0"/>
              </a:rPr>
              <a:t>T4.2 Structure </a:t>
            </a:r>
            <a:r>
              <a:rPr lang="en-US" altLang="es-ES" sz="3200" dirty="0">
                <a:solidFill>
                  <a:srgbClr val="FFFFFF"/>
                </a:solidFill>
                <a:latin typeface="Arial" panose="020B0604020202020204" pitchFamily="34" charset="0"/>
                <a:cs typeface="Times New Roman" panose="02020603050405020304" pitchFamily="18" charset="0"/>
              </a:rPr>
              <a:t>(October 2021-November 2021)</a:t>
            </a:r>
            <a:endParaRPr lang="es-ES" altLang="es-ES" sz="3200" dirty="0">
              <a:solidFill>
                <a:srgbClr val="FFFFFF"/>
              </a:solidFill>
              <a:latin typeface="Arial" panose="020B0604020202020204" pitchFamily="34" charset="0"/>
              <a:cs typeface="Times New Roman" panose="02020603050405020304" pitchFamily="18" charset="0"/>
            </a:endParaRPr>
          </a:p>
        </p:txBody>
      </p:sp>
      <p:sp>
        <p:nvSpPr>
          <p:cNvPr id="13" name="Text Box 4">
            <a:extLst>
              <a:ext uri="{FF2B5EF4-FFF2-40B4-BE49-F238E27FC236}">
                <a16:creationId xmlns:a16="http://schemas.microsoft.com/office/drawing/2014/main" id="{2F460864-178E-4C21-A70F-AC3E19C9A084}"/>
              </a:ext>
            </a:extLst>
          </p:cNvPr>
          <p:cNvSpPr txBox="1">
            <a:spLocks noChangeArrowheads="1"/>
          </p:cNvSpPr>
          <p:nvPr/>
        </p:nvSpPr>
        <p:spPr bwMode="auto">
          <a:xfrm>
            <a:off x="208102" y="1648819"/>
            <a:ext cx="11691130" cy="954107"/>
          </a:xfrm>
          <a:prstGeom prst="rect">
            <a:avLst/>
          </a:prstGeom>
          <a:solidFill>
            <a:schemeClr val="bg2">
              <a:lumMod val="20000"/>
              <a:lumOff val="80000"/>
            </a:schemeClr>
          </a:solidFill>
          <a:ln>
            <a:noFill/>
          </a:ln>
          <a:effectLst/>
        </p:spPr>
        <p:txBody>
          <a:bodyPr wrap="square" lIns="216000" anchor="ctr">
            <a:spAutoFit/>
          </a:bodyPr>
          <a:lstStyle>
            <a:lvl1pPr eaLnBrk="0" hangingPunct="0">
              <a:defRPr>
                <a:solidFill>
                  <a:srgbClr val="003366"/>
                </a:solidFill>
                <a:latin typeface="Arial" charset="0"/>
              </a:defRPr>
            </a:lvl1pPr>
            <a:lvl2pPr marL="742950" indent="-285750" eaLnBrk="0" hangingPunct="0">
              <a:defRPr>
                <a:solidFill>
                  <a:srgbClr val="003366"/>
                </a:solidFill>
                <a:latin typeface="Arial" charset="0"/>
              </a:defRPr>
            </a:lvl2pPr>
            <a:lvl3pPr marL="1143000" indent="-228600" eaLnBrk="0" hangingPunct="0">
              <a:defRPr>
                <a:solidFill>
                  <a:srgbClr val="003366"/>
                </a:solidFill>
                <a:latin typeface="Arial" charset="0"/>
              </a:defRPr>
            </a:lvl3pPr>
            <a:lvl4pPr marL="1600200" indent="-228600" eaLnBrk="0" hangingPunct="0">
              <a:defRPr>
                <a:solidFill>
                  <a:srgbClr val="003366"/>
                </a:solidFill>
                <a:latin typeface="Arial" charset="0"/>
              </a:defRPr>
            </a:lvl4pPr>
            <a:lvl5pPr marL="2057400" indent="-228600" eaLnBrk="0" hangingPunct="0">
              <a:defRPr>
                <a:solidFill>
                  <a:srgbClr val="003366"/>
                </a:solidFill>
                <a:latin typeface="Arial" charset="0"/>
              </a:defRPr>
            </a:lvl5pPr>
            <a:lvl6pPr marL="2514600" indent="-228600" algn="ctr" eaLnBrk="0" fontAlgn="base" hangingPunct="0">
              <a:spcBef>
                <a:spcPct val="0"/>
              </a:spcBef>
              <a:spcAft>
                <a:spcPct val="0"/>
              </a:spcAft>
              <a:defRPr>
                <a:solidFill>
                  <a:srgbClr val="003366"/>
                </a:solidFill>
                <a:latin typeface="Arial" charset="0"/>
              </a:defRPr>
            </a:lvl6pPr>
            <a:lvl7pPr marL="2971800" indent="-228600" algn="ctr" eaLnBrk="0" fontAlgn="base" hangingPunct="0">
              <a:spcBef>
                <a:spcPct val="0"/>
              </a:spcBef>
              <a:spcAft>
                <a:spcPct val="0"/>
              </a:spcAft>
              <a:defRPr>
                <a:solidFill>
                  <a:srgbClr val="003366"/>
                </a:solidFill>
                <a:latin typeface="Arial" charset="0"/>
              </a:defRPr>
            </a:lvl7pPr>
            <a:lvl8pPr marL="3429000" indent="-228600" algn="ctr" eaLnBrk="0" fontAlgn="base" hangingPunct="0">
              <a:spcBef>
                <a:spcPct val="0"/>
              </a:spcBef>
              <a:spcAft>
                <a:spcPct val="0"/>
              </a:spcAft>
              <a:defRPr>
                <a:solidFill>
                  <a:srgbClr val="003366"/>
                </a:solidFill>
                <a:latin typeface="Arial" charset="0"/>
              </a:defRPr>
            </a:lvl8pPr>
            <a:lvl9pPr marL="3886200" indent="-228600" algn="ctr" eaLnBrk="0" fontAlgn="base" hangingPunct="0">
              <a:spcBef>
                <a:spcPct val="0"/>
              </a:spcBef>
              <a:spcAft>
                <a:spcPct val="0"/>
              </a:spcAft>
              <a:defRPr>
                <a:solidFill>
                  <a:srgbClr val="003366"/>
                </a:solidFill>
                <a:latin typeface="Arial" charset="0"/>
              </a:defRPr>
            </a:lvl9pPr>
          </a:lstStyle>
          <a:p>
            <a:pPr marL="717550" indent="-717550" eaLnBrk="1" hangingPunct="1">
              <a:spcBef>
                <a:spcPct val="50000"/>
              </a:spcBef>
              <a:defRPr/>
            </a:pPr>
            <a:r>
              <a:rPr lang="en-US" sz="2800" dirty="0">
                <a:solidFill>
                  <a:schemeClr val="accent2">
                    <a:lumMod val="75000"/>
                  </a:schemeClr>
                </a:solidFill>
                <a:latin typeface="Arial"/>
                <a:cs typeface="Times New Roman" panose="02020603050405020304" pitchFamily="18" charset="0"/>
              </a:rPr>
              <a:t>T4.2.- Defining pedagogical criteria for the e-learning courses and 	   		development of a Pilot Action Plan (M23-24)</a:t>
            </a:r>
            <a:endParaRPr lang="es-ES" sz="2800" dirty="0">
              <a:solidFill>
                <a:schemeClr val="accent2">
                  <a:lumMod val="75000"/>
                </a:schemeClr>
              </a:solidFill>
              <a:latin typeface="Arial"/>
              <a:cs typeface="Times New Roman" panose="02020603050405020304" pitchFamily="18" charset="0"/>
            </a:endParaRPr>
          </a:p>
        </p:txBody>
      </p:sp>
      <p:sp>
        <p:nvSpPr>
          <p:cNvPr id="14" name="CuadroTexto 13"/>
          <p:cNvSpPr txBox="1"/>
          <p:nvPr/>
        </p:nvSpPr>
        <p:spPr>
          <a:xfrm>
            <a:off x="208102" y="2555105"/>
            <a:ext cx="11691130" cy="3293209"/>
          </a:xfrm>
          <a:prstGeom prst="rect">
            <a:avLst/>
          </a:prstGeom>
          <a:noFill/>
        </p:spPr>
        <p:txBody>
          <a:bodyPr wrap="square" rtlCol="0">
            <a:spAutoFit/>
          </a:bodyPr>
          <a:lstStyle/>
          <a:p>
            <a:r>
              <a:rPr lang="en-US" sz="4000" b="1" dirty="0">
                <a:effectLst>
                  <a:outerShdw blurRad="38100" dist="38100" dir="2700000" algn="tl">
                    <a:srgbClr val="000000">
                      <a:alpha val="43137"/>
                    </a:srgbClr>
                  </a:outerShdw>
                </a:effectLst>
                <a:latin typeface="+mj-lt"/>
              </a:rPr>
              <a:t>Key aspects:</a:t>
            </a:r>
          </a:p>
          <a:p>
            <a:pPr marL="342900" indent="-342900">
              <a:buFont typeface="Arial" panose="020B0604020202020204" pitchFamily="34" charset="0"/>
              <a:buChar char="•"/>
            </a:pPr>
            <a:r>
              <a:rPr lang="en-US" sz="2800" dirty="0">
                <a:latin typeface="+mj-lt"/>
              </a:rPr>
              <a:t>Knowledge based on micro-pills ?</a:t>
            </a:r>
          </a:p>
          <a:p>
            <a:pPr marL="342900" indent="-342900">
              <a:buFont typeface="Arial" panose="020B0604020202020204" pitchFamily="34" charset="0"/>
              <a:buChar char="•"/>
            </a:pPr>
            <a:r>
              <a:rPr lang="en-US" sz="2800" dirty="0">
                <a:latin typeface="+mj-lt"/>
              </a:rPr>
              <a:t>Multimedia content ?</a:t>
            </a:r>
          </a:p>
          <a:p>
            <a:pPr marL="342900" indent="-342900">
              <a:buFont typeface="Arial" panose="020B0604020202020204" pitchFamily="34" charset="0"/>
              <a:buChar char="•"/>
            </a:pPr>
            <a:r>
              <a:rPr lang="en-US" sz="2800" dirty="0">
                <a:latin typeface="+mj-lt"/>
              </a:rPr>
              <a:t>Active performed tasks ?</a:t>
            </a:r>
          </a:p>
          <a:p>
            <a:pPr marL="342900" indent="-342900">
              <a:buFont typeface="Arial" panose="020B0604020202020204" pitchFamily="34" charset="0"/>
              <a:buChar char="•"/>
            </a:pPr>
            <a:r>
              <a:rPr lang="en-US" sz="2800" dirty="0">
                <a:latin typeface="+mj-lt"/>
              </a:rPr>
              <a:t>Linked sequence of learning tasks ?</a:t>
            </a:r>
          </a:p>
          <a:p>
            <a:pPr marL="342900" indent="-342900">
              <a:buFont typeface="Arial" panose="020B0604020202020204" pitchFamily="34" charset="0"/>
              <a:buChar char="•"/>
            </a:pPr>
            <a:r>
              <a:rPr lang="en-US" sz="2800" dirty="0">
                <a:latin typeface="+mj-lt"/>
              </a:rPr>
              <a:t>Group of Tasks inside Themes ?</a:t>
            </a:r>
          </a:p>
          <a:p>
            <a:pPr marL="342900" indent="-342900">
              <a:buFont typeface="Arial" panose="020B0604020202020204" pitchFamily="34" charset="0"/>
              <a:buChar char="•"/>
            </a:pPr>
            <a:r>
              <a:rPr lang="en-US" sz="2800" dirty="0">
                <a:latin typeface="+mj-lt"/>
              </a:rPr>
              <a:t>Group of Themes inside Modules ?</a:t>
            </a:r>
          </a:p>
        </p:txBody>
      </p:sp>
      <p:sp>
        <p:nvSpPr>
          <p:cNvPr id="15" name="CuadroTexto 14"/>
          <p:cNvSpPr txBox="1"/>
          <p:nvPr/>
        </p:nvSpPr>
        <p:spPr>
          <a:xfrm>
            <a:off x="6858000" y="5800493"/>
            <a:ext cx="2943999" cy="954107"/>
          </a:xfrm>
          <a:prstGeom prst="rect">
            <a:avLst/>
          </a:prstGeom>
          <a:noFill/>
        </p:spPr>
        <p:txBody>
          <a:bodyPr wrap="square" rtlCol="0">
            <a:spAutoFit/>
          </a:bodyPr>
          <a:lstStyle/>
          <a:p>
            <a:r>
              <a:rPr lang="en-US" sz="2800" dirty="0">
                <a:solidFill>
                  <a:srgbClr val="FF0000"/>
                </a:solidFill>
                <a:effectLst>
                  <a:outerShdw blurRad="38100" dist="38100" dir="2700000" algn="tl">
                    <a:srgbClr val="000000">
                      <a:alpha val="43137"/>
                    </a:srgbClr>
                  </a:outerShdw>
                </a:effectLst>
                <a:latin typeface="+mj-lt"/>
              </a:rPr>
              <a:t>Gamification ?</a:t>
            </a:r>
          </a:p>
          <a:p>
            <a:r>
              <a:rPr lang="en-US" sz="2800" dirty="0">
                <a:solidFill>
                  <a:srgbClr val="FF0000"/>
                </a:solidFill>
                <a:effectLst>
                  <a:outerShdw blurRad="38100" dist="38100" dir="2700000" algn="tl">
                    <a:srgbClr val="000000">
                      <a:alpha val="43137"/>
                    </a:srgbClr>
                  </a:outerShdw>
                </a:effectLst>
                <a:latin typeface="+mj-lt"/>
              </a:rPr>
              <a:t>Badges ?</a:t>
            </a:r>
          </a:p>
        </p:txBody>
      </p:sp>
    </p:spTree>
    <p:extLst>
      <p:ext uri="{BB962C8B-B14F-4D97-AF65-F5344CB8AC3E}">
        <p14:creationId xmlns:p14="http://schemas.microsoft.com/office/powerpoint/2010/main" val="2812100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a:xfrm>
            <a:off x="208102" y="200526"/>
            <a:ext cx="11438465" cy="762000"/>
          </a:xfrm>
        </p:spPr>
        <p:txBody>
          <a:bodyPr>
            <a:normAutofit/>
          </a:bodyPr>
          <a:lstStyle/>
          <a:p>
            <a:r>
              <a:rPr lang="it-IT" sz="4000" dirty="0">
                <a:solidFill>
                  <a:schemeClr val="tx1"/>
                </a:solidFill>
              </a:rPr>
              <a:t>[Tasks: description, timeframe, responsibilities]</a:t>
            </a:r>
          </a:p>
        </p:txBody>
      </p:sp>
      <p:sp>
        <p:nvSpPr>
          <p:cNvPr id="3" name="Text Box 4">
            <a:extLst>
              <a:ext uri="{FF2B5EF4-FFF2-40B4-BE49-F238E27FC236}">
                <a16:creationId xmlns:a16="http://schemas.microsoft.com/office/drawing/2014/main" id="{B6AEC923-4156-4C89-BBE1-5773EB6B69B4}"/>
              </a:ext>
            </a:extLst>
          </p:cNvPr>
          <p:cNvSpPr txBox="1">
            <a:spLocks noChangeArrowheads="1"/>
          </p:cNvSpPr>
          <p:nvPr/>
        </p:nvSpPr>
        <p:spPr bwMode="auto">
          <a:xfrm>
            <a:off x="208102" y="1017282"/>
            <a:ext cx="11646567" cy="584775"/>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s-ES" sz="3200" b="1" dirty="0">
                <a:solidFill>
                  <a:srgbClr val="FFFFFF"/>
                </a:solidFill>
                <a:latin typeface="Arial" panose="020B0604020202020204" pitchFamily="34" charset="0"/>
                <a:cs typeface="Times New Roman" panose="02020603050405020304" pitchFamily="18" charset="0"/>
              </a:rPr>
              <a:t>T4.3 Structure </a:t>
            </a:r>
            <a:r>
              <a:rPr lang="en-US" altLang="es-ES" sz="3200" dirty="0">
                <a:solidFill>
                  <a:srgbClr val="FFFFFF"/>
                </a:solidFill>
                <a:latin typeface="Arial" panose="020B0604020202020204" pitchFamily="34" charset="0"/>
                <a:cs typeface="Times New Roman" panose="02020603050405020304" pitchFamily="18" charset="0"/>
              </a:rPr>
              <a:t>(November 2021-February 2022)</a:t>
            </a:r>
            <a:endParaRPr lang="es-ES" altLang="es-ES" sz="3200" dirty="0">
              <a:solidFill>
                <a:srgbClr val="FFFFFF"/>
              </a:solidFill>
              <a:latin typeface="Arial" panose="020B0604020202020204" pitchFamily="34" charset="0"/>
              <a:cs typeface="Times New Roman" panose="02020603050405020304" pitchFamily="18" charset="0"/>
            </a:endParaRPr>
          </a:p>
        </p:txBody>
      </p:sp>
      <p:sp>
        <p:nvSpPr>
          <p:cNvPr id="4" name="Text Box 4">
            <a:extLst>
              <a:ext uri="{FF2B5EF4-FFF2-40B4-BE49-F238E27FC236}">
                <a16:creationId xmlns:a16="http://schemas.microsoft.com/office/drawing/2014/main" id="{2F460864-178E-4C21-A70F-AC3E19C9A084}"/>
              </a:ext>
            </a:extLst>
          </p:cNvPr>
          <p:cNvSpPr txBox="1">
            <a:spLocks noChangeArrowheads="1"/>
          </p:cNvSpPr>
          <p:nvPr/>
        </p:nvSpPr>
        <p:spPr bwMode="auto">
          <a:xfrm>
            <a:off x="104050" y="1907523"/>
            <a:ext cx="11646567" cy="954107"/>
          </a:xfrm>
          <a:prstGeom prst="rect">
            <a:avLst/>
          </a:prstGeom>
          <a:solidFill>
            <a:schemeClr val="bg2">
              <a:lumMod val="20000"/>
              <a:lumOff val="80000"/>
            </a:schemeClr>
          </a:solidFill>
          <a:ln>
            <a:noFill/>
          </a:ln>
          <a:effectLst/>
        </p:spPr>
        <p:txBody>
          <a:bodyPr wrap="square" lIns="216000" anchor="ctr">
            <a:spAutoFit/>
          </a:bodyPr>
          <a:lstStyle>
            <a:lvl1pPr eaLnBrk="0" hangingPunct="0">
              <a:defRPr>
                <a:solidFill>
                  <a:srgbClr val="003366"/>
                </a:solidFill>
                <a:latin typeface="Arial" charset="0"/>
              </a:defRPr>
            </a:lvl1pPr>
            <a:lvl2pPr marL="742950" indent="-285750" eaLnBrk="0" hangingPunct="0">
              <a:defRPr>
                <a:solidFill>
                  <a:srgbClr val="003366"/>
                </a:solidFill>
                <a:latin typeface="Arial" charset="0"/>
              </a:defRPr>
            </a:lvl2pPr>
            <a:lvl3pPr marL="1143000" indent="-228600" eaLnBrk="0" hangingPunct="0">
              <a:defRPr>
                <a:solidFill>
                  <a:srgbClr val="003366"/>
                </a:solidFill>
                <a:latin typeface="Arial" charset="0"/>
              </a:defRPr>
            </a:lvl3pPr>
            <a:lvl4pPr marL="1600200" indent="-228600" eaLnBrk="0" hangingPunct="0">
              <a:defRPr>
                <a:solidFill>
                  <a:srgbClr val="003366"/>
                </a:solidFill>
                <a:latin typeface="Arial" charset="0"/>
              </a:defRPr>
            </a:lvl4pPr>
            <a:lvl5pPr marL="2057400" indent="-228600" eaLnBrk="0" hangingPunct="0">
              <a:defRPr>
                <a:solidFill>
                  <a:srgbClr val="003366"/>
                </a:solidFill>
                <a:latin typeface="Arial" charset="0"/>
              </a:defRPr>
            </a:lvl5pPr>
            <a:lvl6pPr marL="2514600" indent="-228600" algn="ctr" eaLnBrk="0" fontAlgn="base" hangingPunct="0">
              <a:spcBef>
                <a:spcPct val="0"/>
              </a:spcBef>
              <a:spcAft>
                <a:spcPct val="0"/>
              </a:spcAft>
              <a:defRPr>
                <a:solidFill>
                  <a:srgbClr val="003366"/>
                </a:solidFill>
                <a:latin typeface="Arial" charset="0"/>
              </a:defRPr>
            </a:lvl6pPr>
            <a:lvl7pPr marL="2971800" indent="-228600" algn="ctr" eaLnBrk="0" fontAlgn="base" hangingPunct="0">
              <a:spcBef>
                <a:spcPct val="0"/>
              </a:spcBef>
              <a:spcAft>
                <a:spcPct val="0"/>
              </a:spcAft>
              <a:defRPr>
                <a:solidFill>
                  <a:srgbClr val="003366"/>
                </a:solidFill>
                <a:latin typeface="Arial" charset="0"/>
              </a:defRPr>
            </a:lvl7pPr>
            <a:lvl8pPr marL="3429000" indent="-228600" algn="ctr" eaLnBrk="0" fontAlgn="base" hangingPunct="0">
              <a:spcBef>
                <a:spcPct val="0"/>
              </a:spcBef>
              <a:spcAft>
                <a:spcPct val="0"/>
              </a:spcAft>
              <a:defRPr>
                <a:solidFill>
                  <a:srgbClr val="003366"/>
                </a:solidFill>
                <a:latin typeface="Arial" charset="0"/>
              </a:defRPr>
            </a:lvl8pPr>
            <a:lvl9pPr marL="3886200" indent="-228600" algn="ctr" eaLnBrk="0" fontAlgn="base" hangingPunct="0">
              <a:spcBef>
                <a:spcPct val="0"/>
              </a:spcBef>
              <a:spcAft>
                <a:spcPct val="0"/>
              </a:spcAft>
              <a:defRPr>
                <a:solidFill>
                  <a:srgbClr val="003366"/>
                </a:solidFill>
                <a:latin typeface="Arial" charset="0"/>
              </a:defRPr>
            </a:lvl9pPr>
          </a:lstStyle>
          <a:p>
            <a:pPr marL="717550" indent="-717550" eaLnBrk="1" hangingPunct="1">
              <a:spcBef>
                <a:spcPct val="50000"/>
              </a:spcBef>
              <a:defRPr/>
            </a:pPr>
            <a:r>
              <a:rPr lang="en-US" sz="2800" dirty="0">
                <a:solidFill>
                  <a:schemeClr val="accent2">
                    <a:lumMod val="75000"/>
                  </a:schemeClr>
                </a:solidFill>
                <a:latin typeface="Arial"/>
                <a:cs typeface="Times New Roman" panose="02020603050405020304" pitchFamily="18" charset="0"/>
              </a:rPr>
              <a:t>T4.3.- Preparation of e-learning modules starting from the training materials prepared (M25-28)</a:t>
            </a:r>
            <a:endParaRPr lang="es-ES" sz="2800" dirty="0">
              <a:solidFill>
                <a:schemeClr val="accent2">
                  <a:lumMod val="75000"/>
                </a:schemeClr>
              </a:solidFill>
              <a:latin typeface="Arial"/>
              <a:cs typeface="Times New Roman" panose="02020603050405020304" pitchFamily="18" charset="0"/>
            </a:endParaRPr>
          </a:p>
        </p:txBody>
      </p:sp>
      <p:sp>
        <p:nvSpPr>
          <p:cNvPr id="5" name="CuadroTexto 4"/>
          <p:cNvSpPr txBox="1"/>
          <p:nvPr/>
        </p:nvSpPr>
        <p:spPr>
          <a:xfrm>
            <a:off x="405555" y="2967768"/>
            <a:ext cx="11043558" cy="2246769"/>
          </a:xfrm>
          <a:prstGeom prst="rect">
            <a:avLst/>
          </a:prstGeom>
          <a:noFill/>
        </p:spPr>
        <p:txBody>
          <a:bodyPr wrap="square" rtlCol="0">
            <a:spAutoFit/>
          </a:bodyPr>
          <a:lstStyle/>
          <a:p>
            <a:r>
              <a:rPr lang="en-US" sz="4400" b="1" dirty="0">
                <a:effectLst>
                  <a:outerShdw blurRad="38100" dist="38100" dir="2700000" algn="tl">
                    <a:srgbClr val="000000">
                      <a:alpha val="43137"/>
                    </a:srgbClr>
                  </a:outerShdw>
                </a:effectLst>
                <a:latin typeface="+mj-lt"/>
              </a:rPr>
              <a:t>Key aspects:</a:t>
            </a:r>
          </a:p>
          <a:p>
            <a:pPr marL="342900" indent="-342900">
              <a:buFont typeface="Arial" panose="020B0604020202020204" pitchFamily="34" charset="0"/>
              <a:buChar char="•"/>
            </a:pPr>
            <a:r>
              <a:rPr lang="en-US" sz="3200" dirty="0">
                <a:latin typeface="+mj-lt"/>
              </a:rPr>
              <a:t>Each partner defines the Module, Themes and Lessons.</a:t>
            </a:r>
          </a:p>
          <a:p>
            <a:pPr marL="342900" indent="-342900">
              <a:buFont typeface="Arial" panose="020B0604020202020204" pitchFamily="34" charset="0"/>
              <a:buChar char="•"/>
            </a:pPr>
            <a:r>
              <a:rPr lang="en-US" sz="3200" dirty="0">
                <a:latin typeface="+mj-lt"/>
              </a:rPr>
              <a:t>Each partner collects &amp; build-up the required materials.</a:t>
            </a:r>
          </a:p>
          <a:p>
            <a:pPr marL="342900" indent="-342900">
              <a:buFont typeface="Arial" panose="020B0604020202020204" pitchFamily="34" charset="0"/>
              <a:buChar char="•"/>
            </a:pPr>
            <a:r>
              <a:rPr lang="en-US" sz="3200" dirty="0">
                <a:latin typeface="+mj-lt"/>
              </a:rPr>
              <a:t>Each partner builds the logic inside the LAMS-LMS</a:t>
            </a:r>
          </a:p>
        </p:txBody>
      </p:sp>
      <p:sp>
        <p:nvSpPr>
          <p:cNvPr id="6" name="CuadroTexto 5"/>
          <p:cNvSpPr txBox="1"/>
          <p:nvPr/>
        </p:nvSpPr>
        <p:spPr>
          <a:xfrm>
            <a:off x="369769" y="5974388"/>
            <a:ext cx="11602390" cy="523220"/>
          </a:xfrm>
          <a:prstGeom prst="rect">
            <a:avLst/>
          </a:prstGeom>
          <a:noFill/>
        </p:spPr>
        <p:txBody>
          <a:bodyPr wrap="square" rtlCol="0">
            <a:spAutoFit/>
          </a:bodyPr>
          <a:lstStyle/>
          <a:p>
            <a:r>
              <a:rPr lang="en-US" sz="2800" dirty="0">
                <a:effectLst>
                  <a:outerShdw blurRad="38100" dist="38100" dir="2700000" algn="tl">
                    <a:srgbClr val="000000">
                      <a:alpha val="43137"/>
                    </a:srgbClr>
                  </a:outerShdw>
                </a:effectLst>
                <a:latin typeface="+mj-lt"/>
              </a:rPr>
              <a:t>For technical issues UPM will try to help, including the IaaS. </a:t>
            </a:r>
          </a:p>
        </p:txBody>
      </p:sp>
    </p:spTree>
    <p:extLst>
      <p:ext uri="{BB962C8B-B14F-4D97-AF65-F5344CB8AC3E}">
        <p14:creationId xmlns:p14="http://schemas.microsoft.com/office/powerpoint/2010/main" val="1505369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a:xfrm>
            <a:off x="208102" y="200526"/>
            <a:ext cx="11438465" cy="762000"/>
          </a:xfrm>
        </p:spPr>
        <p:txBody>
          <a:bodyPr>
            <a:normAutofit/>
          </a:bodyPr>
          <a:lstStyle/>
          <a:p>
            <a:r>
              <a:rPr lang="it-IT" sz="4000" dirty="0">
                <a:solidFill>
                  <a:schemeClr val="tx1"/>
                </a:solidFill>
              </a:rPr>
              <a:t>[Tasks: description, timeframe, responsibilities]</a:t>
            </a:r>
          </a:p>
        </p:txBody>
      </p:sp>
      <p:sp>
        <p:nvSpPr>
          <p:cNvPr id="3" name="Text Box 4">
            <a:extLst>
              <a:ext uri="{FF2B5EF4-FFF2-40B4-BE49-F238E27FC236}">
                <a16:creationId xmlns:a16="http://schemas.microsoft.com/office/drawing/2014/main" id="{B6AEC923-4156-4C89-BBE1-5773EB6B69B4}"/>
              </a:ext>
            </a:extLst>
          </p:cNvPr>
          <p:cNvSpPr txBox="1">
            <a:spLocks noChangeArrowheads="1"/>
          </p:cNvSpPr>
          <p:nvPr/>
        </p:nvSpPr>
        <p:spPr bwMode="auto">
          <a:xfrm>
            <a:off x="208102" y="997376"/>
            <a:ext cx="11814425" cy="584775"/>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s-ES" sz="3200" b="1" dirty="0">
                <a:solidFill>
                  <a:srgbClr val="FFFFFF"/>
                </a:solidFill>
                <a:latin typeface="Arial" panose="020B0604020202020204" pitchFamily="34" charset="0"/>
                <a:cs typeface="Times New Roman" panose="02020603050405020304" pitchFamily="18" charset="0"/>
              </a:rPr>
              <a:t>T4.4 Structure </a:t>
            </a:r>
            <a:r>
              <a:rPr lang="en-US" altLang="es-ES" sz="3200" dirty="0">
                <a:solidFill>
                  <a:srgbClr val="FFFFFF"/>
                </a:solidFill>
                <a:latin typeface="Arial" panose="020B0604020202020204" pitchFamily="34" charset="0"/>
                <a:cs typeface="Times New Roman" panose="02020603050405020304" pitchFamily="18" charset="0"/>
              </a:rPr>
              <a:t>(March 2022-May 2022)</a:t>
            </a:r>
            <a:endParaRPr lang="es-ES" altLang="es-ES" sz="3200" dirty="0">
              <a:solidFill>
                <a:srgbClr val="FFFFFF"/>
              </a:solidFill>
              <a:latin typeface="Arial" panose="020B0604020202020204" pitchFamily="34" charset="0"/>
              <a:cs typeface="Times New Roman" panose="02020603050405020304" pitchFamily="18" charset="0"/>
            </a:endParaRPr>
          </a:p>
        </p:txBody>
      </p:sp>
      <p:sp>
        <p:nvSpPr>
          <p:cNvPr id="4" name="Text Box 4">
            <a:extLst>
              <a:ext uri="{FF2B5EF4-FFF2-40B4-BE49-F238E27FC236}">
                <a16:creationId xmlns:a16="http://schemas.microsoft.com/office/drawing/2014/main" id="{2F460864-178E-4C21-A70F-AC3E19C9A084}"/>
              </a:ext>
            </a:extLst>
          </p:cNvPr>
          <p:cNvSpPr txBox="1">
            <a:spLocks noChangeArrowheads="1"/>
          </p:cNvSpPr>
          <p:nvPr/>
        </p:nvSpPr>
        <p:spPr bwMode="auto">
          <a:xfrm>
            <a:off x="208102" y="1688710"/>
            <a:ext cx="11814425" cy="523220"/>
          </a:xfrm>
          <a:prstGeom prst="rect">
            <a:avLst/>
          </a:prstGeom>
          <a:solidFill>
            <a:schemeClr val="bg2">
              <a:lumMod val="20000"/>
              <a:lumOff val="80000"/>
            </a:schemeClr>
          </a:solidFill>
          <a:ln>
            <a:noFill/>
          </a:ln>
          <a:effectLst/>
        </p:spPr>
        <p:txBody>
          <a:bodyPr wrap="square" lIns="216000" anchor="ctr">
            <a:spAutoFit/>
          </a:bodyPr>
          <a:lstStyle>
            <a:lvl1pPr eaLnBrk="0" hangingPunct="0">
              <a:defRPr>
                <a:solidFill>
                  <a:srgbClr val="003366"/>
                </a:solidFill>
                <a:latin typeface="Arial" charset="0"/>
              </a:defRPr>
            </a:lvl1pPr>
            <a:lvl2pPr marL="742950" indent="-285750" eaLnBrk="0" hangingPunct="0">
              <a:defRPr>
                <a:solidFill>
                  <a:srgbClr val="003366"/>
                </a:solidFill>
                <a:latin typeface="Arial" charset="0"/>
              </a:defRPr>
            </a:lvl2pPr>
            <a:lvl3pPr marL="1143000" indent="-228600" eaLnBrk="0" hangingPunct="0">
              <a:defRPr>
                <a:solidFill>
                  <a:srgbClr val="003366"/>
                </a:solidFill>
                <a:latin typeface="Arial" charset="0"/>
              </a:defRPr>
            </a:lvl3pPr>
            <a:lvl4pPr marL="1600200" indent="-228600" eaLnBrk="0" hangingPunct="0">
              <a:defRPr>
                <a:solidFill>
                  <a:srgbClr val="003366"/>
                </a:solidFill>
                <a:latin typeface="Arial" charset="0"/>
              </a:defRPr>
            </a:lvl4pPr>
            <a:lvl5pPr marL="2057400" indent="-228600" eaLnBrk="0" hangingPunct="0">
              <a:defRPr>
                <a:solidFill>
                  <a:srgbClr val="003366"/>
                </a:solidFill>
                <a:latin typeface="Arial" charset="0"/>
              </a:defRPr>
            </a:lvl5pPr>
            <a:lvl6pPr marL="2514600" indent="-228600" algn="ctr" eaLnBrk="0" fontAlgn="base" hangingPunct="0">
              <a:spcBef>
                <a:spcPct val="0"/>
              </a:spcBef>
              <a:spcAft>
                <a:spcPct val="0"/>
              </a:spcAft>
              <a:defRPr>
                <a:solidFill>
                  <a:srgbClr val="003366"/>
                </a:solidFill>
                <a:latin typeface="Arial" charset="0"/>
              </a:defRPr>
            </a:lvl6pPr>
            <a:lvl7pPr marL="2971800" indent="-228600" algn="ctr" eaLnBrk="0" fontAlgn="base" hangingPunct="0">
              <a:spcBef>
                <a:spcPct val="0"/>
              </a:spcBef>
              <a:spcAft>
                <a:spcPct val="0"/>
              </a:spcAft>
              <a:defRPr>
                <a:solidFill>
                  <a:srgbClr val="003366"/>
                </a:solidFill>
                <a:latin typeface="Arial" charset="0"/>
              </a:defRPr>
            </a:lvl7pPr>
            <a:lvl8pPr marL="3429000" indent="-228600" algn="ctr" eaLnBrk="0" fontAlgn="base" hangingPunct="0">
              <a:spcBef>
                <a:spcPct val="0"/>
              </a:spcBef>
              <a:spcAft>
                <a:spcPct val="0"/>
              </a:spcAft>
              <a:defRPr>
                <a:solidFill>
                  <a:srgbClr val="003366"/>
                </a:solidFill>
                <a:latin typeface="Arial" charset="0"/>
              </a:defRPr>
            </a:lvl8pPr>
            <a:lvl9pPr marL="3886200" indent="-228600" algn="ctr" eaLnBrk="0" fontAlgn="base" hangingPunct="0">
              <a:spcBef>
                <a:spcPct val="0"/>
              </a:spcBef>
              <a:spcAft>
                <a:spcPct val="0"/>
              </a:spcAft>
              <a:defRPr>
                <a:solidFill>
                  <a:srgbClr val="003366"/>
                </a:solidFill>
                <a:latin typeface="Arial" charset="0"/>
              </a:defRPr>
            </a:lvl9pPr>
          </a:lstStyle>
          <a:p>
            <a:pPr marL="717550" indent="-717550" eaLnBrk="1" hangingPunct="1">
              <a:spcBef>
                <a:spcPct val="50000"/>
              </a:spcBef>
              <a:defRPr/>
            </a:pPr>
            <a:r>
              <a:rPr lang="en-US" sz="2800" dirty="0">
                <a:solidFill>
                  <a:schemeClr val="accent2">
                    <a:lumMod val="75000"/>
                  </a:schemeClr>
                </a:solidFill>
                <a:latin typeface="Arial"/>
                <a:cs typeface="Times New Roman" panose="02020603050405020304" pitchFamily="18" charset="0"/>
              </a:rPr>
              <a:t>T4.4.- Test of the e-learning modules (M29-31)</a:t>
            </a:r>
            <a:endParaRPr lang="es-ES" sz="2800" dirty="0">
              <a:solidFill>
                <a:schemeClr val="accent2">
                  <a:lumMod val="75000"/>
                </a:schemeClr>
              </a:solidFill>
              <a:latin typeface="Arial"/>
              <a:cs typeface="Times New Roman" panose="02020603050405020304" pitchFamily="18" charset="0"/>
            </a:endParaRPr>
          </a:p>
        </p:txBody>
      </p:sp>
      <p:sp>
        <p:nvSpPr>
          <p:cNvPr id="5" name="CuadroTexto 4"/>
          <p:cNvSpPr txBox="1"/>
          <p:nvPr/>
        </p:nvSpPr>
        <p:spPr>
          <a:xfrm>
            <a:off x="513951" y="2447451"/>
            <a:ext cx="11202725" cy="3231654"/>
          </a:xfrm>
          <a:prstGeom prst="rect">
            <a:avLst/>
          </a:prstGeom>
          <a:noFill/>
        </p:spPr>
        <p:txBody>
          <a:bodyPr wrap="square" rtlCol="0">
            <a:spAutoFit/>
          </a:bodyPr>
          <a:lstStyle/>
          <a:p>
            <a:r>
              <a:rPr lang="en-US" sz="4400" b="1" dirty="0">
                <a:effectLst>
                  <a:outerShdw blurRad="38100" dist="38100" dir="2700000" algn="tl">
                    <a:srgbClr val="000000">
                      <a:alpha val="43137"/>
                    </a:srgbClr>
                  </a:outerShdw>
                </a:effectLst>
                <a:latin typeface="+mj-lt"/>
              </a:rPr>
              <a:t>Key aspects:</a:t>
            </a:r>
          </a:p>
          <a:p>
            <a:pPr marL="342900" indent="-342900">
              <a:buFont typeface="Arial" panose="020B0604020202020204" pitchFamily="34" charset="0"/>
              <a:buChar char="•"/>
            </a:pPr>
            <a:r>
              <a:rPr lang="en-US" sz="3200" dirty="0">
                <a:latin typeface="+mj-lt"/>
              </a:rPr>
              <a:t>Each partner will provide support to the University delivering the content.</a:t>
            </a:r>
          </a:p>
          <a:p>
            <a:pPr marL="342900" indent="-342900">
              <a:buFont typeface="Arial" panose="020B0604020202020204" pitchFamily="34" charset="0"/>
              <a:buChar char="•"/>
            </a:pPr>
            <a:r>
              <a:rPr lang="en-US" sz="3200" dirty="0">
                <a:latin typeface="+mj-lt"/>
              </a:rPr>
              <a:t>Cooperation will be also encouraged, to deliver modules in a cooperative way.</a:t>
            </a:r>
          </a:p>
          <a:p>
            <a:pPr marL="342900" indent="-342900">
              <a:buFont typeface="Arial" panose="020B0604020202020204" pitchFamily="34" charset="0"/>
              <a:buChar char="•"/>
            </a:pPr>
            <a:r>
              <a:rPr lang="en-US" sz="3200" dirty="0">
                <a:latin typeface="+mj-lt"/>
              </a:rPr>
              <a:t>Survey for feedback collection will be also produced</a:t>
            </a:r>
          </a:p>
        </p:txBody>
      </p:sp>
      <p:sp>
        <p:nvSpPr>
          <p:cNvPr id="6" name="CuadroTexto 5"/>
          <p:cNvSpPr txBox="1"/>
          <p:nvPr/>
        </p:nvSpPr>
        <p:spPr>
          <a:xfrm>
            <a:off x="422388" y="6141067"/>
            <a:ext cx="11769612" cy="523220"/>
          </a:xfrm>
          <a:prstGeom prst="rect">
            <a:avLst/>
          </a:prstGeom>
          <a:noFill/>
        </p:spPr>
        <p:txBody>
          <a:bodyPr wrap="square" rtlCol="0">
            <a:spAutoFit/>
          </a:bodyPr>
          <a:lstStyle/>
          <a:p>
            <a:r>
              <a:rPr lang="en-US" sz="2800" dirty="0">
                <a:effectLst>
                  <a:outerShdw blurRad="38100" dist="38100" dir="2700000" algn="tl">
                    <a:srgbClr val="000000">
                      <a:alpha val="43137"/>
                    </a:srgbClr>
                  </a:outerShdw>
                </a:effectLst>
                <a:latin typeface="+mj-lt"/>
              </a:rPr>
              <a:t>For technical issues UPM will try to help, including the IaaS. </a:t>
            </a:r>
          </a:p>
        </p:txBody>
      </p:sp>
    </p:spTree>
    <p:extLst>
      <p:ext uri="{BB962C8B-B14F-4D97-AF65-F5344CB8AC3E}">
        <p14:creationId xmlns:p14="http://schemas.microsoft.com/office/powerpoint/2010/main" val="913755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a:xfrm>
            <a:off x="208102" y="200526"/>
            <a:ext cx="11438465" cy="762000"/>
          </a:xfrm>
        </p:spPr>
        <p:txBody>
          <a:bodyPr>
            <a:normAutofit/>
          </a:bodyPr>
          <a:lstStyle/>
          <a:p>
            <a:r>
              <a:rPr lang="it-IT" sz="4000" dirty="0">
                <a:solidFill>
                  <a:schemeClr val="tx1"/>
                </a:solidFill>
              </a:rPr>
              <a:t>[Tasks: description, timeframe, responsibilities]</a:t>
            </a:r>
          </a:p>
        </p:txBody>
      </p:sp>
      <p:sp>
        <p:nvSpPr>
          <p:cNvPr id="7" name="Text Box 4">
            <a:extLst>
              <a:ext uri="{FF2B5EF4-FFF2-40B4-BE49-F238E27FC236}">
                <a16:creationId xmlns:a16="http://schemas.microsoft.com/office/drawing/2014/main" id="{B6AEC923-4156-4C89-BBE1-5773EB6B69B4}"/>
              </a:ext>
            </a:extLst>
          </p:cNvPr>
          <p:cNvSpPr txBox="1">
            <a:spLocks noChangeArrowheads="1"/>
          </p:cNvSpPr>
          <p:nvPr/>
        </p:nvSpPr>
        <p:spPr bwMode="auto">
          <a:xfrm>
            <a:off x="208102" y="1020516"/>
            <a:ext cx="11391943" cy="584775"/>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s-ES" sz="3200" b="1" dirty="0">
                <a:solidFill>
                  <a:srgbClr val="FFFFFF"/>
                </a:solidFill>
                <a:latin typeface="Arial" panose="020B0604020202020204" pitchFamily="34" charset="0"/>
                <a:cs typeface="Times New Roman" panose="02020603050405020304" pitchFamily="18" charset="0"/>
              </a:rPr>
              <a:t>T4.5 Structure </a:t>
            </a:r>
            <a:r>
              <a:rPr lang="en-US" altLang="es-ES" sz="3200" dirty="0">
                <a:solidFill>
                  <a:srgbClr val="FFFFFF"/>
                </a:solidFill>
                <a:latin typeface="Arial" panose="020B0604020202020204" pitchFamily="34" charset="0"/>
                <a:cs typeface="Times New Roman" panose="02020603050405020304" pitchFamily="18" charset="0"/>
              </a:rPr>
              <a:t>(June 2022)</a:t>
            </a:r>
            <a:endParaRPr lang="es-ES" altLang="es-ES" sz="3200" dirty="0">
              <a:solidFill>
                <a:srgbClr val="FFFFFF"/>
              </a:solidFill>
              <a:latin typeface="Arial" panose="020B0604020202020204" pitchFamily="34" charset="0"/>
              <a:cs typeface="Times New Roman" panose="02020603050405020304" pitchFamily="18" charset="0"/>
            </a:endParaRPr>
          </a:p>
        </p:txBody>
      </p:sp>
      <p:sp>
        <p:nvSpPr>
          <p:cNvPr id="8" name="Text Box 4">
            <a:extLst>
              <a:ext uri="{FF2B5EF4-FFF2-40B4-BE49-F238E27FC236}">
                <a16:creationId xmlns:a16="http://schemas.microsoft.com/office/drawing/2014/main" id="{2F460864-178E-4C21-A70F-AC3E19C9A084}"/>
              </a:ext>
            </a:extLst>
          </p:cNvPr>
          <p:cNvSpPr txBox="1">
            <a:spLocks noChangeArrowheads="1"/>
          </p:cNvSpPr>
          <p:nvPr/>
        </p:nvSpPr>
        <p:spPr bwMode="auto">
          <a:xfrm>
            <a:off x="208100" y="1822772"/>
            <a:ext cx="11391943" cy="523220"/>
          </a:xfrm>
          <a:prstGeom prst="rect">
            <a:avLst/>
          </a:prstGeom>
          <a:solidFill>
            <a:schemeClr val="bg2">
              <a:lumMod val="20000"/>
              <a:lumOff val="80000"/>
            </a:schemeClr>
          </a:solidFill>
          <a:ln>
            <a:noFill/>
          </a:ln>
          <a:effectLst/>
        </p:spPr>
        <p:txBody>
          <a:bodyPr wrap="square" lIns="216000" anchor="ctr">
            <a:spAutoFit/>
          </a:bodyPr>
          <a:lstStyle>
            <a:lvl1pPr eaLnBrk="0" hangingPunct="0">
              <a:defRPr>
                <a:solidFill>
                  <a:srgbClr val="003366"/>
                </a:solidFill>
                <a:latin typeface="Arial" charset="0"/>
              </a:defRPr>
            </a:lvl1pPr>
            <a:lvl2pPr marL="742950" indent="-285750" eaLnBrk="0" hangingPunct="0">
              <a:defRPr>
                <a:solidFill>
                  <a:srgbClr val="003366"/>
                </a:solidFill>
                <a:latin typeface="Arial" charset="0"/>
              </a:defRPr>
            </a:lvl2pPr>
            <a:lvl3pPr marL="1143000" indent="-228600" eaLnBrk="0" hangingPunct="0">
              <a:defRPr>
                <a:solidFill>
                  <a:srgbClr val="003366"/>
                </a:solidFill>
                <a:latin typeface="Arial" charset="0"/>
              </a:defRPr>
            </a:lvl3pPr>
            <a:lvl4pPr marL="1600200" indent="-228600" eaLnBrk="0" hangingPunct="0">
              <a:defRPr>
                <a:solidFill>
                  <a:srgbClr val="003366"/>
                </a:solidFill>
                <a:latin typeface="Arial" charset="0"/>
              </a:defRPr>
            </a:lvl4pPr>
            <a:lvl5pPr marL="2057400" indent="-228600" eaLnBrk="0" hangingPunct="0">
              <a:defRPr>
                <a:solidFill>
                  <a:srgbClr val="003366"/>
                </a:solidFill>
                <a:latin typeface="Arial" charset="0"/>
              </a:defRPr>
            </a:lvl5pPr>
            <a:lvl6pPr marL="2514600" indent="-228600" algn="ctr" eaLnBrk="0" fontAlgn="base" hangingPunct="0">
              <a:spcBef>
                <a:spcPct val="0"/>
              </a:spcBef>
              <a:spcAft>
                <a:spcPct val="0"/>
              </a:spcAft>
              <a:defRPr>
                <a:solidFill>
                  <a:srgbClr val="003366"/>
                </a:solidFill>
                <a:latin typeface="Arial" charset="0"/>
              </a:defRPr>
            </a:lvl6pPr>
            <a:lvl7pPr marL="2971800" indent="-228600" algn="ctr" eaLnBrk="0" fontAlgn="base" hangingPunct="0">
              <a:spcBef>
                <a:spcPct val="0"/>
              </a:spcBef>
              <a:spcAft>
                <a:spcPct val="0"/>
              </a:spcAft>
              <a:defRPr>
                <a:solidFill>
                  <a:srgbClr val="003366"/>
                </a:solidFill>
                <a:latin typeface="Arial" charset="0"/>
              </a:defRPr>
            </a:lvl7pPr>
            <a:lvl8pPr marL="3429000" indent="-228600" algn="ctr" eaLnBrk="0" fontAlgn="base" hangingPunct="0">
              <a:spcBef>
                <a:spcPct val="0"/>
              </a:spcBef>
              <a:spcAft>
                <a:spcPct val="0"/>
              </a:spcAft>
              <a:defRPr>
                <a:solidFill>
                  <a:srgbClr val="003366"/>
                </a:solidFill>
                <a:latin typeface="Arial" charset="0"/>
              </a:defRPr>
            </a:lvl8pPr>
            <a:lvl9pPr marL="3886200" indent="-228600" algn="ctr" eaLnBrk="0" fontAlgn="base" hangingPunct="0">
              <a:spcBef>
                <a:spcPct val="0"/>
              </a:spcBef>
              <a:spcAft>
                <a:spcPct val="0"/>
              </a:spcAft>
              <a:defRPr>
                <a:solidFill>
                  <a:srgbClr val="003366"/>
                </a:solidFill>
                <a:latin typeface="Arial" charset="0"/>
              </a:defRPr>
            </a:lvl9pPr>
          </a:lstStyle>
          <a:p>
            <a:pPr marL="717550" indent="-717550" eaLnBrk="1" hangingPunct="1">
              <a:spcBef>
                <a:spcPct val="50000"/>
              </a:spcBef>
              <a:defRPr/>
            </a:pPr>
            <a:r>
              <a:rPr lang="en-US" sz="2800" dirty="0">
                <a:solidFill>
                  <a:schemeClr val="accent2">
                    <a:lumMod val="75000"/>
                  </a:schemeClr>
                </a:solidFill>
                <a:latin typeface="Arial"/>
                <a:cs typeface="Times New Roman" panose="02020603050405020304" pitchFamily="18" charset="0"/>
              </a:rPr>
              <a:t>T4.5.- Analyzing the feedback received by the users (M32)</a:t>
            </a:r>
            <a:endParaRPr lang="es-ES" sz="2800" dirty="0">
              <a:solidFill>
                <a:schemeClr val="accent2">
                  <a:lumMod val="75000"/>
                </a:schemeClr>
              </a:solidFill>
              <a:latin typeface="Arial"/>
              <a:cs typeface="Times New Roman" panose="02020603050405020304" pitchFamily="18" charset="0"/>
            </a:endParaRPr>
          </a:p>
        </p:txBody>
      </p:sp>
      <p:sp>
        <p:nvSpPr>
          <p:cNvPr id="9" name="CuadroTexto 8"/>
          <p:cNvSpPr txBox="1"/>
          <p:nvPr/>
        </p:nvSpPr>
        <p:spPr>
          <a:xfrm>
            <a:off x="503014" y="2516592"/>
            <a:ext cx="10802117" cy="3231654"/>
          </a:xfrm>
          <a:prstGeom prst="rect">
            <a:avLst/>
          </a:prstGeom>
          <a:noFill/>
        </p:spPr>
        <p:txBody>
          <a:bodyPr wrap="square" rtlCol="0">
            <a:spAutoFit/>
          </a:bodyPr>
          <a:lstStyle/>
          <a:p>
            <a:r>
              <a:rPr lang="en-US" sz="4400" b="1" dirty="0">
                <a:effectLst>
                  <a:outerShdw blurRad="38100" dist="38100" dir="2700000" algn="tl">
                    <a:srgbClr val="000000">
                      <a:alpha val="43137"/>
                    </a:srgbClr>
                  </a:outerShdw>
                </a:effectLst>
                <a:latin typeface="+mj-lt"/>
              </a:rPr>
              <a:t>Key aspects:</a:t>
            </a:r>
          </a:p>
          <a:p>
            <a:pPr marL="342900" indent="-342900">
              <a:buFont typeface="Arial" panose="020B0604020202020204" pitchFamily="34" charset="0"/>
              <a:buChar char="•"/>
            </a:pPr>
            <a:r>
              <a:rPr lang="en-US" sz="3200" dirty="0">
                <a:latin typeface="+mj-lt"/>
              </a:rPr>
              <a:t>Each partner will collect feedback from their students.</a:t>
            </a:r>
          </a:p>
          <a:p>
            <a:pPr marL="342900" indent="-342900">
              <a:buFont typeface="Arial" panose="020B0604020202020204" pitchFamily="34" charset="0"/>
              <a:buChar char="•"/>
            </a:pPr>
            <a:r>
              <a:rPr lang="en-US" sz="3200" dirty="0">
                <a:latin typeface="+mj-lt"/>
              </a:rPr>
              <a:t>Commonalities and singularities will be analyzed by the module’s author.</a:t>
            </a:r>
          </a:p>
          <a:p>
            <a:pPr marL="342900" indent="-342900">
              <a:buFont typeface="Arial" panose="020B0604020202020204" pitchFamily="34" charset="0"/>
              <a:buChar char="•"/>
            </a:pPr>
            <a:r>
              <a:rPr lang="en-US" sz="3200" dirty="0">
                <a:latin typeface="+mj-lt"/>
              </a:rPr>
              <a:t>After sharing the summaries per module, focus group will be conducted to summarize improvements.</a:t>
            </a:r>
          </a:p>
        </p:txBody>
      </p:sp>
    </p:spTree>
    <p:extLst>
      <p:ext uri="{BB962C8B-B14F-4D97-AF65-F5344CB8AC3E}">
        <p14:creationId xmlns:p14="http://schemas.microsoft.com/office/powerpoint/2010/main" val="2004847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9E802-834C-4733-AF5B-5157ECE3A905}"/>
              </a:ext>
            </a:extLst>
          </p:cNvPr>
          <p:cNvSpPr>
            <a:spLocks noGrp="1"/>
          </p:cNvSpPr>
          <p:nvPr>
            <p:ph type="title"/>
          </p:nvPr>
        </p:nvSpPr>
        <p:spPr>
          <a:xfrm>
            <a:off x="208102" y="200526"/>
            <a:ext cx="11438465" cy="762000"/>
          </a:xfrm>
        </p:spPr>
        <p:txBody>
          <a:bodyPr>
            <a:normAutofit/>
          </a:bodyPr>
          <a:lstStyle/>
          <a:p>
            <a:r>
              <a:rPr lang="it-IT" sz="4000" dirty="0">
                <a:solidFill>
                  <a:schemeClr val="tx1"/>
                </a:solidFill>
              </a:rPr>
              <a:t>[Tasks: description, timeframe, responsibilities]</a:t>
            </a:r>
          </a:p>
        </p:txBody>
      </p:sp>
      <p:sp>
        <p:nvSpPr>
          <p:cNvPr id="3" name="Text Box 4">
            <a:extLst>
              <a:ext uri="{FF2B5EF4-FFF2-40B4-BE49-F238E27FC236}">
                <a16:creationId xmlns:a16="http://schemas.microsoft.com/office/drawing/2014/main" id="{B6AEC923-4156-4C89-BBE1-5773EB6B69B4}"/>
              </a:ext>
            </a:extLst>
          </p:cNvPr>
          <p:cNvSpPr txBox="1">
            <a:spLocks noChangeArrowheads="1"/>
          </p:cNvSpPr>
          <p:nvPr/>
        </p:nvSpPr>
        <p:spPr bwMode="auto">
          <a:xfrm>
            <a:off x="208102" y="1044580"/>
            <a:ext cx="11506140" cy="584775"/>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216000"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s-ES" sz="3200" b="1" dirty="0">
                <a:solidFill>
                  <a:srgbClr val="FFFFFF"/>
                </a:solidFill>
                <a:latin typeface="Arial" panose="020B0604020202020204" pitchFamily="34" charset="0"/>
                <a:cs typeface="Times New Roman" panose="02020603050405020304" pitchFamily="18" charset="0"/>
              </a:rPr>
              <a:t>T4.6 Structure </a:t>
            </a:r>
            <a:r>
              <a:rPr lang="en-US" altLang="es-ES" sz="3200" dirty="0">
                <a:solidFill>
                  <a:srgbClr val="FFFFFF"/>
                </a:solidFill>
                <a:latin typeface="Arial" panose="020B0604020202020204" pitchFamily="34" charset="0"/>
                <a:cs typeface="Times New Roman" panose="02020603050405020304" pitchFamily="18" charset="0"/>
              </a:rPr>
              <a:t>(July 2022 – September 2022)</a:t>
            </a:r>
            <a:endParaRPr lang="es-ES" altLang="es-ES" sz="3200" dirty="0">
              <a:solidFill>
                <a:srgbClr val="FFFFFF"/>
              </a:solidFill>
              <a:latin typeface="Arial" panose="020B0604020202020204" pitchFamily="34" charset="0"/>
              <a:cs typeface="Times New Roman" panose="02020603050405020304" pitchFamily="18" charset="0"/>
            </a:endParaRPr>
          </a:p>
        </p:txBody>
      </p:sp>
      <p:sp>
        <p:nvSpPr>
          <p:cNvPr id="4" name="Text Box 4">
            <a:extLst>
              <a:ext uri="{FF2B5EF4-FFF2-40B4-BE49-F238E27FC236}">
                <a16:creationId xmlns:a16="http://schemas.microsoft.com/office/drawing/2014/main" id="{2F460864-178E-4C21-A70F-AC3E19C9A084}"/>
              </a:ext>
            </a:extLst>
          </p:cNvPr>
          <p:cNvSpPr txBox="1">
            <a:spLocks noChangeArrowheads="1"/>
          </p:cNvSpPr>
          <p:nvPr/>
        </p:nvSpPr>
        <p:spPr bwMode="auto">
          <a:xfrm>
            <a:off x="174264" y="1830037"/>
            <a:ext cx="11506140" cy="523220"/>
          </a:xfrm>
          <a:prstGeom prst="rect">
            <a:avLst/>
          </a:prstGeom>
          <a:solidFill>
            <a:schemeClr val="bg2">
              <a:lumMod val="20000"/>
              <a:lumOff val="80000"/>
            </a:schemeClr>
          </a:solidFill>
          <a:ln>
            <a:noFill/>
          </a:ln>
          <a:effectLst/>
        </p:spPr>
        <p:txBody>
          <a:bodyPr wrap="square" lIns="216000" anchor="ctr">
            <a:spAutoFit/>
          </a:bodyPr>
          <a:lstStyle>
            <a:lvl1pPr eaLnBrk="0" hangingPunct="0">
              <a:defRPr>
                <a:solidFill>
                  <a:srgbClr val="003366"/>
                </a:solidFill>
                <a:latin typeface="Arial" charset="0"/>
              </a:defRPr>
            </a:lvl1pPr>
            <a:lvl2pPr marL="742950" indent="-285750" eaLnBrk="0" hangingPunct="0">
              <a:defRPr>
                <a:solidFill>
                  <a:srgbClr val="003366"/>
                </a:solidFill>
                <a:latin typeface="Arial" charset="0"/>
              </a:defRPr>
            </a:lvl2pPr>
            <a:lvl3pPr marL="1143000" indent="-228600" eaLnBrk="0" hangingPunct="0">
              <a:defRPr>
                <a:solidFill>
                  <a:srgbClr val="003366"/>
                </a:solidFill>
                <a:latin typeface="Arial" charset="0"/>
              </a:defRPr>
            </a:lvl3pPr>
            <a:lvl4pPr marL="1600200" indent="-228600" eaLnBrk="0" hangingPunct="0">
              <a:defRPr>
                <a:solidFill>
                  <a:srgbClr val="003366"/>
                </a:solidFill>
                <a:latin typeface="Arial" charset="0"/>
              </a:defRPr>
            </a:lvl4pPr>
            <a:lvl5pPr marL="2057400" indent="-228600" eaLnBrk="0" hangingPunct="0">
              <a:defRPr>
                <a:solidFill>
                  <a:srgbClr val="003366"/>
                </a:solidFill>
                <a:latin typeface="Arial" charset="0"/>
              </a:defRPr>
            </a:lvl5pPr>
            <a:lvl6pPr marL="2514600" indent="-228600" algn="ctr" eaLnBrk="0" fontAlgn="base" hangingPunct="0">
              <a:spcBef>
                <a:spcPct val="0"/>
              </a:spcBef>
              <a:spcAft>
                <a:spcPct val="0"/>
              </a:spcAft>
              <a:defRPr>
                <a:solidFill>
                  <a:srgbClr val="003366"/>
                </a:solidFill>
                <a:latin typeface="Arial" charset="0"/>
              </a:defRPr>
            </a:lvl6pPr>
            <a:lvl7pPr marL="2971800" indent="-228600" algn="ctr" eaLnBrk="0" fontAlgn="base" hangingPunct="0">
              <a:spcBef>
                <a:spcPct val="0"/>
              </a:spcBef>
              <a:spcAft>
                <a:spcPct val="0"/>
              </a:spcAft>
              <a:defRPr>
                <a:solidFill>
                  <a:srgbClr val="003366"/>
                </a:solidFill>
                <a:latin typeface="Arial" charset="0"/>
              </a:defRPr>
            </a:lvl7pPr>
            <a:lvl8pPr marL="3429000" indent="-228600" algn="ctr" eaLnBrk="0" fontAlgn="base" hangingPunct="0">
              <a:spcBef>
                <a:spcPct val="0"/>
              </a:spcBef>
              <a:spcAft>
                <a:spcPct val="0"/>
              </a:spcAft>
              <a:defRPr>
                <a:solidFill>
                  <a:srgbClr val="003366"/>
                </a:solidFill>
                <a:latin typeface="Arial" charset="0"/>
              </a:defRPr>
            </a:lvl8pPr>
            <a:lvl9pPr marL="3886200" indent="-228600" algn="ctr" eaLnBrk="0" fontAlgn="base" hangingPunct="0">
              <a:spcBef>
                <a:spcPct val="0"/>
              </a:spcBef>
              <a:spcAft>
                <a:spcPct val="0"/>
              </a:spcAft>
              <a:defRPr>
                <a:solidFill>
                  <a:srgbClr val="003366"/>
                </a:solidFill>
                <a:latin typeface="Arial" charset="0"/>
              </a:defRPr>
            </a:lvl9pPr>
          </a:lstStyle>
          <a:p>
            <a:pPr marL="717550" indent="-717550" eaLnBrk="1" hangingPunct="1">
              <a:spcBef>
                <a:spcPct val="50000"/>
              </a:spcBef>
              <a:defRPr/>
            </a:pPr>
            <a:r>
              <a:rPr lang="en-US" sz="2800" dirty="0">
                <a:solidFill>
                  <a:schemeClr val="accent2">
                    <a:lumMod val="75000"/>
                  </a:schemeClr>
                </a:solidFill>
                <a:latin typeface="Arial"/>
                <a:cs typeface="Times New Roman" panose="02020603050405020304" pitchFamily="18" charset="0"/>
              </a:rPr>
              <a:t>T4.6.- Development of the required improvements (M33-35)</a:t>
            </a:r>
            <a:endParaRPr lang="es-ES" sz="2800" dirty="0">
              <a:solidFill>
                <a:schemeClr val="accent2">
                  <a:lumMod val="75000"/>
                </a:schemeClr>
              </a:solidFill>
              <a:latin typeface="Arial"/>
              <a:cs typeface="Times New Roman" panose="02020603050405020304" pitchFamily="18" charset="0"/>
            </a:endParaRPr>
          </a:p>
        </p:txBody>
      </p:sp>
      <p:sp>
        <p:nvSpPr>
          <p:cNvPr id="5" name="CuadroTexto 4"/>
          <p:cNvSpPr txBox="1"/>
          <p:nvPr/>
        </p:nvSpPr>
        <p:spPr>
          <a:xfrm>
            <a:off x="387912" y="2553939"/>
            <a:ext cx="10910402" cy="3231654"/>
          </a:xfrm>
          <a:prstGeom prst="rect">
            <a:avLst/>
          </a:prstGeom>
          <a:noFill/>
        </p:spPr>
        <p:txBody>
          <a:bodyPr wrap="square" rtlCol="0">
            <a:spAutoFit/>
          </a:bodyPr>
          <a:lstStyle/>
          <a:p>
            <a:r>
              <a:rPr lang="en-US" sz="4400" b="1" dirty="0">
                <a:effectLst>
                  <a:outerShdw blurRad="38100" dist="38100" dir="2700000" algn="tl">
                    <a:srgbClr val="000000">
                      <a:alpha val="43137"/>
                    </a:srgbClr>
                  </a:outerShdw>
                </a:effectLst>
                <a:latin typeface="+mj-lt"/>
              </a:rPr>
              <a:t>Key aspects:</a:t>
            </a:r>
          </a:p>
          <a:p>
            <a:pPr marL="342900" indent="-342900">
              <a:buFont typeface="Arial" panose="020B0604020202020204" pitchFamily="34" charset="0"/>
              <a:buChar char="•"/>
            </a:pPr>
            <a:r>
              <a:rPr lang="en-US" sz="3200" dirty="0">
                <a:latin typeface="+mj-lt"/>
              </a:rPr>
              <a:t>Each partner will implement the improvements into the materials.</a:t>
            </a:r>
          </a:p>
          <a:p>
            <a:pPr marL="342900" indent="-342900">
              <a:buFont typeface="Arial" panose="020B0604020202020204" pitchFamily="34" charset="0"/>
              <a:buChar char="•"/>
            </a:pPr>
            <a:r>
              <a:rPr lang="en-US" sz="3200" dirty="0">
                <a:latin typeface="+mj-lt"/>
              </a:rPr>
              <a:t>Each partner will report about the final version of the materials.</a:t>
            </a:r>
          </a:p>
          <a:p>
            <a:pPr marL="342900" indent="-342900">
              <a:buFont typeface="Arial" panose="020B0604020202020204" pitchFamily="34" charset="0"/>
              <a:buChar char="•"/>
            </a:pPr>
            <a:r>
              <a:rPr lang="en-US" sz="3200" dirty="0">
                <a:latin typeface="+mj-lt"/>
              </a:rPr>
              <a:t>Each partner will pack the final version of the module.</a:t>
            </a:r>
          </a:p>
        </p:txBody>
      </p:sp>
    </p:spTree>
    <p:extLst>
      <p:ext uri="{BB962C8B-B14F-4D97-AF65-F5344CB8AC3E}">
        <p14:creationId xmlns:p14="http://schemas.microsoft.com/office/powerpoint/2010/main" val="2564049079"/>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3009</TotalTime>
  <Words>1025</Words>
  <Application>Microsoft Office PowerPoint</Application>
  <PresentationFormat>Panorámica</PresentationFormat>
  <Paragraphs>94</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Trebuchet MS</vt:lpstr>
      <vt:lpstr>Wingdings 3</vt:lpstr>
      <vt:lpstr>Sfaccettatura</vt:lpstr>
      <vt:lpstr>IE3 Industrial Engineering and Management of European Higher Education </vt:lpstr>
      <vt:lpstr>[WP4 description, aims, organization of the work]</vt:lpstr>
      <vt:lpstr>[WP4 description, aims, organization of the work]</vt:lpstr>
      <vt:lpstr>[Tasks: description, timeframe, responsibilities]</vt:lpstr>
      <vt:lpstr>[Tasks: description, timeframe, responsibilities]</vt:lpstr>
      <vt:lpstr>[Tasks: description, timeframe, responsibilities]</vt:lpstr>
      <vt:lpstr>[Tasks: description, timeframe, responsibilities]</vt:lpstr>
      <vt:lpstr>[Tasks: description, timeframe, responsibilities]</vt:lpstr>
      <vt:lpstr>[Tasks: description, timeframe, responsibilities]</vt:lpstr>
      <vt:lpstr>[Results: description, timeframe, responsibilities]</vt:lpstr>
      <vt:lpstr>[Results: description, timeframe, responsibilities]</vt:lpstr>
      <vt:lpstr>[Link with the other WPs]</vt:lpstr>
      <vt:lpstr>[Beyond the project: Suggestions/ improvements]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SPRINT4.0</dc:title>
  <dc:creator>Alessandro</dc:creator>
  <cp:lastModifiedBy>j.ordieres@upm.es</cp:lastModifiedBy>
  <cp:revision>28</cp:revision>
  <dcterms:created xsi:type="dcterms:W3CDTF">2017-09-28T10:15:40Z</dcterms:created>
  <dcterms:modified xsi:type="dcterms:W3CDTF">2019-11-21T09:38:28Z</dcterms:modified>
</cp:coreProperties>
</file>