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5" r:id="rId4"/>
  </p:sldMasterIdLst>
  <p:sldIdLst>
    <p:sldId id="256" r:id="rId5"/>
    <p:sldId id="257" r:id="rId6"/>
    <p:sldId id="263" r:id="rId7"/>
    <p:sldId id="258" r:id="rId8"/>
    <p:sldId id="264" r:id="rId9"/>
    <p:sldId id="265" r:id="rId10"/>
    <p:sldId id="262" r:id="rId11"/>
    <p:sldId id="266" r:id="rId12"/>
    <p:sldId id="261"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25D249-59F0-47AE-BA57-F28D27437244}" v="7" dt="2019-11-20T19:15:54.45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2" d="100"/>
          <a:sy n="52" d="100"/>
        </p:scale>
        <p:origin x="751" y="4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2425040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2237387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762290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15485439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374182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3218505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15459822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3046181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2210276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D533ED8A-FC8F-4492-818C-DEB6831D187E}" type="datetimeFigureOut">
              <a:rPr lang="it-IT" smtClean="0"/>
              <a:t>20/11/2019</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3947780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D533ED8A-FC8F-4492-818C-DEB6831D187E}" type="datetimeFigureOut">
              <a:rPr lang="it-IT" smtClean="0"/>
              <a:t>20/11/2019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160667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533ED8A-FC8F-4492-818C-DEB6831D187E}" type="datetimeFigureOut">
              <a:rPr lang="it-IT" smtClean="0"/>
              <a:t>20/11/2019</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3786447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D533ED8A-FC8F-4492-818C-DEB6831D187E}" type="datetimeFigureOut">
              <a:rPr lang="it-IT" smtClean="0"/>
              <a:t>20/11/2019</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1584948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33ED8A-FC8F-4492-818C-DEB6831D187E}" type="datetimeFigureOut">
              <a:rPr lang="it-IT" smtClean="0"/>
              <a:t>20/11/2019</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2728978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533ED8A-FC8F-4492-818C-DEB6831D187E}" type="datetimeFigureOut">
              <a:rPr lang="it-IT" smtClean="0"/>
              <a:t>20/11/2019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1952088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D533ED8A-FC8F-4492-818C-DEB6831D187E}" type="datetimeFigureOut">
              <a:rPr lang="it-IT" smtClean="0"/>
              <a:t>20/11/2019</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FEFFAC72-F8BB-4754-9F96-4D68A7B20214}" type="slidenum">
              <a:rPr lang="it-IT" smtClean="0"/>
              <a:t>‹#›</a:t>
            </a:fld>
            <a:endParaRPr lang="it-IT"/>
          </a:p>
        </p:txBody>
      </p:sp>
    </p:spTree>
    <p:extLst>
      <p:ext uri="{BB962C8B-B14F-4D97-AF65-F5344CB8AC3E}">
        <p14:creationId xmlns:p14="http://schemas.microsoft.com/office/powerpoint/2010/main" val="1618726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533ED8A-FC8F-4492-818C-DEB6831D187E}" type="datetimeFigureOut">
              <a:rPr lang="it-IT" smtClean="0"/>
              <a:t>20/11/2019</a:t>
            </a:fld>
            <a:endParaRPr lang="it-I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EFFAC72-F8BB-4754-9F96-4D68A7B20214}" type="slidenum">
              <a:rPr lang="it-IT" smtClean="0"/>
              <a:t>‹#›</a:t>
            </a:fld>
            <a:endParaRPr lang="it-IT"/>
          </a:p>
        </p:txBody>
      </p:sp>
    </p:spTree>
    <p:extLst>
      <p:ext uri="{BB962C8B-B14F-4D97-AF65-F5344CB8AC3E}">
        <p14:creationId xmlns:p14="http://schemas.microsoft.com/office/powerpoint/2010/main" val="920480650"/>
      </p:ext>
    </p:extLst>
  </p:cSld>
  <p:clrMap bg1="lt1" tx1="dk1" bg2="lt2" tx2="dk2" accent1="accent1" accent2="accent2" accent3="accent3" accent4="accent4" accent5="accent5" accent6="accent6" hlink="hlink" folHlink="folHlink"/>
  <p:sldLayoutIdLst>
    <p:sldLayoutId id="2147483866" r:id="rId1"/>
    <p:sldLayoutId id="2147483867" r:id="rId2"/>
    <p:sldLayoutId id="2147483868" r:id="rId3"/>
    <p:sldLayoutId id="2147483869" r:id="rId4"/>
    <p:sldLayoutId id="2147483870" r:id="rId5"/>
    <p:sldLayoutId id="2147483871" r:id="rId6"/>
    <p:sldLayoutId id="2147483872" r:id="rId7"/>
    <p:sldLayoutId id="2147483873" r:id="rId8"/>
    <p:sldLayoutId id="2147483874" r:id="rId9"/>
    <p:sldLayoutId id="2147483875" r:id="rId10"/>
    <p:sldLayoutId id="2147483876" r:id="rId11"/>
    <p:sldLayoutId id="2147483877" r:id="rId12"/>
    <p:sldLayoutId id="2147483878" r:id="rId13"/>
    <p:sldLayoutId id="2147483879" r:id="rId14"/>
    <p:sldLayoutId id="2147483880" r:id="rId15"/>
    <p:sldLayoutId id="214748388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86D47-14A3-4566-8107-97273401F966}"/>
              </a:ext>
            </a:extLst>
          </p:cNvPr>
          <p:cNvSpPr>
            <a:spLocks noGrp="1"/>
          </p:cNvSpPr>
          <p:nvPr>
            <p:ph type="ctrTitle"/>
          </p:nvPr>
        </p:nvSpPr>
        <p:spPr>
          <a:xfrm>
            <a:off x="1507067" y="2038582"/>
            <a:ext cx="7766936" cy="1646302"/>
          </a:xfrm>
        </p:spPr>
        <p:txBody>
          <a:bodyPr/>
          <a:lstStyle/>
          <a:p>
            <a:r>
              <a:rPr lang="it-IT" sz="5400" dirty="0">
                <a:solidFill>
                  <a:srgbClr val="C00000"/>
                </a:solidFill>
              </a:rPr>
              <a:t>IE3</a:t>
            </a:r>
            <a:br>
              <a:rPr lang="it-IT" dirty="0"/>
            </a:br>
            <a:r>
              <a:rPr lang="en-US" sz="3200" b="1" dirty="0">
                <a:solidFill>
                  <a:srgbClr val="C00000"/>
                </a:solidFill>
                <a:latin typeface="+mn-lt"/>
              </a:rPr>
              <a:t>I</a:t>
            </a:r>
            <a:r>
              <a:rPr lang="en-US" sz="3200" b="1" dirty="0">
                <a:solidFill>
                  <a:schemeClr val="accent2">
                    <a:lumMod val="75000"/>
                  </a:schemeClr>
                </a:solidFill>
                <a:latin typeface="+mn-lt"/>
              </a:rPr>
              <a:t>ndustrial </a:t>
            </a:r>
            <a:r>
              <a:rPr lang="en-US" sz="3200" b="1" dirty="0">
                <a:solidFill>
                  <a:srgbClr val="C00000"/>
                </a:solidFill>
                <a:latin typeface="+mn-lt"/>
              </a:rPr>
              <a:t>E</a:t>
            </a:r>
            <a:r>
              <a:rPr lang="en-US" sz="3200" b="1" dirty="0">
                <a:solidFill>
                  <a:schemeClr val="accent2">
                    <a:lumMod val="75000"/>
                  </a:schemeClr>
                </a:solidFill>
                <a:latin typeface="+mn-lt"/>
              </a:rPr>
              <a:t>ngineering and </a:t>
            </a:r>
            <a:r>
              <a:rPr lang="en-US" sz="3200" b="1" dirty="0">
                <a:solidFill>
                  <a:srgbClr val="C00000"/>
                </a:solidFill>
                <a:latin typeface="+mn-lt"/>
              </a:rPr>
              <a:t>M</a:t>
            </a:r>
            <a:r>
              <a:rPr lang="en-US" sz="3200" b="1" dirty="0">
                <a:solidFill>
                  <a:schemeClr val="accent2">
                    <a:lumMod val="75000"/>
                  </a:schemeClr>
                </a:solidFill>
                <a:latin typeface="+mn-lt"/>
              </a:rPr>
              <a:t>anagement of </a:t>
            </a:r>
            <a:r>
              <a:rPr lang="en-US" sz="3200" b="1" dirty="0">
                <a:solidFill>
                  <a:srgbClr val="C00000"/>
                </a:solidFill>
                <a:latin typeface="+mn-lt"/>
              </a:rPr>
              <a:t>E</a:t>
            </a:r>
            <a:r>
              <a:rPr lang="en-US" sz="3200" b="1" dirty="0">
                <a:solidFill>
                  <a:schemeClr val="accent2">
                    <a:lumMod val="75000"/>
                  </a:schemeClr>
                </a:solidFill>
                <a:latin typeface="+mn-lt"/>
              </a:rPr>
              <a:t>uropean </a:t>
            </a:r>
            <a:r>
              <a:rPr lang="en-US" sz="3200" b="1" dirty="0">
                <a:solidFill>
                  <a:srgbClr val="C00000"/>
                </a:solidFill>
                <a:latin typeface="+mn-lt"/>
              </a:rPr>
              <a:t>H</a:t>
            </a:r>
            <a:r>
              <a:rPr lang="en-US" sz="3200" b="1" dirty="0">
                <a:solidFill>
                  <a:schemeClr val="accent2">
                    <a:lumMod val="75000"/>
                  </a:schemeClr>
                </a:solidFill>
                <a:latin typeface="+mn-lt"/>
              </a:rPr>
              <a:t>igher </a:t>
            </a:r>
            <a:r>
              <a:rPr lang="en-US" sz="3200" b="1" dirty="0">
                <a:solidFill>
                  <a:srgbClr val="C00000"/>
                </a:solidFill>
                <a:latin typeface="+mn-lt"/>
              </a:rPr>
              <a:t>E</a:t>
            </a:r>
            <a:r>
              <a:rPr lang="en-US" sz="3200" b="1" dirty="0">
                <a:solidFill>
                  <a:schemeClr val="accent2">
                    <a:lumMod val="75000"/>
                  </a:schemeClr>
                </a:solidFill>
                <a:latin typeface="+mn-lt"/>
              </a:rPr>
              <a:t>ducation </a:t>
            </a:r>
            <a:endParaRPr lang="it-IT" sz="3200" dirty="0">
              <a:solidFill>
                <a:schemeClr val="accent2">
                  <a:lumMod val="75000"/>
                </a:schemeClr>
              </a:solidFill>
              <a:latin typeface="+mn-lt"/>
            </a:endParaRPr>
          </a:p>
        </p:txBody>
      </p:sp>
      <p:sp>
        <p:nvSpPr>
          <p:cNvPr id="3" name="Subtitle 2">
            <a:extLst>
              <a:ext uri="{FF2B5EF4-FFF2-40B4-BE49-F238E27FC236}">
                <a16:creationId xmlns:a16="http://schemas.microsoft.com/office/drawing/2014/main" id="{DE4CFF00-4D1F-4874-818C-C967C0AE4C92}"/>
              </a:ext>
            </a:extLst>
          </p:cNvPr>
          <p:cNvSpPr>
            <a:spLocks noGrp="1"/>
          </p:cNvSpPr>
          <p:nvPr>
            <p:ph type="subTitle" idx="1"/>
          </p:nvPr>
        </p:nvSpPr>
        <p:spPr/>
        <p:txBody>
          <a:bodyPr>
            <a:normAutofit/>
          </a:bodyPr>
          <a:lstStyle/>
          <a:p>
            <a:r>
              <a:rPr lang="it-IT" sz="2400" b="1" dirty="0"/>
              <a:t>WP 5 description</a:t>
            </a:r>
          </a:p>
          <a:p>
            <a:r>
              <a:rPr lang="it-IT" sz="2400" b="1" dirty="0"/>
              <a:t>Revising a new educational pathway of IEM</a:t>
            </a:r>
          </a:p>
        </p:txBody>
      </p:sp>
      <p:pic>
        <p:nvPicPr>
          <p:cNvPr id="5" name="Immagine 4" descr="http://eacea.ec.europa.eu/img/logos/erasmus_plus/eu_flag_co_funded_pos_%5brgb%5d_righ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5062" y="5791428"/>
            <a:ext cx="2615071" cy="691877"/>
          </a:xfrm>
          <a:prstGeom prst="rect">
            <a:avLst/>
          </a:prstGeom>
          <a:noFill/>
          <a:ln>
            <a:noFill/>
          </a:ln>
        </p:spPr>
      </p:pic>
      <p:sp>
        <p:nvSpPr>
          <p:cNvPr id="6" name="CasellaDiTesto 3"/>
          <p:cNvSpPr txBox="1"/>
          <p:nvPr/>
        </p:nvSpPr>
        <p:spPr>
          <a:xfrm>
            <a:off x="3657599" y="5791428"/>
            <a:ext cx="4990012" cy="677108"/>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950" dirty="0"/>
              <a:t>The European Commission support for the production of this publication does not constitute endorsement of the contents which reflects the views only of the authors, and the Commission cannot be held responsible for any use which may be made of the information contained therein</a:t>
            </a:r>
            <a:endParaRPr lang="it-IT" sz="950" dirty="0"/>
          </a:p>
        </p:txBody>
      </p:sp>
    </p:spTree>
    <p:extLst>
      <p:ext uri="{BB962C8B-B14F-4D97-AF65-F5344CB8AC3E}">
        <p14:creationId xmlns:p14="http://schemas.microsoft.com/office/powerpoint/2010/main" val="1893112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441D7-4086-4DAE-9055-7DDE8C7EE5CE}"/>
              </a:ext>
            </a:extLst>
          </p:cNvPr>
          <p:cNvSpPr>
            <a:spLocks noGrp="1"/>
          </p:cNvSpPr>
          <p:nvPr>
            <p:ph type="title"/>
          </p:nvPr>
        </p:nvSpPr>
        <p:spPr/>
        <p:txBody>
          <a:bodyPr>
            <a:normAutofit/>
          </a:bodyPr>
          <a:lstStyle/>
          <a:p>
            <a:r>
              <a:rPr lang="it-IT" sz="4000" dirty="0">
                <a:solidFill>
                  <a:schemeClr val="tx1"/>
                </a:solidFill>
              </a:rPr>
              <a:t>WP 5 description, aims, organization of the work</a:t>
            </a:r>
          </a:p>
        </p:txBody>
      </p:sp>
      <p:sp>
        <p:nvSpPr>
          <p:cNvPr id="3" name="Content Placeholder 2">
            <a:extLst>
              <a:ext uri="{FF2B5EF4-FFF2-40B4-BE49-F238E27FC236}">
                <a16:creationId xmlns:a16="http://schemas.microsoft.com/office/drawing/2014/main" id="{4C20794A-13A3-4DEA-A774-E55D5C203761}"/>
              </a:ext>
            </a:extLst>
          </p:cNvPr>
          <p:cNvSpPr>
            <a:spLocks noGrp="1"/>
          </p:cNvSpPr>
          <p:nvPr>
            <p:ph idx="1"/>
          </p:nvPr>
        </p:nvSpPr>
        <p:spPr/>
        <p:txBody>
          <a:bodyPr>
            <a:noAutofit/>
          </a:bodyPr>
          <a:lstStyle/>
          <a:p>
            <a:r>
              <a:rPr lang="it-IT" sz="2200" dirty="0"/>
              <a:t>This WP focuses on the actions following the implementation of the pilot phase. Each partner university is responsible for revising the whole MSc programme in IEM based on the outcomes from WP 1-4. The programme will contain e-learning couse modules developed by partner universities. </a:t>
            </a:r>
          </a:p>
          <a:p>
            <a:r>
              <a:rPr lang="it-IT" sz="2200" dirty="0"/>
              <a:t>The main aims of this WP are: h</a:t>
            </a:r>
          </a:p>
          <a:p>
            <a:pPr>
              <a:buFont typeface="Wingdings" panose="05000000000000000000" pitchFamily="2" charset="2"/>
              <a:buChar char="§"/>
            </a:pPr>
            <a:r>
              <a:rPr lang="it-IT" sz="2200" dirty="0"/>
              <a:t>Designing a MSc programme in IEM</a:t>
            </a:r>
          </a:p>
          <a:p>
            <a:pPr>
              <a:buFont typeface="Wingdings" panose="05000000000000000000" pitchFamily="2" charset="2"/>
              <a:buChar char="§"/>
            </a:pPr>
            <a:r>
              <a:rPr lang="it-IT" sz="2200" dirty="0"/>
              <a:t>Define a set of new syllabi based on the outcomes from WP 1-4</a:t>
            </a:r>
          </a:p>
          <a:p>
            <a:pPr>
              <a:buFont typeface="Wingdings" panose="05000000000000000000" pitchFamily="2" charset="2"/>
              <a:buChar char="§"/>
            </a:pPr>
            <a:r>
              <a:rPr lang="it-IT" sz="2200" dirty="0"/>
              <a:t>Deliver a handbook for helping other universities to design and develop IEM course modules and programmes</a:t>
            </a:r>
          </a:p>
        </p:txBody>
      </p:sp>
    </p:spTree>
    <p:extLst>
      <p:ext uri="{BB962C8B-B14F-4D97-AF65-F5344CB8AC3E}">
        <p14:creationId xmlns:p14="http://schemas.microsoft.com/office/powerpoint/2010/main" val="28802591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441D7-4086-4DAE-9055-7DDE8C7EE5CE}"/>
              </a:ext>
            </a:extLst>
          </p:cNvPr>
          <p:cNvSpPr>
            <a:spLocks noGrp="1"/>
          </p:cNvSpPr>
          <p:nvPr>
            <p:ph type="title"/>
          </p:nvPr>
        </p:nvSpPr>
        <p:spPr/>
        <p:txBody>
          <a:bodyPr>
            <a:normAutofit/>
          </a:bodyPr>
          <a:lstStyle/>
          <a:p>
            <a:r>
              <a:rPr lang="it-IT" sz="4000" dirty="0">
                <a:solidFill>
                  <a:schemeClr val="tx1"/>
                </a:solidFill>
              </a:rPr>
              <a:t>WP 5 description, aims, organization of the work</a:t>
            </a:r>
          </a:p>
        </p:txBody>
      </p:sp>
      <p:sp>
        <p:nvSpPr>
          <p:cNvPr id="3" name="Content Placeholder 2">
            <a:extLst>
              <a:ext uri="{FF2B5EF4-FFF2-40B4-BE49-F238E27FC236}">
                <a16:creationId xmlns:a16="http://schemas.microsoft.com/office/drawing/2014/main" id="{4C20794A-13A3-4DEA-A774-E55D5C203761}"/>
              </a:ext>
            </a:extLst>
          </p:cNvPr>
          <p:cNvSpPr>
            <a:spLocks noGrp="1"/>
          </p:cNvSpPr>
          <p:nvPr>
            <p:ph idx="1"/>
          </p:nvPr>
        </p:nvSpPr>
        <p:spPr/>
        <p:txBody>
          <a:bodyPr>
            <a:noAutofit/>
          </a:bodyPr>
          <a:lstStyle/>
          <a:p>
            <a:r>
              <a:rPr lang="it-IT" sz="2200" dirty="0"/>
              <a:t>Partner universities will collect the revised and validated learning materials and create new result-oriented learning pathways in IEM</a:t>
            </a:r>
          </a:p>
          <a:p>
            <a:r>
              <a:rPr lang="it-IT" sz="2200" dirty="0"/>
              <a:t>Companies will validate the educational pathway as a whole.</a:t>
            </a:r>
          </a:p>
          <a:p>
            <a:endParaRPr lang="it-IT" sz="2200" dirty="0"/>
          </a:p>
        </p:txBody>
      </p:sp>
    </p:spTree>
    <p:extLst>
      <p:ext uri="{BB962C8B-B14F-4D97-AF65-F5344CB8AC3E}">
        <p14:creationId xmlns:p14="http://schemas.microsoft.com/office/powerpoint/2010/main" val="3753498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p:txBody>
          <a:bodyPr>
            <a:normAutofit/>
          </a:bodyPr>
          <a:lstStyle/>
          <a:p>
            <a:r>
              <a:rPr lang="it-IT" sz="4000" dirty="0">
                <a:solidFill>
                  <a:schemeClr val="tx1"/>
                </a:solidFill>
              </a:rPr>
              <a:t>Tasks: description, timeframe, responsabilities</a:t>
            </a:r>
          </a:p>
        </p:txBody>
      </p:sp>
      <p:sp>
        <p:nvSpPr>
          <p:cNvPr id="3" name="Content Placeholder 2">
            <a:extLst>
              <a:ext uri="{FF2B5EF4-FFF2-40B4-BE49-F238E27FC236}">
                <a16:creationId xmlns:a16="http://schemas.microsoft.com/office/drawing/2014/main" id="{CA1AC81C-4556-4BE4-8995-2DE3D0AD77DC}"/>
              </a:ext>
            </a:extLst>
          </p:cNvPr>
          <p:cNvSpPr>
            <a:spLocks noGrp="1"/>
          </p:cNvSpPr>
          <p:nvPr>
            <p:ph idx="1"/>
          </p:nvPr>
        </p:nvSpPr>
        <p:spPr/>
        <p:txBody>
          <a:bodyPr>
            <a:normAutofit/>
          </a:bodyPr>
          <a:lstStyle/>
          <a:p>
            <a:r>
              <a:rPr lang="it-IT" sz="2600" b="1" dirty="0"/>
              <a:t>T5.1 Defining the course modules to be included in a full redesigned IEM Master’s programme </a:t>
            </a:r>
          </a:p>
          <a:p>
            <a:pPr>
              <a:buFont typeface="Wingdings" panose="05000000000000000000" pitchFamily="2" charset="2"/>
              <a:buChar char="§"/>
            </a:pPr>
            <a:r>
              <a:rPr lang="it-IT" sz="2600" dirty="0"/>
              <a:t>Define the course modules to be included in the redesigned IEM Master’s programme</a:t>
            </a:r>
          </a:p>
          <a:p>
            <a:pPr>
              <a:buFont typeface="Wingdings" panose="05000000000000000000" pitchFamily="2" charset="2"/>
              <a:buChar char="§"/>
            </a:pPr>
            <a:r>
              <a:rPr lang="it-IT" sz="2600" dirty="0"/>
              <a:t>The number of courses to be included in the redesigned programme is equivalent to 75-90 ECTS</a:t>
            </a:r>
          </a:p>
          <a:p>
            <a:pPr marL="0" indent="0">
              <a:buNone/>
            </a:pPr>
            <a:r>
              <a:rPr lang="it-IT" sz="2600" dirty="0"/>
              <a:t>    Duration:  M32-M33</a:t>
            </a:r>
          </a:p>
        </p:txBody>
      </p:sp>
    </p:spTree>
    <p:extLst>
      <p:ext uri="{BB962C8B-B14F-4D97-AF65-F5344CB8AC3E}">
        <p14:creationId xmlns:p14="http://schemas.microsoft.com/office/powerpoint/2010/main" val="35795814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p:txBody>
          <a:bodyPr>
            <a:normAutofit/>
          </a:bodyPr>
          <a:lstStyle/>
          <a:p>
            <a:r>
              <a:rPr lang="it-IT" sz="4000" dirty="0">
                <a:solidFill>
                  <a:schemeClr val="tx1"/>
                </a:solidFill>
              </a:rPr>
              <a:t>Tasks: description, timeframe, responsabilities</a:t>
            </a:r>
          </a:p>
        </p:txBody>
      </p:sp>
      <p:sp>
        <p:nvSpPr>
          <p:cNvPr id="3" name="Content Placeholder 2">
            <a:extLst>
              <a:ext uri="{FF2B5EF4-FFF2-40B4-BE49-F238E27FC236}">
                <a16:creationId xmlns:a16="http://schemas.microsoft.com/office/drawing/2014/main" id="{CA1AC81C-4556-4BE4-8995-2DE3D0AD77DC}"/>
              </a:ext>
            </a:extLst>
          </p:cNvPr>
          <p:cNvSpPr>
            <a:spLocks noGrp="1"/>
          </p:cNvSpPr>
          <p:nvPr>
            <p:ph idx="1"/>
          </p:nvPr>
        </p:nvSpPr>
        <p:spPr/>
        <p:txBody>
          <a:bodyPr>
            <a:normAutofit/>
          </a:bodyPr>
          <a:lstStyle/>
          <a:p>
            <a:r>
              <a:rPr lang="it-IT" sz="2800" b="1" dirty="0"/>
              <a:t>T5.2 Redesigning the syllabi of the IEM Master’s programme</a:t>
            </a:r>
          </a:p>
          <a:p>
            <a:pPr>
              <a:buFont typeface="Wingdings" panose="05000000000000000000" pitchFamily="2" charset="2"/>
              <a:buChar char="§"/>
            </a:pPr>
            <a:r>
              <a:rPr lang="it-IT" sz="2800" dirty="0"/>
              <a:t>The syllabi will follow the format prepred in WP 3, i.e. Prerequisites, Intended learning outcomes, Course content, Teaching and learning methods, Assessment, Course literature</a:t>
            </a:r>
          </a:p>
          <a:p>
            <a:pPr marL="0" indent="0">
              <a:buNone/>
            </a:pPr>
            <a:r>
              <a:rPr lang="it-IT" sz="2800" dirty="0"/>
              <a:t>   Duration:  M34 - M35</a:t>
            </a:r>
          </a:p>
          <a:p>
            <a:pPr>
              <a:buFont typeface="Wingdings" panose="05000000000000000000" pitchFamily="2" charset="2"/>
              <a:buChar char="§"/>
            </a:pPr>
            <a:endParaRPr lang="it-IT" sz="2400" dirty="0"/>
          </a:p>
        </p:txBody>
      </p:sp>
    </p:spTree>
    <p:extLst>
      <p:ext uri="{BB962C8B-B14F-4D97-AF65-F5344CB8AC3E}">
        <p14:creationId xmlns:p14="http://schemas.microsoft.com/office/powerpoint/2010/main" val="42813538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p:txBody>
          <a:bodyPr>
            <a:normAutofit/>
          </a:bodyPr>
          <a:lstStyle/>
          <a:p>
            <a:r>
              <a:rPr lang="it-IT" sz="4000" dirty="0">
                <a:solidFill>
                  <a:schemeClr val="tx1"/>
                </a:solidFill>
              </a:rPr>
              <a:t>Tasks: description, timeframe, responsabilities</a:t>
            </a:r>
          </a:p>
        </p:txBody>
      </p:sp>
      <p:sp>
        <p:nvSpPr>
          <p:cNvPr id="3" name="Content Placeholder 2">
            <a:extLst>
              <a:ext uri="{FF2B5EF4-FFF2-40B4-BE49-F238E27FC236}">
                <a16:creationId xmlns:a16="http://schemas.microsoft.com/office/drawing/2014/main" id="{CA1AC81C-4556-4BE4-8995-2DE3D0AD77DC}"/>
              </a:ext>
            </a:extLst>
          </p:cNvPr>
          <p:cNvSpPr>
            <a:spLocks noGrp="1"/>
          </p:cNvSpPr>
          <p:nvPr>
            <p:ph idx="1"/>
          </p:nvPr>
        </p:nvSpPr>
        <p:spPr/>
        <p:txBody>
          <a:bodyPr>
            <a:normAutofit/>
          </a:bodyPr>
          <a:lstStyle/>
          <a:p>
            <a:pPr>
              <a:buFont typeface="Wingdings" panose="05000000000000000000" pitchFamily="2" charset="2"/>
              <a:buChar char="Ø"/>
            </a:pPr>
            <a:r>
              <a:rPr lang="it-IT" sz="2600" b="1" dirty="0"/>
              <a:t>T5.3 Exploiting the new course modules – creation of a handbook for IEM programmes</a:t>
            </a:r>
          </a:p>
          <a:p>
            <a:pPr>
              <a:buFont typeface="Wingdings" panose="05000000000000000000" pitchFamily="2" charset="2"/>
              <a:buChar char="§"/>
            </a:pPr>
            <a:r>
              <a:rPr lang="it-IT" sz="2600" dirty="0"/>
              <a:t>Create a handbook based on the experience developed in the project, the knowledge created through the partnerships with the companies and the feedback received from the different stakeholders</a:t>
            </a:r>
          </a:p>
          <a:p>
            <a:pPr marL="0" indent="0">
              <a:buNone/>
            </a:pPr>
            <a:r>
              <a:rPr lang="it-IT" sz="2600" dirty="0"/>
              <a:t>    Leader: Infotech</a:t>
            </a:r>
          </a:p>
          <a:p>
            <a:pPr marL="0" indent="0">
              <a:buNone/>
            </a:pPr>
            <a:r>
              <a:rPr lang="it-IT" sz="2600" dirty="0"/>
              <a:t>    Duration. M32-M36</a:t>
            </a:r>
          </a:p>
          <a:p>
            <a:pPr>
              <a:buFont typeface="Wingdings" panose="05000000000000000000" pitchFamily="2" charset="2"/>
              <a:buChar char="§"/>
            </a:pPr>
            <a:endParaRPr lang="it-IT" sz="2400" dirty="0"/>
          </a:p>
        </p:txBody>
      </p:sp>
    </p:spTree>
    <p:extLst>
      <p:ext uri="{BB962C8B-B14F-4D97-AF65-F5344CB8AC3E}">
        <p14:creationId xmlns:p14="http://schemas.microsoft.com/office/powerpoint/2010/main" val="3287629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p:txBody>
          <a:bodyPr>
            <a:normAutofit/>
          </a:bodyPr>
          <a:lstStyle/>
          <a:p>
            <a:r>
              <a:rPr lang="it-IT" sz="4000" dirty="0">
                <a:solidFill>
                  <a:schemeClr val="tx1"/>
                </a:solidFill>
              </a:rPr>
              <a:t>Results: description, timeframe, responsabilities</a:t>
            </a:r>
          </a:p>
        </p:txBody>
      </p:sp>
      <p:sp>
        <p:nvSpPr>
          <p:cNvPr id="3" name="Content Placeholder 2">
            <a:extLst>
              <a:ext uri="{FF2B5EF4-FFF2-40B4-BE49-F238E27FC236}">
                <a16:creationId xmlns:a16="http://schemas.microsoft.com/office/drawing/2014/main" id="{CA1AC81C-4556-4BE4-8995-2DE3D0AD77DC}"/>
              </a:ext>
            </a:extLst>
          </p:cNvPr>
          <p:cNvSpPr>
            <a:spLocks noGrp="1"/>
          </p:cNvSpPr>
          <p:nvPr>
            <p:ph idx="1"/>
          </p:nvPr>
        </p:nvSpPr>
        <p:spPr/>
        <p:txBody>
          <a:bodyPr>
            <a:normAutofit lnSpcReduction="10000"/>
          </a:bodyPr>
          <a:lstStyle/>
          <a:p>
            <a:r>
              <a:rPr lang="it-IT" sz="2800" b="1" dirty="0"/>
              <a:t>R5.1 IE3 Master’s programme based on the BoK guidelines</a:t>
            </a:r>
          </a:p>
          <a:p>
            <a:pPr>
              <a:buFont typeface="Wingdings" panose="05000000000000000000" pitchFamily="2" charset="2"/>
              <a:buChar char="§"/>
            </a:pPr>
            <a:r>
              <a:rPr lang="it-IT" sz="2800" dirty="0"/>
              <a:t>The renewed IEM MSc programme will have the following charateristics:</a:t>
            </a:r>
          </a:p>
          <a:p>
            <a:pPr marL="0" indent="0">
              <a:buNone/>
            </a:pPr>
            <a:r>
              <a:rPr lang="it-IT" sz="2800" dirty="0"/>
              <a:t>     - Syllabus: redesigned on the BoK guidelines</a:t>
            </a:r>
          </a:p>
          <a:p>
            <a:pPr marL="0" indent="0">
              <a:buNone/>
            </a:pPr>
            <a:r>
              <a:rPr lang="it-IT" sz="2800" dirty="0"/>
              <a:t>     - Duration: 2 years’ full time study </a:t>
            </a:r>
          </a:p>
          <a:p>
            <a:pPr marL="0" indent="0">
              <a:buNone/>
            </a:pPr>
            <a:r>
              <a:rPr lang="it-IT" sz="2800" dirty="0"/>
              <a:t>     - Teaching language: English</a:t>
            </a:r>
          </a:p>
          <a:p>
            <a:pPr>
              <a:buFont typeface="Wingdings" panose="05000000000000000000" pitchFamily="2" charset="2"/>
              <a:buChar char="§"/>
            </a:pPr>
            <a:r>
              <a:rPr lang="it-IT" sz="2800" dirty="0"/>
              <a:t>Due date: M35</a:t>
            </a:r>
          </a:p>
          <a:p>
            <a:pPr marL="0" indent="0">
              <a:buNone/>
            </a:pPr>
            <a:endParaRPr lang="it-IT" sz="2800" dirty="0"/>
          </a:p>
        </p:txBody>
      </p:sp>
    </p:spTree>
    <p:extLst>
      <p:ext uri="{BB962C8B-B14F-4D97-AF65-F5344CB8AC3E}">
        <p14:creationId xmlns:p14="http://schemas.microsoft.com/office/powerpoint/2010/main" val="180346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59E802-834C-4733-AF5B-5157ECE3A905}"/>
              </a:ext>
            </a:extLst>
          </p:cNvPr>
          <p:cNvSpPr>
            <a:spLocks noGrp="1"/>
          </p:cNvSpPr>
          <p:nvPr>
            <p:ph type="title"/>
          </p:nvPr>
        </p:nvSpPr>
        <p:spPr/>
        <p:txBody>
          <a:bodyPr>
            <a:normAutofit/>
          </a:bodyPr>
          <a:lstStyle/>
          <a:p>
            <a:r>
              <a:rPr lang="it-IT" sz="4000" dirty="0">
                <a:solidFill>
                  <a:schemeClr val="tx1"/>
                </a:solidFill>
              </a:rPr>
              <a:t>Results: description, timeframe, responsabilities</a:t>
            </a:r>
          </a:p>
        </p:txBody>
      </p:sp>
      <p:sp>
        <p:nvSpPr>
          <p:cNvPr id="3" name="Content Placeholder 2">
            <a:extLst>
              <a:ext uri="{FF2B5EF4-FFF2-40B4-BE49-F238E27FC236}">
                <a16:creationId xmlns:a16="http://schemas.microsoft.com/office/drawing/2014/main" id="{CA1AC81C-4556-4BE4-8995-2DE3D0AD77DC}"/>
              </a:ext>
            </a:extLst>
          </p:cNvPr>
          <p:cNvSpPr>
            <a:spLocks noGrp="1"/>
          </p:cNvSpPr>
          <p:nvPr>
            <p:ph idx="1"/>
          </p:nvPr>
        </p:nvSpPr>
        <p:spPr>
          <a:xfrm>
            <a:off x="677334" y="2160589"/>
            <a:ext cx="8596668" cy="4387356"/>
          </a:xfrm>
        </p:spPr>
        <p:txBody>
          <a:bodyPr>
            <a:normAutofit fontScale="92500" lnSpcReduction="20000"/>
          </a:bodyPr>
          <a:lstStyle/>
          <a:p>
            <a:r>
              <a:rPr lang="it-IT" sz="2800" b="1" dirty="0"/>
              <a:t>R5.2 IE3 model course handbook</a:t>
            </a:r>
          </a:p>
          <a:p>
            <a:pPr>
              <a:buFont typeface="Wingdings" panose="05000000000000000000" pitchFamily="2" charset="2"/>
              <a:buChar char="§"/>
            </a:pPr>
            <a:r>
              <a:rPr lang="it-IT" sz="2800" dirty="0"/>
              <a:t>The handbook will contain:</a:t>
            </a:r>
          </a:p>
          <a:p>
            <a:pPr marL="0" indent="0">
              <a:buNone/>
            </a:pPr>
            <a:r>
              <a:rPr lang="it-IT" sz="2800" dirty="0"/>
              <a:t>   - Specific tasks and resopnsibility flows</a:t>
            </a:r>
          </a:p>
          <a:p>
            <a:pPr marL="0" indent="0">
              <a:buNone/>
            </a:pPr>
            <a:r>
              <a:rPr lang="it-IT" sz="2800" dirty="0"/>
              <a:t>   - Information exchange methods and procedures</a:t>
            </a:r>
          </a:p>
          <a:p>
            <a:pPr marL="0" indent="0">
              <a:buNone/>
            </a:pPr>
            <a:r>
              <a:rPr lang="it-IT" sz="2800" dirty="0"/>
              <a:t>   - Implementation of blended learning course modules</a:t>
            </a:r>
          </a:p>
          <a:p>
            <a:pPr marL="0" indent="0">
              <a:buNone/>
            </a:pPr>
            <a:r>
              <a:rPr lang="it-IT" sz="2800" dirty="0"/>
              <a:t>   - Examples of questionnaires to collect feedback from</a:t>
            </a:r>
            <a:br>
              <a:rPr lang="it-IT" sz="2800" dirty="0"/>
            </a:br>
            <a:r>
              <a:rPr lang="it-IT" sz="2800" dirty="0"/>
              <a:t>     the attendees</a:t>
            </a:r>
          </a:p>
          <a:p>
            <a:pPr>
              <a:buFont typeface="Wingdings" panose="05000000000000000000" pitchFamily="2" charset="2"/>
              <a:buChar char="§"/>
            </a:pPr>
            <a:r>
              <a:rPr lang="it-IT" sz="2800" dirty="0"/>
              <a:t>Due date: M36</a:t>
            </a:r>
          </a:p>
          <a:p>
            <a:pPr>
              <a:buFont typeface="Wingdings" panose="05000000000000000000" pitchFamily="2" charset="2"/>
              <a:buChar char="§"/>
            </a:pPr>
            <a:r>
              <a:rPr lang="it-IT" sz="2800" dirty="0"/>
              <a:t>Responsible partner: Infotec</a:t>
            </a:r>
            <a:br>
              <a:rPr lang="it-IT" sz="2800" dirty="0"/>
            </a:br>
            <a:r>
              <a:rPr lang="it-IT" sz="2800" dirty="0"/>
              <a:t> </a:t>
            </a:r>
          </a:p>
          <a:p>
            <a:pPr marL="0" indent="0">
              <a:buNone/>
            </a:pPr>
            <a:endParaRPr lang="it-IT" sz="2400" dirty="0"/>
          </a:p>
        </p:txBody>
      </p:sp>
    </p:spTree>
    <p:extLst>
      <p:ext uri="{BB962C8B-B14F-4D97-AF65-F5344CB8AC3E}">
        <p14:creationId xmlns:p14="http://schemas.microsoft.com/office/powerpoint/2010/main" val="1717466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3051A-8B7D-43D7-B216-0725D1EF9799}"/>
              </a:ext>
            </a:extLst>
          </p:cNvPr>
          <p:cNvSpPr>
            <a:spLocks noGrp="1"/>
          </p:cNvSpPr>
          <p:nvPr>
            <p:ph type="title"/>
          </p:nvPr>
        </p:nvSpPr>
        <p:spPr/>
        <p:txBody>
          <a:bodyPr>
            <a:normAutofit/>
          </a:bodyPr>
          <a:lstStyle/>
          <a:p>
            <a:r>
              <a:rPr lang="it-IT" sz="4000" dirty="0">
                <a:solidFill>
                  <a:schemeClr val="tx1"/>
                </a:solidFill>
              </a:rPr>
              <a:t>Link with the other WPs</a:t>
            </a:r>
          </a:p>
        </p:txBody>
      </p:sp>
      <p:sp>
        <p:nvSpPr>
          <p:cNvPr id="3" name="Content Placeholder 2">
            <a:extLst>
              <a:ext uri="{FF2B5EF4-FFF2-40B4-BE49-F238E27FC236}">
                <a16:creationId xmlns:a16="http://schemas.microsoft.com/office/drawing/2014/main" id="{3C98632C-1B91-4DE5-AC18-F477E42BE822}"/>
              </a:ext>
            </a:extLst>
          </p:cNvPr>
          <p:cNvSpPr>
            <a:spLocks noGrp="1"/>
          </p:cNvSpPr>
          <p:nvPr>
            <p:ph idx="1"/>
          </p:nvPr>
        </p:nvSpPr>
        <p:spPr/>
        <p:txBody>
          <a:bodyPr>
            <a:normAutofit/>
          </a:bodyPr>
          <a:lstStyle/>
          <a:p>
            <a:r>
              <a:rPr lang="it-IT" sz="3200" dirty="0"/>
              <a:t>This WP is closely linked to WP 1 – WP 4</a:t>
            </a:r>
          </a:p>
        </p:txBody>
      </p:sp>
    </p:spTree>
    <p:extLst>
      <p:ext uri="{BB962C8B-B14F-4D97-AF65-F5344CB8AC3E}">
        <p14:creationId xmlns:p14="http://schemas.microsoft.com/office/powerpoint/2010/main" val="2888562997"/>
      </p:ext>
    </p:extLst>
  </p:cSld>
  <p:clrMapOvr>
    <a:masterClrMapping/>
  </p:clrMapOvr>
</p:sld>
</file>

<file path=ppt/theme/theme1.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724F872E61C6F43A00602E3A6FA9715" ma:contentTypeVersion="5" ma:contentTypeDescription="Create a new document." ma:contentTypeScope="" ma:versionID="583a7de0cbb6936154e9132787a89ffe">
  <xsd:schema xmlns:xsd="http://www.w3.org/2001/XMLSchema" xmlns:xs="http://www.w3.org/2001/XMLSchema" xmlns:p="http://schemas.microsoft.com/office/2006/metadata/properties" xmlns:ns3="5427303b-85f0-4d97-896d-2df5aa5ce8e9" targetNamespace="http://schemas.microsoft.com/office/2006/metadata/properties" ma:root="true" ma:fieldsID="c41532e57226dedc8ca23a7ac8a6a7ca" ns3:_="">
    <xsd:import namespace="5427303b-85f0-4d97-896d-2df5aa5ce8e9"/>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DateTake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427303b-85f0-4d97-896d-2df5aa5ce8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0DDF7DA-42B9-4C7B-A6DD-0D925E9720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427303b-85f0-4d97-896d-2df5aa5ce8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E3E1B03-C310-4546-BAFC-7A76EFF2769B}">
  <ds:schemaRefs>
    <ds:schemaRef ds:uri="http://schemas.microsoft.com/sharepoint/v3/contenttype/forms"/>
  </ds:schemaRefs>
</ds:datastoreItem>
</file>

<file path=customXml/itemProps3.xml><?xml version="1.0" encoding="utf-8"?>
<ds:datastoreItem xmlns:ds="http://schemas.openxmlformats.org/officeDocument/2006/customXml" ds:itemID="{E3238CA4-3A52-41F0-8323-59326344DB38}">
  <ds:schemaRefs>
    <ds:schemaRef ds:uri="http://purl.org/dc/dcmitype/"/>
    <ds:schemaRef ds:uri="http://schemas.microsoft.com/office/infopath/2007/PartnerControls"/>
    <ds:schemaRef ds:uri="http://purl.org/dc/elements/1.1/"/>
    <ds:schemaRef ds:uri="http://schemas.microsoft.com/office/2006/metadata/properties"/>
    <ds:schemaRef ds:uri="5427303b-85f0-4d97-896d-2df5aa5ce8e9"/>
    <ds:schemaRef ds:uri="http://schemas.microsoft.com/office/2006/documentManagement/types"/>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Facet</Template>
  <TotalTime>131</TotalTime>
  <Words>506</Words>
  <Application>Microsoft Office PowerPoint</Application>
  <PresentationFormat>Bredbild</PresentationFormat>
  <Paragraphs>45</Paragraphs>
  <Slides>9</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9</vt:i4>
      </vt:variant>
    </vt:vector>
  </HeadingPairs>
  <TitlesOfParts>
    <vt:vector size="14" baseType="lpstr">
      <vt:lpstr>Arial</vt:lpstr>
      <vt:lpstr>Trebuchet MS</vt:lpstr>
      <vt:lpstr>Wingdings</vt:lpstr>
      <vt:lpstr>Wingdings 3</vt:lpstr>
      <vt:lpstr>Sfaccettatura</vt:lpstr>
      <vt:lpstr>IE3 Industrial Engineering and Management of European Higher Education </vt:lpstr>
      <vt:lpstr>WP 5 description, aims, organization of the work</vt:lpstr>
      <vt:lpstr>WP 5 description, aims, organization of the work</vt:lpstr>
      <vt:lpstr>Tasks: description, timeframe, responsabilities</vt:lpstr>
      <vt:lpstr>Tasks: description, timeframe, responsabilities</vt:lpstr>
      <vt:lpstr>Tasks: description, timeframe, responsabilities</vt:lpstr>
      <vt:lpstr>Results: description, timeframe, responsabilities</vt:lpstr>
      <vt:lpstr>Results: description, timeframe, responsabilities</vt:lpstr>
      <vt:lpstr>Link with the other WPs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SPRINT4.0</dc:title>
  <dc:creator>Alessandro</dc:creator>
  <cp:lastModifiedBy>Janerik Lundquist</cp:lastModifiedBy>
  <cp:revision>15</cp:revision>
  <dcterms:created xsi:type="dcterms:W3CDTF">2017-09-28T10:15:40Z</dcterms:created>
  <dcterms:modified xsi:type="dcterms:W3CDTF">2019-11-20T19:26:18Z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0x0101000724F872E61C6F43A00602E3A6FA9715</vt:lpwstr>
  </property>
</Properties>
</file>