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notesSlides/notesSlide3.xml" ContentType="application/vnd.openxmlformats-officedocument.presentationml.notesSlid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notesSlides/notesSlide4.xml" ContentType="application/vnd.openxmlformats-officedocument.presentationml.notesSlid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drawings/drawing1.xml" ContentType="application/vnd.openxmlformats-officedocument.drawingml.chartshapes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1"/>
  </p:notesMasterIdLst>
  <p:sldIdLst>
    <p:sldId id="257" r:id="rId5"/>
    <p:sldId id="258" r:id="rId6"/>
    <p:sldId id="266" r:id="rId7"/>
    <p:sldId id="265" r:id="rId8"/>
    <p:sldId id="260" r:id="rId9"/>
    <p:sldId id="261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Utente Windows" initials="UW" lastIdx="1" clrIdx="0">
    <p:extLst>
      <p:ext uri="{19B8F6BF-5375-455C-9EA6-DF929625EA0E}">
        <p15:presenceInfo xmlns:p15="http://schemas.microsoft.com/office/powerpoint/2012/main" userId="Utente Windows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8" d="100"/>
          <a:sy n="88" d="100"/>
        </p:scale>
        <p:origin x="494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Zeszyt1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Zeszyt1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Zeszyt1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Zeszyt1" TargetMode="External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oleObject" Target="Zeszyt1" TargetMode="External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oleObject" Target="Zeszyt1" TargetMode="External"/><Relationship Id="rId2" Type="http://schemas.microsoft.com/office/2011/relationships/chartColorStyle" Target="colors6.xml"/><Relationship Id="rId1" Type="http://schemas.microsoft.com/office/2011/relationships/chartStyle" Target="style6.xml"/><Relationship Id="rId4" Type="http://schemas.openxmlformats.org/officeDocument/2006/relationships/chartUserShapes" Target="../drawings/drawing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Arkusz1!$C$1:$G$1</c:f>
              <c:strCache>
                <c:ptCount val="5"/>
                <c:pt idx="0">
                  <c:v>Fully Agree</c:v>
                </c:pt>
                <c:pt idx="1">
                  <c:v>Partially Agree</c:v>
                </c:pt>
                <c:pt idx="2">
                  <c:v>Nether Agree nor disagree</c:v>
                </c:pt>
                <c:pt idx="3">
                  <c:v>Partially Disagree</c:v>
                </c:pt>
                <c:pt idx="4">
                  <c:v>Fully Disagree</c:v>
                </c:pt>
              </c:strCache>
            </c:strRef>
          </c:cat>
          <c:val>
            <c:numRef>
              <c:f>Arkusz1!$C$2:$G$2</c:f>
              <c:numCache>
                <c:formatCode>General</c:formatCode>
                <c:ptCount val="5"/>
                <c:pt idx="0">
                  <c:v>9</c:v>
                </c:pt>
                <c:pt idx="1">
                  <c:v>15</c:v>
                </c:pt>
                <c:pt idx="2">
                  <c:v>4</c:v>
                </c:pt>
                <c:pt idx="3">
                  <c:v>2</c:v>
                </c:pt>
                <c:pt idx="4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B89-42FE-87EF-86F3058AA81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450522351"/>
        <c:axId val="450516943"/>
      </c:barChart>
      <c:catAx>
        <c:axId val="450522351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450516943"/>
        <c:crosses val="autoZero"/>
        <c:auto val="1"/>
        <c:lblAlgn val="ctr"/>
        <c:lblOffset val="100"/>
        <c:noMultiLvlLbl val="0"/>
      </c:catAx>
      <c:valAx>
        <c:axId val="450516943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450522351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t-IT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Arkusz1!$C$7:$G$7</c:f>
              <c:strCache>
                <c:ptCount val="5"/>
                <c:pt idx="0">
                  <c:v>Fully Agree</c:v>
                </c:pt>
                <c:pt idx="1">
                  <c:v>Partially Agree</c:v>
                </c:pt>
                <c:pt idx="2">
                  <c:v>Nether Agree nor disagree</c:v>
                </c:pt>
                <c:pt idx="3">
                  <c:v>Partially Disagree</c:v>
                </c:pt>
                <c:pt idx="4">
                  <c:v>Fully Disagree</c:v>
                </c:pt>
              </c:strCache>
            </c:strRef>
          </c:cat>
          <c:val>
            <c:numRef>
              <c:f>Arkusz1!$C$8:$G$8</c:f>
              <c:numCache>
                <c:formatCode>General</c:formatCode>
                <c:ptCount val="5"/>
                <c:pt idx="0">
                  <c:v>11</c:v>
                </c:pt>
                <c:pt idx="1">
                  <c:v>12</c:v>
                </c:pt>
                <c:pt idx="2">
                  <c:v>4</c:v>
                </c:pt>
                <c:pt idx="3">
                  <c:v>1</c:v>
                </c:pt>
                <c:pt idx="4">
                  <c:v>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06F-4177-978D-2596D1E7F82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45998559"/>
        <c:axId val="545994815"/>
      </c:barChart>
      <c:catAx>
        <c:axId val="545998559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545994815"/>
        <c:crosses val="autoZero"/>
        <c:auto val="1"/>
        <c:lblAlgn val="ctr"/>
        <c:lblOffset val="100"/>
        <c:noMultiLvlLbl val="0"/>
      </c:catAx>
      <c:valAx>
        <c:axId val="545994815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545998559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t-IT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Arkusz1!$C$10:$G$10</c:f>
              <c:strCache>
                <c:ptCount val="5"/>
                <c:pt idx="0">
                  <c:v>Fully Agree</c:v>
                </c:pt>
                <c:pt idx="1">
                  <c:v>Partially Agree</c:v>
                </c:pt>
                <c:pt idx="2">
                  <c:v>Nether Agree nor disagree</c:v>
                </c:pt>
                <c:pt idx="3">
                  <c:v>Partially Disagree</c:v>
                </c:pt>
                <c:pt idx="4">
                  <c:v>Fully Disagree</c:v>
                </c:pt>
              </c:strCache>
            </c:strRef>
          </c:cat>
          <c:val>
            <c:numRef>
              <c:f>Arkusz1!$C$11:$G$11</c:f>
              <c:numCache>
                <c:formatCode>General</c:formatCode>
                <c:ptCount val="5"/>
                <c:pt idx="0">
                  <c:v>9</c:v>
                </c:pt>
                <c:pt idx="1">
                  <c:v>13</c:v>
                </c:pt>
                <c:pt idx="2">
                  <c:v>5</c:v>
                </c:pt>
                <c:pt idx="3">
                  <c:v>2</c:v>
                </c:pt>
                <c:pt idx="4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1C9-4660-9364-7FFCF6CDC2E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46002719"/>
        <c:axId val="546006047"/>
      </c:barChart>
      <c:catAx>
        <c:axId val="546002719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546006047"/>
        <c:crosses val="autoZero"/>
        <c:auto val="1"/>
        <c:lblAlgn val="ctr"/>
        <c:lblOffset val="100"/>
        <c:noMultiLvlLbl val="0"/>
      </c:catAx>
      <c:valAx>
        <c:axId val="546006047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546002719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t-IT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Arkusz1!$C$13:$G$13</c:f>
              <c:strCache>
                <c:ptCount val="5"/>
                <c:pt idx="0">
                  <c:v>Fully Agree</c:v>
                </c:pt>
                <c:pt idx="1">
                  <c:v>Partially Agree</c:v>
                </c:pt>
                <c:pt idx="2">
                  <c:v>Nether Agree nor disagree</c:v>
                </c:pt>
                <c:pt idx="3">
                  <c:v>Partially Disagree</c:v>
                </c:pt>
                <c:pt idx="4">
                  <c:v>Fully Disagree</c:v>
                </c:pt>
              </c:strCache>
            </c:strRef>
          </c:cat>
          <c:val>
            <c:numRef>
              <c:f>Arkusz1!$C$14:$G$14</c:f>
              <c:numCache>
                <c:formatCode>General</c:formatCode>
                <c:ptCount val="5"/>
                <c:pt idx="0">
                  <c:v>13</c:v>
                </c:pt>
                <c:pt idx="1">
                  <c:v>8</c:v>
                </c:pt>
                <c:pt idx="2">
                  <c:v>7</c:v>
                </c:pt>
                <c:pt idx="3">
                  <c:v>2</c:v>
                </c:pt>
                <c:pt idx="4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B9F-496F-B0BA-7BF733A0D6F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459760687"/>
        <c:axId val="459734479"/>
      </c:barChart>
      <c:catAx>
        <c:axId val="459760687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459734479"/>
        <c:crosses val="autoZero"/>
        <c:auto val="1"/>
        <c:lblAlgn val="ctr"/>
        <c:lblOffset val="100"/>
        <c:noMultiLvlLbl val="0"/>
      </c:catAx>
      <c:valAx>
        <c:axId val="459734479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459760687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t-IT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Arkusz1!$C$22:$G$22</c:f>
              <c:strCache>
                <c:ptCount val="5"/>
                <c:pt idx="0">
                  <c:v>Fully Agree</c:v>
                </c:pt>
                <c:pt idx="1">
                  <c:v>Partially Agree</c:v>
                </c:pt>
                <c:pt idx="2">
                  <c:v>Nether Agree nor disagree</c:v>
                </c:pt>
                <c:pt idx="3">
                  <c:v>Partially Disagree</c:v>
                </c:pt>
                <c:pt idx="4">
                  <c:v>Fully Disagree</c:v>
                </c:pt>
              </c:strCache>
            </c:strRef>
          </c:cat>
          <c:val>
            <c:numRef>
              <c:f>Arkusz1!$C$23:$G$23</c:f>
              <c:numCache>
                <c:formatCode>General</c:formatCode>
                <c:ptCount val="5"/>
                <c:pt idx="0">
                  <c:v>5</c:v>
                </c:pt>
                <c:pt idx="1">
                  <c:v>13</c:v>
                </c:pt>
                <c:pt idx="2">
                  <c:v>10</c:v>
                </c:pt>
                <c:pt idx="3">
                  <c:v>2</c:v>
                </c:pt>
                <c:pt idx="4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BCE-4998-8F56-A09CAFCD52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386129551"/>
        <c:axId val="386119151"/>
      </c:barChart>
      <c:catAx>
        <c:axId val="386129551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386119151"/>
        <c:crosses val="autoZero"/>
        <c:auto val="1"/>
        <c:lblAlgn val="ctr"/>
        <c:lblOffset val="100"/>
        <c:noMultiLvlLbl val="0"/>
      </c:catAx>
      <c:valAx>
        <c:axId val="386119151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386129551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t-IT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Arkusz2!$B$1:$J$1</c:f>
              <c:strCache>
                <c:ptCount val="9"/>
                <c:pt idx="0">
                  <c:v>Q1</c:v>
                </c:pt>
                <c:pt idx="1">
                  <c:v>Q2</c:v>
                </c:pt>
                <c:pt idx="2">
                  <c:v>Q3</c:v>
                </c:pt>
                <c:pt idx="3">
                  <c:v>Q4</c:v>
                </c:pt>
                <c:pt idx="4">
                  <c:v>Q5</c:v>
                </c:pt>
                <c:pt idx="5">
                  <c:v>Q6</c:v>
                </c:pt>
                <c:pt idx="6">
                  <c:v>Q7</c:v>
                </c:pt>
                <c:pt idx="7">
                  <c:v>Q8</c:v>
                </c:pt>
                <c:pt idx="8">
                  <c:v>Q9</c:v>
                </c:pt>
              </c:strCache>
            </c:strRef>
          </c:cat>
          <c:val>
            <c:numRef>
              <c:f>Arkusz2!$B$2:$J$2</c:f>
              <c:numCache>
                <c:formatCode>General</c:formatCode>
                <c:ptCount val="9"/>
                <c:pt idx="0">
                  <c:v>7.43</c:v>
                </c:pt>
                <c:pt idx="1">
                  <c:v>8.1999999999999993</c:v>
                </c:pt>
                <c:pt idx="2">
                  <c:v>8.7899999999999991</c:v>
                </c:pt>
                <c:pt idx="3">
                  <c:v>9.31</c:v>
                </c:pt>
                <c:pt idx="4">
                  <c:v>8.9</c:v>
                </c:pt>
                <c:pt idx="5">
                  <c:v>9.08</c:v>
                </c:pt>
                <c:pt idx="6">
                  <c:v>9.1</c:v>
                </c:pt>
                <c:pt idx="7">
                  <c:v>9.08</c:v>
                </c:pt>
                <c:pt idx="8">
                  <c:v>8.24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71B-434A-8DFA-27C7BF034A3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555528927"/>
        <c:axId val="555548479"/>
      </c:barChart>
      <c:lineChart>
        <c:grouping val="standard"/>
        <c:varyColors val="0"/>
        <c:ser>
          <c:idx val="1"/>
          <c:order val="1"/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Arkusz2!$B$1:$J$1</c:f>
              <c:strCache>
                <c:ptCount val="9"/>
                <c:pt idx="0">
                  <c:v>Q1</c:v>
                </c:pt>
                <c:pt idx="1">
                  <c:v>Q2</c:v>
                </c:pt>
                <c:pt idx="2">
                  <c:v>Q3</c:v>
                </c:pt>
                <c:pt idx="3">
                  <c:v>Q4</c:v>
                </c:pt>
                <c:pt idx="4">
                  <c:v>Q5</c:v>
                </c:pt>
                <c:pt idx="5">
                  <c:v>Q6</c:v>
                </c:pt>
                <c:pt idx="6">
                  <c:v>Q7</c:v>
                </c:pt>
                <c:pt idx="7">
                  <c:v>Q8</c:v>
                </c:pt>
                <c:pt idx="8">
                  <c:v>Q9</c:v>
                </c:pt>
              </c:strCache>
            </c:strRef>
          </c:cat>
          <c:val>
            <c:numRef>
              <c:f>Arkusz2!$B$3:$J$3</c:f>
              <c:numCache>
                <c:formatCode>General</c:formatCode>
                <c:ptCount val="9"/>
                <c:pt idx="0">
                  <c:v>10</c:v>
                </c:pt>
                <c:pt idx="1">
                  <c:v>10</c:v>
                </c:pt>
                <c:pt idx="2">
                  <c:v>10</c:v>
                </c:pt>
                <c:pt idx="3">
                  <c:v>10</c:v>
                </c:pt>
                <c:pt idx="4">
                  <c:v>10</c:v>
                </c:pt>
                <c:pt idx="5">
                  <c:v>10</c:v>
                </c:pt>
                <c:pt idx="6">
                  <c:v>10</c:v>
                </c:pt>
                <c:pt idx="7">
                  <c:v>10</c:v>
                </c:pt>
                <c:pt idx="8">
                  <c:v>10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771B-434A-8DFA-27C7BF034A3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555528927"/>
        <c:axId val="555548479"/>
      </c:lineChart>
      <c:catAx>
        <c:axId val="555528927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555548479"/>
        <c:crosses val="autoZero"/>
        <c:auto val="1"/>
        <c:lblAlgn val="ctr"/>
        <c:lblOffset val="100"/>
        <c:noMultiLvlLbl val="0"/>
      </c:catAx>
      <c:valAx>
        <c:axId val="555548479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555528927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t-IT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it-IT"/>
    </a:p>
  </c:txPr>
  <c:externalData r:id="rId3">
    <c:autoUpdate val="0"/>
  </c:externalData>
  <c:userShapes r:id="rId4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0.36364</cdr:x>
      <cdr:y>0.2931</cdr:y>
    </cdr:from>
    <cdr:to>
      <cdr:x>0.63636</cdr:x>
      <cdr:y>0.7069</cdr:y>
    </cdr:to>
    <cdr:sp macro="" textlink="">
      <cdr:nvSpPr>
        <cdr:cNvPr id="2" name="pole tekstowe 1">
          <a:extLst xmlns:a="http://schemas.openxmlformats.org/drawingml/2006/main">
            <a:ext uri="{FF2B5EF4-FFF2-40B4-BE49-F238E27FC236}">
              <a16:creationId xmlns:a16="http://schemas.microsoft.com/office/drawing/2014/main" id="{9244119E-237E-C664-F28C-ADB677CCF051}"/>
            </a:ext>
          </a:extLst>
        </cdr:cNvPr>
        <cdr:cNvSpPr txBox="1"/>
      </cdr:nvSpPr>
      <cdr:spPr>
        <a:xfrm xmlns:a="http://schemas.openxmlformats.org/drawingml/2006/main">
          <a:off x="1219200" y="647700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endParaRPr lang="pl-PL" sz="1100" dirty="0"/>
        </a:p>
      </cdr:txBody>
    </cdr:sp>
  </cdr:relSizeAnchor>
</c:userShapes>
</file>

<file path=ppt/media/image1.png>
</file>

<file path=ppt/media/image6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62D4A6-293C-44B2-B140-C35764707793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20E3FF-E589-490F-856A-14C46B98437E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8296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6" name="Google Shape;86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17656945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58892236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40768133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7621366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5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08218189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6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0516518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editar el estilo de subtítulo del patrón</a:t>
            </a:r>
            <a:endParaRPr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4440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703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0437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6268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88771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997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16213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30080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77907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18650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2637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4170AB-E679-4A63-9210-2CAAD409B9D0}" type="datetimeFigureOut">
              <a:rPr lang="en-US" smtClean="0"/>
              <a:t>4/20/2023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7892F2-3E59-4251-8021-6A99CB2F3062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02997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4.emf"/><Relationship Id="rId5" Type="http://schemas.openxmlformats.org/officeDocument/2006/relationships/image" Target="../media/image3.emf"/><Relationship Id="rId4" Type="http://schemas.openxmlformats.org/officeDocument/2006/relationships/image" Target="../media/image2.emf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chart" Target="../charts/chart4.xml"/><Relationship Id="rId3" Type="http://schemas.openxmlformats.org/officeDocument/2006/relationships/image" Target="../media/image5.emf"/><Relationship Id="rId7" Type="http://schemas.openxmlformats.org/officeDocument/2006/relationships/chart" Target="../charts/chart3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chart" Target="../charts/chart2.xml"/><Relationship Id="rId5" Type="http://schemas.openxmlformats.org/officeDocument/2006/relationships/chart" Target="../charts/chart1.xml"/><Relationship Id="rId4" Type="http://schemas.openxmlformats.org/officeDocument/2006/relationships/image" Target="../media/image6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5" Type="http://schemas.openxmlformats.org/officeDocument/2006/relationships/chart" Target="../charts/chart5.xml"/><Relationship Id="rId4" Type="http://schemas.openxmlformats.org/officeDocument/2006/relationships/image" Target="../media/image6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5" Type="http://schemas.openxmlformats.org/officeDocument/2006/relationships/chart" Target="../charts/chart6.xml"/><Relationship Id="rId4" Type="http://schemas.openxmlformats.org/officeDocument/2006/relationships/image" Target="../media/image6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6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6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"/>
          <p:cNvSpPr txBox="1">
            <a:spLocks noGrp="1"/>
          </p:cNvSpPr>
          <p:nvPr>
            <p:ph type="subTitle" idx="1"/>
          </p:nvPr>
        </p:nvSpPr>
        <p:spPr>
          <a:xfrm>
            <a:off x="1385188" y="2867640"/>
            <a:ext cx="9144000" cy="1515918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E20D1C"/>
              </a:buClr>
              <a:buSzPts val="6000"/>
              <a:buNone/>
            </a:pPr>
            <a:endParaRPr sz="3600" b="1" dirty="0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1" name="Google Shape;91;p1"/>
          <p:cNvGrpSpPr/>
          <p:nvPr/>
        </p:nvGrpSpPr>
        <p:grpSpPr>
          <a:xfrm>
            <a:off x="307340" y="5954391"/>
            <a:ext cx="2849033" cy="707886"/>
            <a:chOff x="63500" y="5989560"/>
            <a:chExt cx="2849033" cy="707886"/>
          </a:xfrm>
        </p:grpSpPr>
        <p:sp>
          <p:nvSpPr>
            <p:cNvPr id="92" name="Google Shape;92;p1"/>
            <p:cNvSpPr/>
            <p:nvPr/>
          </p:nvSpPr>
          <p:spPr>
            <a:xfrm>
              <a:off x="711200" y="5989560"/>
              <a:ext cx="2201333" cy="70788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it-IT" sz="1000" b="0" i="0" u="none" strike="noStrike" cap="none" dirty="0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This project has received funding </a:t>
              </a:r>
              <a:endParaRPr dirty="0"/>
            </a:p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it-IT" sz="1000" dirty="0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from the European Union’s Erasmus+ </a:t>
              </a:r>
              <a:endParaRPr dirty="0"/>
            </a:p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it-IT" sz="1000" dirty="0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programme under grant agreement</a:t>
              </a:r>
              <a:endParaRPr sz="1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it-IT" sz="1000" dirty="0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N. 2018-2279/001-001</a:t>
              </a:r>
              <a:endParaRPr dirty="0"/>
            </a:p>
          </p:txBody>
        </p:sp>
        <p:pic>
          <p:nvPicPr>
            <p:cNvPr id="93" name="Google Shape;93;p1"/>
            <p:cNvPicPr preferRelativeResize="0"/>
            <p:nvPr/>
          </p:nvPicPr>
          <p:blipFill rotWithShape="1">
            <a:blip r:embed="rId3">
              <a:alphaModFix/>
            </a:blip>
            <a:srcRect/>
            <a:stretch/>
          </p:blipFill>
          <p:spPr>
            <a:xfrm>
              <a:off x="63500" y="6044826"/>
              <a:ext cx="647700" cy="444500"/>
            </a:xfrm>
            <a:prstGeom prst="rect">
              <a:avLst/>
            </a:prstGeom>
            <a:noFill/>
            <a:ln>
              <a:noFill/>
            </a:ln>
          </p:spPr>
        </p:pic>
      </p:grpSp>
      <p:pic>
        <p:nvPicPr>
          <p:cNvPr id="2" name="Immagine 1">
            <a:extLst>
              <a:ext uri="{FF2B5EF4-FFF2-40B4-BE49-F238E27FC236}">
                <a16:creationId xmlns:a16="http://schemas.microsoft.com/office/drawing/2014/main" id="{EAEED29F-B3E0-C848-921F-0726C269BFAA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0" y="0"/>
            <a:ext cx="12192000" cy="5746271"/>
          </a:xfrm>
          <a:prstGeom prst="rect">
            <a:avLst/>
          </a:prstGeom>
        </p:spPr>
      </p:pic>
      <p:pic>
        <p:nvPicPr>
          <p:cNvPr id="6" name="Immagine 5">
            <a:extLst>
              <a:ext uri="{FF2B5EF4-FFF2-40B4-BE49-F238E27FC236}">
                <a16:creationId xmlns:a16="http://schemas.microsoft.com/office/drawing/2014/main" id="{A2CD5FD4-4598-DE4A-BA60-490C33F03026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7339" y="173864"/>
            <a:ext cx="6047805" cy="1712787"/>
          </a:xfrm>
          <a:prstGeom prst="rect">
            <a:avLst/>
          </a:prstGeom>
        </p:spPr>
      </p:pic>
      <p:pic>
        <p:nvPicPr>
          <p:cNvPr id="4" name="Immagine 3">
            <a:extLst>
              <a:ext uri="{FF2B5EF4-FFF2-40B4-BE49-F238E27FC236}">
                <a16:creationId xmlns:a16="http://schemas.microsoft.com/office/drawing/2014/main" id="{354A0B71-977F-C243-A14F-D12CF8984D79}"/>
              </a:ext>
            </a:extLst>
          </p:cNvPr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6478124" y="1352738"/>
            <a:ext cx="5475571" cy="4180959"/>
          </a:xfrm>
          <a:prstGeom prst="rect">
            <a:avLst/>
          </a:prstGeom>
        </p:spPr>
      </p:pic>
      <p:sp>
        <p:nvSpPr>
          <p:cNvPr id="3" name="Rettangolo 2">
            <a:extLst>
              <a:ext uri="{FF2B5EF4-FFF2-40B4-BE49-F238E27FC236}">
                <a16:creationId xmlns:a16="http://schemas.microsoft.com/office/drawing/2014/main" id="{0D1848F2-82FD-8844-A622-E117468EF706}"/>
              </a:ext>
            </a:extLst>
          </p:cNvPr>
          <p:cNvSpPr/>
          <p:nvPr/>
        </p:nvSpPr>
        <p:spPr>
          <a:xfrm>
            <a:off x="119152" y="2071771"/>
            <a:ext cx="11953695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246313" lvl="0" indent="-2246313">
              <a:lnSpc>
                <a:spcPct val="90000"/>
              </a:lnSpc>
              <a:buClr>
                <a:srgbClr val="E20D1C"/>
              </a:buClr>
              <a:buSzPts val="3600"/>
            </a:pPr>
            <a:r>
              <a:rPr lang="it-IT" sz="6000" b="1" dirty="0">
                <a:solidFill>
                  <a:schemeClr val="bg1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</a:t>
            </a:r>
            <a:r>
              <a:rPr lang="en-US" sz="6000" b="1" dirty="0">
                <a:solidFill>
                  <a:schemeClr val="bg1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e-learning module evaluation</a:t>
            </a:r>
          </a:p>
          <a:p>
            <a:pPr marL="2246313" lvl="0" indent="-2246313">
              <a:lnSpc>
                <a:spcPct val="90000"/>
              </a:lnSpc>
              <a:buClr>
                <a:srgbClr val="E20D1C"/>
              </a:buClr>
              <a:buSzPts val="3600"/>
            </a:pPr>
            <a:r>
              <a:rPr lang="es-ES" sz="6000" b="1" dirty="0">
                <a:solidFill>
                  <a:schemeClr val="bg1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	</a:t>
            </a:r>
          </a:p>
          <a:p>
            <a:pPr marL="2246313" lvl="0" indent="-2246313">
              <a:lnSpc>
                <a:spcPct val="90000"/>
              </a:lnSpc>
              <a:buClr>
                <a:srgbClr val="E20D1C"/>
              </a:buClr>
              <a:buSzPts val="3600"/>
            </a:pPr>
            <a:r>
              <a:rPr lang="es-ES" sz="6000" b="1" dirty="0">
                <a:solidFill>
                  <a:schemeClr val="bg1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Partner: </a:t>
            </a:r>
            <a:r>
              <a:rPr lang="pl-PL" sz="6000" b="1" dirty="0">
                <a:solidFill>
                  <a:schemeClr val="bg1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PUT</a:t>
            </a:r>
            <a:endParaRPr lang="it-IT" sz="6000" b="1" dirty="0">
              <a:solidFill>
                <a:schemeClr val="bg1"/>
              </a:solidFill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444951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5855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Google Shape;100;p2"/>
          <p:cNvSpPr txBox="1">
            <a:spLocks noGrp="1"/>
          </p:cNvSpPr>
          <p:nvPr>
            <p:ph type="body" idx="1"/>
          </p:nvPr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Analysis of the Module Survey</a:t>
            </a:r>
            <a:endParaRPr b="1" dirty="0">
              <a:latin typeface="Arial Black" panose="020B0A04020102020204" pitchFamily="34" charset="0"/>
              <a:ea typeface="Open Sans ExtraBold"/>
              <a:cs typeface="Open Sans ExtraBold"/>
              <a:sym typeface="Open Sans ExtraBold"/>
            </a:endParaRPr>
          </a:p>
        </p:txBody>
      </p:sp>
      <p:sp>
        <p:nvSpPr>
          <p:cNvPr id="7" name="Rectángulo 6"/>
          <p:cNvSpPr/>
          <p:nvPr/>
        </p:nvSpPr>
        <p:spPr>
          <a:xfrm>
            <a:off x="246504" y="916302"/>
            <a:ext cx="8300087" cy="5755422"/>
          </a:xfrm>
          <a:prstGeom prst="rect">
            <a:avLst/>
          </a:prstGeom>
          <a:ln>
            <a:noFill/>
          </a:ln>
        </p:spPr>
        <p:txBody>
          <a:bodyPr wrap="square">
            <a:spAutoFit/>
          </a:bodyPr>
          <a:lstStyle/>
          <a:p>
            <a:r>
              <a:rPr lang="en-US" sz="2800" b="1" dirty="0">
                <a:solidFill>
                  <a:srgbClr val="304987"/>
                </a:solidFill>
              </a:rPr>
              <a:t>Module title: </a:t>
            </a:r>
          </a:p>
          <a:p>
            <a:r>
              <a:rPr lang="en-US" sz="2000" b="1" dirty="0">
                <a:solidFill>
                  <a:srgbClr val="304987"/>
                </a:solidFill>
              </a:rPr>
              <a:t>N. Students completing the course:  </a:t>
            </a:r>
            <a:r>
              <a:rPr lang="pl-PL" sz="2000" b="1" dirty="0">
                <a:solidFill>
                  <a:srgbClr val="304987"/>
                </a:solidFill>
              </a:rPr>
              <a:t>1</a:t>
            </a:r>
            <a:r>
              <a:rPr lang="en-US" sz="2000" b="1" dirty="0">
                <a:solidFill>
                  <a:srgbClr val="304987"/>
                </a:solidFill>
              </a:rPr>
              <a:t> LIU </a:t>
            </a:r>
            <a:r>
              <a:rPr lang="pl-PL" sz="2000" b="1" dirty="0">
                <a:solidFill>
                  <a:srgbClr val="304987"/>
                </a:solidFill>
              </a:rPr>
              <a:t>13 </a:t>
            </a:r>
            <a:r>
              <a:rPr lang="en-US" sz="2000" b="1" dirty="0" err="1">
                <a:solidFill>
                  <a:srgbClr val="304987"/>
                </a:solidFill>
              </a:rPr>
              <a:t>Poliba</a:t>
            </a:r>
            <a:r>
              <a:rPr lang="en-US" sz="2000" b="1" dirty="0">
                <a:solidFill>
                  <a:srgbClr val="304987"/>
                </a:solidFill>
              </a:rPr>
              <a:t>   </a:t>
            </a:r>
            <a:r>
              <a:rPr lang="pl-PL" sz="2000" b="1" dirty="0">
                <a:solidFill>
                  <a:srgbClr val="304987"/>
                </a:solidFill>
              </a:rPr>
              <a:t>NA</a:t>
            </a:r>
            <a:r>
              <a:rPr lang="en-US" sz="2000" b="1" dirty="0">
                <a:solidFill>
                  <a:srgbClr val="304987"/>
                </a:solidFill>
              </a:rPr>
              <a:t> PZN  </a:t>
            </a:r>
            <a:r>
              <a:rPr lang="pl-PL" sz="2000" b="1" dirty="0">
                <a:solidFill>
                  <a:srgbClr val="304987"/>
                </a:solidFill>
              </a:rPr>
              <a:t>15</a:t>
            </a:r>
            <a:r>
              <a:rPr lang="en-US" sz="2000" b="1" dirty="0">
                <a:solidFill>
                  <a:srgbClr val="304987"/>
                </a:solidFill>
              </a:rPr>
              <a:t> UPM</a:t>
            </a:r>
          </a:p>
          <a:p>
            <a:r>
              <a:rPr lang="en-US" sz="2000" b="1" dirty="0">
                <a:solidFill>
                  <a:srgbClr val="304987"/>
                </a:solidFill>
              </a:rPr>
              <a:t>Total Number</a:t>
            </a:r>
            <a:r>
              <a:rPr lang="es-ES" sz="2000" b="1" dirty="0">
                <a:solidFill>
                  <a:srgbClr val="304987"/>
                </a:solidFill>
              </a:rPr>
              <a:t>:</a:t>
            </a:r>
            <a:r>
              <a:rPr lang="pl-PL" sz="2000" b="1" dirty="0">
                <a:solidFill>
                  <a:srgbClr val="304987"/>
                </a:solidFill>
              </a:rPr>
              <a:t> 30</a:t>
            </a:r>
            <a:r>
              <a:rPr lang="en-US" sz="2000" b="1" dirty="0">
                <a:solidFill>
                  <a:srgbClr val="304987"/>
                </a:solidFill>
              </a:rPr>
              <a:t>        </a:t>
            </a:r>
          </a:p>
          <a:p>
            <a:endParaRPr lang="es-ES" sz="2000" b="1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  <a:p>
            <a:r>
              <a:rPr lang="pl-PL" sz="2000" b="1" dirty="0">
                <a:solidFill>
                  <a:srgbClr val="304987"/>
                </a:solidFill>
              </a:rPr>
              <a:t>                           </a:t>
            </a:r>
            <a:r>
              <a:rPr lang="es-ES" sz="2000" dirty="0">
                <a:solidFill>
                  <a:srgbClr val="304987"/>
                </a:solidFill>
              </a:rPr>
              <a:t>Summary of suggestions: </a:t>
            </a:r>
          </a:p>
          <a:p>
            <a:endParaRPr lang="es-ES" sz="2000" b="1" dirty="0">
              <a:solidFill>
                <a:srgbClr val="304987"/>
              </a:solidFill>
            </a:endParaRPr>
          </a:p>
        </p:txBody>
      </p:sp>
      <p:graphicFrame>
        <p:nvGraphicFramePr>
          <p:cNvPr id="6" name="Tabel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0478263"/>
              </p:ext>
            </p:extLst>
          </p:nvPr>
        </p:nvGraphicFramePr>
        <p:xfrm>
          <a:off x="485856" y="2009934"/>
          <a:ext cx="7909998" cy="4297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75129">
                  <a:extLst>
                    <a:ext uri="{9D8B030D-6E8A-4147-A177-3AD203B41FA5}">
                      <a16:colId xmlns:a16="http://schemas.microsoft.com/office/drawing/2014/main" val="335607163"/>
                    </a:ext>
                  </a:extLst>
                </a:gridCol>
                <a:gridCol w="2434869">
                  <a:extLst>
                    <a:ext uri="{9D8B030D-6E8A-4147-A177-3AD203B41FA5}">
                      <a16:colId xmlns:a16="http://schemas.microsoft.com/office/drawing/2014/main" val="354505988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r>
                        <a:rPr lang="it-IT" dirty="0"/>
                        <a:t>Title of the </a:t>
                      </a:r>
                      <a:r>
                        <a:rPr lang="it-IT" dirty="0" err="1"/>
                        <a:t>module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l-PL" dirty="0"/>
                        <a:t>Supply Chain Management</a:t>
                      </a:r>
                      <a:endParaRPr lang="it-I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1014824"/>
                  </a:ext>
                </a:extLst>
              </a:tr>
              <a:tr h="32813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Module usefullness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dirty="0"/>
                    </a:p>
                    <a:p>
                      <a:endParaRPr lang="pl-PL" dirty="0"/>
                    </a:p>
                    <a:p>
                      <a:endParaRPr lang="it-I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36918595"/>
                  </a:ext>
                </a:extLst>
              </a:tr>
              <a:tr h="332692">
                <a:tc>
                  <a:txBody>
                    <a:bodyPr/>
                    <a:lstStyle/>
                    <a:p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Develop practical skills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endParaRPr lang="pl-PL" dirty="0">
                        <a:solidFill>
                          <a:srgbClr val="304987"/>
                        </a:solidFill>
                      </a:endParaRPr>
                    </a:p>
                    <a:p>
                      <a:endParaRPr lang="pl-PL" dirty="0">
                        <a:solidFill>
                          <a:srgbClr val="304987"/>
                        </a:solidFill>
                      </a:endParaRPr>
                    </a:p>
                    <a:p>
                      <a:endParaRPr lang="es-ES" dirty="0">
                        <a:solidFill>
                          <a:srgbClr val="304987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dirty="0"/>
                    </a:p>
                    <a:p>
                      <a:endParaRPr lang="it-I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38004769"/>
                  </a:ext>
                </a:extLst>
              </a:tr>
              <a:tr h="33269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Satisfaction for the Methodology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endParaRPr lang="pl-PL" dirty="0">
                        <a:solidFill>
                          <a:srgbClr val="304987"/>
                        </a:solidFill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pl-PL" dirty="0">
                        <a:solidFill>
                          <a:srgbClr val="304987"/>
                        </a:solidFill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dirty="0"/>
                    </a:p>
                    <a:p>
                      <a:endParaRPr lang="it-I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94383039"/>
                  </a:ext>
                </a:extLst>
              </a:tr>
              <a:tr h="33269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Usefulness of the way of learning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dirty="0"/>
                    </a:p>
                    <a:p>
                      <a:endParaRPr lang="pl-PL" dirty="0"/>
                    </a:p>
                    <a:p>
                      <a:endParaRPr lang="it-I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85030605"/>
                  </a:ext>
                </a:extLst>
              </a:tr>
            </a:tbl>
          </a:graphicData>
        </a:graphic>
      </p:graphicFrame>
      <p:graphicFrame>
        <p:nvGraphicFramePr>
          <p:cNvPr id="10" name="Wykres 9">
            <a:extLst>
              <a:ext uri="{FF2B5EF4-FFF2-40B4-BE49-F238E27FC236}">
                <a16:creationId xmlns:a16="http://schemas.microsoft.com/office/drawing/2014/main" id="{EC2A838A-5127-5646-03E0-E3E793396C8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59090836"/>
              </p:ext>
            </p:extLst>
          </p:nvPr>
        </p:nvGraphicFramePr>
        <p:xfrm>
          <a:off x="6023109" y="2568222"/>
          <a:ext cx="2135371" cy="10284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11" name="Wykres 10">
            <a:extLst>
              <a:ext uri="{FF2B5EF4-FFF2-40B4-BE49-F238E27FC236}">
                <a16:creationId xmlns:a16="http://schemas.microsoft.com/office/drawing/2014/main" id="{097B76BE-FEFF-D9BE-8D16-7045F365DA13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49378487"/>
              </p:ext>
            </p:extLst>
          </p:nvPr>
        </p:nvGraphicFramePr>
        <p:xfrm>
          <a:off x="6008899" y="3436541"/>
          <a:ext cx="2135371" cy="110410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aphicFrame>
        <p:nvGraphicFramePr>
          <p:cNvPr id="12" name="Wykres 11">
            <a:extLst>
              <a:ext uri="{FF2B5EF4-FFF2-40B4-BE49-F238E27FC236}">
                <a16:creationId xmlns:a16="http://schemas.microsoft.com/office/drawing/2014/main" id="{D84855C5-DEA2-0DC0-E6F4-A536A4A84FDD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65076027"/>
              </p:ext>
            </p:extLst>
          </p:nvPr>
        </p:nvGraphicFramePr>
        <p:xfrm>
          <a:off x="5856427" y="4397634"/>
          <a:ext cx="2302053" cy="10284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  <p:graphicFrame>
        <p:nvGraphicFramePr>
          <p:cNvPr id="13" name="Wykres 12">
            <a:extLst>
              <a:ext uri="{FF2B5EF4-FFF2-40B4-BE49-F238E27FC236}">
                <a16:creationId xmlns:a16="http://schemas.microsoft.com/office/drawing/2014/main" id="{EECB13BD-E13C-C14C-CBEA-A3937BC20E4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49429272"/>
              </p:ext>
            </p:extLst>
          </p:nvPr>
        </p:nvGraphicFramePr>
        <p:xfrm>
          <a:off x="5867604" y="5299300"/>
          <a:ext cx="2417959" cy="10245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8"/>
          </a:graphicData>
        </a:graphic>
      </p:graphicFrame>
    </p:spTree>
    <p:extLst>
      <p:ext uri="{BB962C8B-B14F-4D97-AF65-F5344CB8AC3E}">
        <p14:creationId xmlns:p14="http://schemas.microsoft.com/office/powerpoint/2010/main" val="26649991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5855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Google Shape;100;p2"/>
          <p:cNvSpPr txBox="1">
            <a:spLocks noGrp="1"/>
          </p:cNvSpPr>
          <p:nvPr>
            <p:ph type="body" idx="1"/>
          </p:nvPr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Analysis of the Module Survey</a:t>
            </a:r>
            <a:endParaRPr b="1" dirty="0">
              <a:latin typeface="Arial Black" panose="020B0A04020102020204" pitchFamily="34" charset="0"/>
              <a:ea typeface="Open Sans ExtraBold"/>
              <a:cs typeface="Open Sans ExtraBold"/>
              <a:sym typeface="Open Sans ExtraBold"/>
            </a:endParaRPr>
          </a:p>
        </p:txBody>
      </p:sp>
      <p:graphicFrame>
        <p:nvGraphicFramePr>
          <p:cNvPr id="6" name="Tabel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3113164"/>
              </p:ext>
            </p:extLst>
          </p:nvPr>
        </p:nvGraphicFramePr>
        <p:xfrm>
          <a:off x="457184" y="1780982"/>
          <a:ext cx="7909998" cy="2560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75129">
                  <a:extLst>
                    <a:ext uri="{9D8B030D-6E8A-4147-A177-3AD203B41FA5}">
                      <a16:colId xmlns:a16="http://schemas.microsoft.com/office/drawing/2014/main" val="335607163"/>
                    </a:ext>
                  </a:extLst>
                </a:gridCol>
                <a:gridCol w="2434869">
                  <a:extLst>
                    <a:ext uri="{9D8B030D-6E8A-4147-A177-3AD203B41FA5}">
                      <a16:colId xmlns:a16="http://schemas.microsoft.com/office/drawing/2014/main" val="354505988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r>
                        <a:rPr lang="it-IT" dirty="0"/>
                        <a:t>Title of the </a:t>
                      </a:r>
                      <a:r>
                        <a:rPr lang="it-IT" dirty="0" err="1"/>
                        <a:t>module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l-PL" dirty="0"/>
                        <a:t>Supply Chain Management</a:t>
                      </a:r>
                      <a:endParaRPr lang="it-I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1014824"/>
                  </a:ext>
                </a:extLst>
              </a:tr>
              <a:tr h="32813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Hours spent for training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(min/avg/max):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l-PL" dirty="0"/>
                        <a:t>8</a:t>
                      </a:r>
                      <a:endParaRPr lang="it-I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01950940"/>
                  </a:ext>
                </a:extLst>
              </a:tr>
              <a:tr h="33269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Hours spent for exercices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(min/avg/max):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l-PL" dirty="0"/>
                        <a:t>3</a:t>
                      </a:r>
                      <a:endParaRPr lang="it-I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82451313"/>
                  </a:ext>
                </a:extLst>
              </a:tr>
              <a:tr h="33269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Above the initial expecations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</a:t>
                      </a: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?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:</a:t>
                      </a: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dirty="0"/>
                    </a:p>
                    <a:p>
                      <a:endParaRPr lang="pl-PL" dirty="0"/>
                    </a:p>
                    <a:p>
                      <a:endParaRPr lang="pl-PL" dirty="0"/>
                    </a:p>
                    <a:p>
                      <a:endParaRPr lang="it-I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648272"/>
                  </a:ext>
                </a:extLst>
              </a:tr>
            </a:tbl>
          </a:graphicData>
        </a:graphic>
      </p:graphicFrame>
      <p:graphicFrame>
        <p:nvGraphicFramePr>
          <p:cNvPr id="11" name="Wykres 10">
            <a:extLst>
              <a:ext uri="{FF2B5EF4-FFF2-40B4-BE49-F238E27FC236}">
                <a16:creationId xmlns:a16="http://schemas.microsoft.com/office/drawing/2014/main" id="{F77661CF-6FA8-0053-075B-DD3BA03CE724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82210802"/>
              </p:ext>
            </p:extLst>
          </p:nvPr>
        </p:nvGraphicFramePr>
        <p:xfrm>
          <a:off x="5937005" y="3290094"/>
          <a:ext cx="2430177" cy="131074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7" name="Rectángulo 6"/>
          <p:cNvSpPr/>
          <p:nvPr/>
        </p:nvSpPr>
        <p:spPr>
          <a:xfrm>
            <a:off x="264525" y="551335"/>
            <a:ext cx="8357433" cy="5693866"/>
          </a:xfrm>
          <a:prstGeom prst="rect">
            <a:avLst/>
          </a:prstGeom>
          <a:ln>
            <a:noFill/>
          </a:ln>
        </p:spPr>
        <p:txBody>
          <a:bodyPr wrap="square">
            <a:spAutoFit/>
          </a:bodyPr>
          <a:lstStyle/>
          <a:p>
            <a:r>
              <a:rPr lang="en-US" sz="2800" b="1" dirty="0">
                <a:solidFill>
                  <a:srgbClr val="304987"/>
                </a:solidFill>
              </a:rPr>
              <a:t>Module title: </a:t>
            </a:r>
          </a:p>
          <a:p>
            <a:r>
              <a:rPr lang="en-US" sz="2000" b="1" dirty="0">
                <a:solidFill>
                  <a:srgbClr val="304987"/>
                </a:solidFill>
              </a:rPr>
              <a:t>N. Students completing the course:  </a:t>
            </a:r>
            <a:r>
              <a:rPr lang="pl-PL" sz="2000" b="1" dirty="0">
                <a:solidFill>
                  <a:srgbClr val="304987"/>
                </a:solidFill>
              </a:rPr>
              <a:t>1</a:t>
            </a:r>
            <a:r>
              <a:rPr lang="en-US" sz="2000" b="1" dirty="0">
                <a:solidFill>
                  <a:srgbClr val="304987"/>
                </a:solidFill>
              </a:rPr>
              <a:t> LIU </a:t>
            </a:r>
            <a:r>
              <a:rPr lang="pl-PL" sz="2000" b="1" dirty="0">
                <a:solidFill>
                  <a:srgbClr val="304987"/>
                </a:solidFill>
              </a:rPr>
              <a:t>13 </a:t>
            </a:r>
            <a:r>
              <a:rPr lang="en-US" sz="2000" b="1" dirty="0" err="1">
                <a:solidFill>
                  <a:srgbClr val="304987"/>
                </a:solidFill>
              </a:rPr>
              <a:t>Poliba</a:t>
            </a:r>
            <a:r>
              <a:rPr lang="en-US" sz="2000" b="1" dirty="0">
                <a:solidFill>
                  <a:srgbClr val="304987"/>
                </a:solidFill>
              </a:rPr>
              <a:t>   </a:t>
            </a:r>
            <a:r>
              <a:rPr lang="pl-PL" sz="2000" b="1" dirty="0">
                <a:solidFill>
                  <a:srgbClr val="304987"/>
                </a:solidFill>
              </a:rPr>
              <a:t>NA</a:t>
            </a:r>
            <a:r>
              <a:rPr lang="en-US" sz="2000" b="1" dirty="0">
                <a:solidFill>
                  <a:srgbClr val="304987"/>
                </a:solidFill>
              </a:rPr>
              <a:t> PZN  </a:t>
            </a:r>
            <a:r>
              <a:rPr lang="pl-PL" sz="2000" b="1" dirty="0">
                <a:solidFill>
                  <a:srgbClr val="304987"/>
                </a:solidFill>
              </a:rPr>
              <a:t>15</a:t>
            </a:r>
            <a:r>
              <a:rPr lang="en-US" sz="2000" b="1" dirty="0">
                <a:solidFill>
                  <a:srgbClr val="304987"/>
                </a:solidFill>
              </a:rPr>
              <a:t> UPM</a:t>
            </a:r>
          </a:p>
          <a:p>
            <a:r>
              <a:rPr lang="en-US" sz="2000" b="1" dirty="0">
                <a:solidFill>
                  <a:srgbClr val="304987"/>
                </a:solidFill>
              </a:rPr>
              <a:t>Total Number</a:t>
            </a:r>
            <a:r>
              <a:rPr lang="es-ES" sz="2000" b="1" dirty="0">
                <a:solidFill>
                  <a:srgbClr val="304987"/>
                </a:solidFill>
              </a:rPr>
              <a:t>:</a:t>
            </a:r>
            <a:r>
              <a:rPr lang="en-US" sz="2000" b="1" dirty="0">
                <a:solidFill>
                  <a:srgbClr val="304987"/>
                </a:solidFill>
              </a:rPr>
              <a:t>    </a:t>
            </a:r>
            <a:r>
              <a:rPr lang="pl-PL" sz="2000" b="1" dirty="0">
                <a:solidFill>
                  <a:srgbClr val="304987"/>
                </a:solidFill>
              </a:rPr>
              <a:t>30</a:t>
            </a:r>
            <a:r>
              <a:rPr lang="en-US" sz="2000" b="1" dirty="0">
                <a:solidFill>
                  <a:srgbClr val="304987"/>
                </a:solidFill>
              </a:rPr>
              <a:t>    </a:t>
            </a:r>
            <a:endParaRPr lang="es-ES" sz="2000" b="1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pl-PL" sz="2000" b="1" dirty="0">
              <a:solidFill>
                <a:srgbClr val="304987"/>
              </a:solidFill>
            </a:endParaRPr>
          </a:p>
          <a:p>
            <a:r>
              <a:rPr lang="pl-PL" sz="2000" b="1" dirty="0" err="1">
                <a:solidFill>
                  <a:srgbClr val="304987"/>
                </a:solidFill>
              </a:rPr>
              <a:t>Suggestions</a:t>
            </a:r>
            <a:r>
              <a:rPr lang="pl-PL" sz="2000" b="1" dirty="0">
                <a:solidFill>
                  <a:srgbClr val="304987"/>
                </a:solidFill>
              </a:rPr>
              <a:t>: </a:t>
            </a:r>
          </a:p>
          <a:p>
            <a:r>
              <a:rPr lang="pl-PL" sz="1200" dirty="0"/>
              <a:t>- </a:t>
            </a:r>
            <a:r>
              <a:rPr lang="en-US" sz="1200" dirty="0"/>
              <a:t>I would try to give more instructions for completing the upload </a:t>
            </a:r>
            <a:r>
              <a:rPr lang="en-US" sz="1200" dirty="0" err="1"/>
              <a:t>excersises</a:t>
            </a:r>
            <a:r>
              <a:rPr lang="en-US" sz="1200" dirty="0"/>
              <a:t> </a:t>
            </a:r>
          </a:p>
          <a:p>
            <a:r>
              <a:rPr lang="pl-PL" sz="1200" dirty="0"/>
              <a:t>- T</a:t>
            </a:r>
            <a:r>
              <a:rPr lang="en-US" sz="1200" dirty="0"/>
              <a:t>he general perception of the course is a bit jagged and uneven. </a:t>
            </a:r>
          </a:p>
          <a:p>
            <a:pPr rtl="0"/>
            <a:r>
              <a:rPr lang="pl-PL" sz="1200" dirty="0">
                <a:effectLst/>
              </a:rPr>
              <a:t>- </a:t>
            </a:r>
            <a:r>
              <a:rPr lang="en-US" sz="1200" dirty="0">
                <a:effectLst/>
              </a:rPr>
              <a:t>I believe the resources provided for each module were too wide. I would have appreciated more concise information.</a:t>
            </a:r>
          </a:p>
          <a:p>
            <a:pPr rtl="0"/>
            <a:r>
              <a:rPr lang="pl-PL" sz="1200" dirty="0">
                <a:effectLst/>
              </a:rPr>
              <a:t>+ </a:t>
            </a:r>
            <a:r>
              <a:rPr lang="en-US" sz="1200" dirty="0">
                <a:effectLst/>
              </a:rPr>
              <a:t>I appreciated that retaking the quizzes was allowed </a:t>
            </a:r>
            <a:endParaRPr lang="pl-PL" sz="1200" dirty="0">
              <a:effectLst/>
            </a:endParaRPr>
          </a:p>
          <a:p>
            <a:pPr rtl="0"/>
            <a:r>
              <a:rPr lang="pl-PL" sz="1200" dirty="0"/>
              <a:t>+ </a:t>
            </a:r>
            <a:r>
              <a:rPr lang="en-US" sz="1200" dirty="0">
                <a:effectLst/>
              </a:rPr>
              <a:t>I think the course was really interesting and useful in my professional life, and I would strongly recommend it.</a:t>
            </a:r>
          </a:p>
          <a:p>
            <a:r>
              <a:rPr lang="pl-PL" sz="1200" dirty="0">
                <a:effectLst/>
              </a:rPr>
              <a:t>+ </a:t>
            </a:r>
            <a:r>
              <a:rPr lang="en-US" sz="1200" dirty="0">
                <a:effectLst/>
              </a:rPr>
              <a:t>I'm very positive towards the exercises</a:t>
            </a:r>
            <a:r>
              <a:rPr lang="pl-PL" sz="1200" dirty="0">
                <a:effectLst/>
              </a:rPr>
              <a:t>.</a:t>
            </a:r>
          </a:p>
          <a:p>
            <a:r>
              <a:rPr lang="pl-PL" sz="1200" dirty="0"/>
              <a:t>+ </a:t>
            </a:r>
            <a:r>
              <a:rPr lang="en-US" sz="1200" dirty="0"/>
              <a:t>The course is easy to understand and use. </a:t>
            </a:r>
            <a:endParaRPr lang="pl-PL" sz="1200" dirty="0"/>
          </a:p>
          <a:p>
            <a:r>
              <a:rPr lang="pl-PL" sz="1200" dirty="0"/>
              <a:t>+ </a:t>
            </a:r>
            <a:r>
              <a:rPr lang="en-US" sz="1200" dirty="0"/>
              <a:t>The student cannot actually perform supply chain planning in real life - see the outcome, and draw conclusions from the outcome</a:t>
            </a:r>
            <a:endParaRPr lang="es-ES" sz="1200" dirty="0"/>
          </a:p>
          <a:p>
            <a:endParaRPr lang="es-ES" sz="2000" b="1" dirty="0">
              <a:solidFill>
                <a:srgbClr val="30498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62238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3099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Google Shape;100;p2"/>
          <p:cNvSpPr txBox="1">
            <a:spLocks noGrp="1"/>
          </p:cNvSpPr>
          <p:nvPr>
            <p:ph type="body" idx="1"/>
          </p:nvPr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Analysis of the Module</a:t>
            </a:r>
          </a:p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(1 or 2 slides)</a:t>
            </a:r>
            <a:endParaRPr b="1" dirty="0">
              <a:latin typeface="Arial Black" panose="020B0A04020102020204" pitchFamily="34" charset="0"/>
              <a:ea typeface="Open Sans ExtraBold"/>
              <a:cs typeface="Open Sans ExtraBold"/>
              <a:sym typeface="Open Sans ExtraBold"/>
            </a:endParaRPr>
          </a:p>
        </p:txBody>
      </p:sp>
      <p:sp>
        <p:nvSpPr>
          <p:cNvPr id="7" name="Rectángulo 6"/>
          <p:cNvSpPr/>
          <p:nvPr/>
        </p:nvSpPr>
        <p:spPr>
          <a:xfrm>
            <a:off x="223910" y="1150561"/>
            <a:ext cx="8300087" cy="35702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2800" b="1" dirty="0">
                <a:solidFill>
                  <a:srgbClr val="304987"/>
                </a:solidFill>
              </a:rPr>
              <a:t>Module title: </a:t>
            </a:r>
            <a:r>
              <a:rPr lang="pl-PL" sz="2800" b="1" dirty="0">
                <a:solidFill>
                  <a:srgbClr val="304987"/>
                </a:solidFill>
              </a:rPr>
              <a:t>Supply </a:t>
            </a:r>
            <a:r>
              <a:rPr lang="pl-PL" sz="2800" b="1" dirty="0" err="1">
                <a:solidFill>
                  <a:srgbClr val="304987"/>
                </a:solidFill>
              </a:rPr>
              <a:t>chain</a:t>
            </a:r>
            <a:r>
              <a:rPr lang="pl-PL" sz="2800" b="1" dirty="0">
                <a:solidFill>
                  <a:srgbClr val="304987"/>
                </a:solidFill>
              </a:rPr>
              <a:t> management</a:t>
            </a:r>
            <a:endParaRPr lang="en-US" sz="2800" b="1" dirty="0">
              <a:solidFill>
                <a:srgbClr val="304987"/>
              </a:solidFill>
            </a:endParaRPr>
          </a:p>
          <a:p>
            <a:endParaRPr lang="it-IT" b="1" dirty="0">
              <a:solidFill>
                <a:srgbClr val="304987"/>
              </a:solidFill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pl-PL" b="1" dirty="0" err="1">
                <a:solidFill>
                  <a:srgbClr val="304987"/>
                </a:solidFill>
              </a:rPr>
              <a:t>Videos</a:t>
            </a:r>
            <a:r>
              <a:rPr lang="pl-PL" b="1" dirty="0">
                <a:solidFill>
                  <a:srgbClr val="304987"/>
                </a:solidFill>
              </a:rPr>
              <a:t>: </a:t>
            </a:r>
            <a:r>
              <a:rPr lang="pl-PL" dirty="0">
                <a:solidFill>
                  <a:srgbClr val="304987"/>
                </a:solidFill>
              </a:rPr>
              <a:t>12; </a:t>
            </a:r>
            <a:r>
              <a:rPr lang="pl-PL" b="1" dirty="0" err="1">
                <a:solidFill>
                  <a:srgbClr val="304987"/>
                </a:solidFill>
              </a:rPr>
              <a:t>text</a:t>
            </a:r>
            <a:r>
              <a:rPr lang="pl-PL" b="1" dirty="0">
                <a:solidFill>
                  <a:srgbClr val="304987"/>
                </a:solidFill>
              </a:rPr>
              <a:t> </a:t>
            </a:r>
            <a:r>
              <a:rPr lang="pl-PL" b="1" dirty="0" err="1">
                <a:solidFill>
                  <a:srgbClr val="304987"/>
                </a:solidFill>
              </a:rPr>
              <a:t>documents</a:t>
            </a:r>
            <a:r>
              <a:rPr lang="pl-PL" b="1" dirty="0">
                <a:solidFill>
                  <a:srgbClr val="304987"/>
                </a:solidFill>
              </a:rPr>
              <a:t>: </a:t>
            </a:r>
            <a:r>
              <a:rPr lang="pl-PL" dirty="0">
                <a:solidFill>
                  <a:srgbClr val="304987"/>
                </a:solidFill>
              </a:rPr>
              <a:t>11; </a:t>
            </a:r>
            <a:r>
              <a:rPr lang="pl-PL" b="1" dirty="0" err="1">
                <a:solidFill>
                  <a:srgbClr val="304987"/>
                </a:solidFill>
              </a:rPr>
              <a:t>websites</a:t>
            </a:r>
            <a:r>
              <a:rPr lang="pl-PL" b="1" dirty="0">
                <a:solidFill>
                  <a:srgbClr val="304987"/>
                </a:solidFill>
              </a:rPr>
              <a:t>:</a:t>
            </a:r>
            <a:r>
              <a:rPr lang="pl-PL" dirty="0">
                <a:solidFill>
                  <a:srgbClr val="304987"/>
                </a:solidFill>
              </a:rPr>
              <a:t> 7; </a:t>
            </a:r>
            <a:r>
              <a:rPr lang="pl-PL" b="1" dirty="0">
                <a:solidFill>
                  <a:srgbClr val="304987"/>
                </a:solidFill>
              </a:rPr>
              <a:t>data </a:t>
            </a:r>
            <a:r>
              <a:rPr lang="pl-PL" b="1" dirty="0" err="1">
                <a:solidFill>
                  <a:srgbClr val="304987"/>
                </a:solidFill>
              </a:rPr>
              <a:t>sets</a:t>
            </a:r>
            <a:r>
              <a:rPr lang="pl-PL" b="1" dirty="0">
                <a:solidFill>
                  <a:srgbClr val="304987"/>
                </a:solidFill>
              </a:rPr>
              <a:t>: </a:t>
            </a:r>
            <a:r>
              <a:rPr lang="pl-PL" dirty="0">
                <a:solidFill>
                  <a:srgbClr val="304987"/>
                </a:solidFill>
              </a:rPr>
              <a:t>3</a:t>
            </a:r>
            <a:endParaRPr lang="en-GB" dirty="0">
              <a:solidFill>
                <a:srgbClr val="304987"/>
              </a:solidFill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Estimate of the student workload in terms of duration</a:t>
            </a:r>
            <a:r>
              <a:rPr lang="pl-PL" dirty="0">
                <a:solidFill>
                  <a:srgbClr val="304987"/>
                </a:solidFill>
              </a:rPr>
              <a:t>: </a:t>
            </a:r>
            <a:r>
              <a:rPr lang="pl-PL" dirty="0" err="1">
                <a:solidFill>
                  <a:srgbClr val="304987"/>
                </a:solidFill>
              </a:rPr>
              <a:t>expected</a:t>
            </a:r>
            <a:r>
              <a:rPr lang="pl-PL" dirty="0">
                <a:solidFill>
                  <a:srgbClr val="304987"/>
                </a:solidFill>
              </a:rPr>
              <a:t> 12hrs – </a:t>
            </a:r>
            <a:r>
              <a:rPr lang="pl-PL" dirty="0" err="1">
                <a:solidFill>
                  <a:srgbClr val="304987"/>
                </a:solidFill>
              </a:rPr>
              <a:t>average</a:t>
            </a:r>
            <a:r>
              <a:rPr lang="pl-PL" dirty="0">
                <a:solidFill>
                  <a:srgbClr val="304987"/>
                </a:solidFill>
              </a:rPr>
              <a:t> 11hrs</a:t>
            </a:r>
            <a:r>
              <a:rPr lang="en-GB" dirty="0">
                <a:solidFill>
                  <a:srgbClr val="304987"/>
                </a:solidFill>
              </a:rPr>
              <a:t>, number of interactions</a:t>
            </a:r>
            <a:r>
              <a:rPr lang="pl-PL" dirty="0">
                <a:solidFill>
                  <a:srgbClr val="304987"/>
                </a:solidFill>
              </a:rPr>
              <a:t>: 12 (</a:t>
            </a:r>
            <a:r>
              <a:rPr lang="pl-PL" dirty="0" err="1">
                <a:solidFill>
                  <a:srgbClr val="304987"/>
                </a:solidFill>
              </a:rPr>
              <a:t>quizzes</a:t>
            </a:r>
            <a:r>
              <a:rPr lang="pl-PL" dirty="0">
                <a:solidFill>
                  <a:srgbClr val="304987"/>
                </a:solidFill>
              </a:rPr>
              <a:t> and </a:t>
            </a:r>
            <a:r>
              <a:rPr lang="pl-PL" dirty="0" err="1">
                <a:solidFill>
                  <a:srgbClr val="304987"/>
                </a:solidFill>
              </a:rPr>
              <a:t>exercises</a:t>
            </a:r>
            <a:r>
              <a:rPr lang="pl-PL" dirty="0">
                <a:solidFill>
                  <a:srgbClr val="304987"/>
                </a:solidFill>
              </a:rPr>
              <a:t>)</a:t>
            </a:r>
            <a:endParaRPr lang="en-GB" dirty="0">
              <a:solidFill>
                <a:srgbClr val="304987"/>
              </a:solidFill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Estimate the student engagement in case studies, exercises and quizzes in terms of duration</a:t>
            </a:r>
            <a:r>
              <a:rPr lang="pl-PL" dirty="0">
                <a:solidFill>
                  <a:srgbClr val="304987"/>
                </a:solidFill>
              </a:rPr>
              <a:t>: </a:t>
            </a:r>
            <a:r>
              <a:rPr lang="pl-PL" dirty="0" err="1">
                <a:solidFill>
                  <a:srgbClr val="304987"/>
                </a:solidFill>
              </a:rPr>
              <a:t>expected</a:t>
            </a:r>
            <a:r>
              <a:rPr lang="pl-PL" dirty="0">
                <a:solidFill>
                  <a:srgbClr val="304987"/>
                </a:solidFill>
              </a:rPr>
              <a:t> 3hrs – </a:t>
            </a:r>
            <a:r>
              <a:rPr lang="pl-PL" dirty="0" err="1">
                <a:solidFill>
                  <a:srgbClr val="304987"/>
                </a:solidFill>
              </a:rPr>
              <a:t>average</a:t>
            </a:r>
            <a:r>
              <a:rPr lang="pl-PL" dirty="0">
                <a:solidFill>
                  <a:srgbClr val="304987"/>
                </a:solidFill>
              </a:rPr>
              <a:t> 3hrs</a:t>
            </a:r>
            <a:endParaRPr lang="en-GB" dirty="0">
              <a:solidFill>
                <a:srgbClr val="304987"/>
              </a:solidFill>
            </a:endParaRPr>
          </a:p>
          <a:p>
            <a:endParaRPr lang="en-GB" dirty="0">
              <a:solidFill>
                <a:srgbClr val="304987"/>
              </a:solidFill>
            </a:endParaRPr>
          </a:p>
          <a:p>
            <a:r>
              <a:rPr lang="en-GB" b="1" dirty="0">
                <a:solidFill>
                  <a:srgbClr val="304987"/>
                </a:solidFill>
              </a:rPr>
              <a:t>Analysis of criticality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Did the students achieve the expected learning objectives?</a:t>
            </a:r>
            <a:endParaRPr lang="pl-PL" dirty="0">
              <a:solidFill>
                <a:srgbClr val="304987"/>
              </a:solidFill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pl-PL" dirty="0" err="1">
                <a:solidFill>
                  <a:srgbClr val="304987"/>
                </a:solidFill>
              </a:rPr>
              <a:t>Balance</a:t>
            </a:r>
            <a:r>
              <a:rPr lang="pl-PL" dirty="0">
                <a:solidFill>
                  <a:srgbClr val="304987"/>
                </a:solidFill>
              </a:rPr>
              <a:t> as-</a:t>
            </a:r>
            <a:r>
              <a:rPr lang="pl-PL" dirty="0" err="1">
                <a:solidFill>
                  <a:srgbClr val="304987"/>
                </a:solidFill>
              </a:rPr>
              <a:t>is</a:t>
            </a:r>
            <a:r>
              <a:rPr lang="pl-PL" dirty="0">
                <a:solidFill>
                  <a:srgbClr val="304987"/>
                </a:solidFill>
              </a:rPr>
              <a:t> and </a:t>
            </a:r>
            <a:r>
              <a:rPr lang="pl-PL" dirty="0" err="1">
                <a:solidFill>
                  <a:srgbClr val="304987"/>
                </a:solidFill>
              </a:rPr>
              <a:t>expected</a:t>
            </a:r>
            <a:endParaRPr lang="pl-PL" dirty="0">
              <a:solidFill>
                <a:srgbClr val="304987"/>
              </a:solidFill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pl-PL" dirty="0" err="1">
                <a:solidFill>
                  <a:srgbClr val="304987"/>
                </a:solidFill>
              </a:rPr>
              <a:t>Quantitative</a:t>
            </a:r>
            <a:r>
              <a:rPr lang="pl-PL" dirty="0">
                <a:solidFill>
                  <a:srgbClr val="304987"/>
                </a:solidFill>
              </a:rPr>
              <a:t> and </a:t>
            </a:r>
            <a:r>
              <a:rPr lang="pl-PL" dirty="0" err="1">
                <a:solidFill>
                  <a:srgbClr val="304987"/>
                </a:solidFill>
              </a:rPr>
              <a:t>qualitative</a:t>
            </a:r>
            <a:r>
              <a:rPr lang="pl-PL" dirty="0">
                <a:solidFill>
                  <a:srgbClr val="304987"/>
                </a:solidFill>
              </a:rPr>
              <a:t> </a:t>
            </a:r>
            <a:r>
              <a:rPr lang="pl-PL" dirty="0" err="1">
                <a:solidFill>
                  <a:srgbClr val="304987"/>
                </a:solidFill>
              </a:rPr>
              <a:t>assessment</a:t>
            </a:r>
            <a:endParaRPr lang="en-GB" sz="1600" dirty="0">
              <a:solidFill>
                <a:srgbClr val="304987"/>
              </a:solidFill>
            </a:endParaRPr>
          </a:p>
        </p:txBody>
      </p:sp>
      <p:graphicFrame>
        <p:nvGraphicFramePr>
          <p:cNvPr id="9" name="Wykres 8">
            <a:extLst>
              <a:ext uri="{FF2B5EF4-FFF2-40B4-BE49-F238E27FC236}">
                <a16:creationId xmlns:a16="http://schemas.microsoft.com/office/drawing/2014/main" id="{C7B04733-E3C9-CE54-E32E-8C6F652C1454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157438912"/>
              </p:ext>
            </p:extLst>
          </p:nvPr>
        </p:nvGraphicFramePr>
        <p:xfrm>
          <a:off x="4648200" y="4602539"/>
          <a:ext cx="3352800" cy="220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</p:spTree>
    <p:extLst>
      <p:ext uri="{BB962C8B-B14F-4D97-AF65-F5344CB8AC3E}">
        <p14:creationId xmlns:p14="http://schemas.microsoft.com/office/powerpoint/2010/main" val="3160990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5855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Google Shape;100;p2"/>
          <p:cNvSpPr txBox="1">
            <a:spLocks noGrp="1"/>
          </p:cNvSpPr>
          <p:nvPr>
            <p:ph type="body" idx="1"/>
          </p:nvPr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Evaluation of the Module</a:t>
            </a:r>
            <a:endParaRPr b="1" dirty="0">
              <a:latin typeface="Arial Black" panose="020B0A04020102020204" pitchFamily="34" charset="0"/>
              <a:ea typeface="Open Sans ExtraBold"/>
              <a:cs typeface="Open Sans ExtraBold"/>
              <a:sym typeface="Open Sans ExtraBold"/>
            </a:endParaRPr>
          </a:p>
        </p:txBody>
      </p:sp>
      <p:sp>
        <p:nvSpPr>
          <p:cNvPr id="7" name="Rectángulo 6"/>
          <p:cNvSpPr/>
          <p:nvPr/>
        </p:nvSpPr>
        <p:spPr>
          <a:xfrm>
            <a:off x="246504" y="1024662"/>
            <a:ext cx="8300087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S" sz="2000" b="1" dirty="0" err="1">
                <a:solidFill>
                  <a:srgbClr val="304987"/>
                </a:solidFill>
              </a:rPr>
              <a:t>Strenghts</a:t>
            </a:r>
            <a:r>
              <a:rPr lang="es-ES" sz="2000" b="1" dirty="0">
                <a:solidFill>
                  <a:srgbClr val="304987"/>
                </a:solidFill>
              </a:rPr>
              <a:t> of </a:t>
            </a:r>
            <a:r>
              <a:rPr lang="es-ES" sz="2000" b="1" dirty="0" err="1">
                <a:solidFill>
                  <a:srgbClr val="304987"/>
                </a:solidFill>
              </a:rPr>
              <a:t>the</a:t>
            </a:r>
            <a:r>
              <a:rPr lang="es-ES" sz="2000" b="1" dirty="0">
                <a:solidFill>
                  <a:srgbClr val="304987"/>
                </a:solidFill>
              </a:rPr>
              <a:t> module (at </a:t>
            </a:r>
            <a:r>
              <a:rPr lang="es-ES" sz="2000" b="1" dirty="0" err="1">
                <a:solidFill>
                  <a:srgbClr val="304987"/>
                </a:solidFill>
              </a:rPr>
              <a:t>design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level</a:t>
            </a:r>
            <a:r>
              <a:rPr lang="es-ES" sz="2000" b="1" dirty="0">
                <a:solidFill>
                  <a:srgbClr val="304987"/>
                </a:solidFill>
              </a:rPr>
              <a:t>)</a:t>
            </a:r>
          </a:p>
          <a:p>
            <a:pPr marL="457200" indent="-457200">
              <a:buFont typeface="+mj-lt"/>
              <a:buAutoNum type="arabicPeriod"/>
            </a:pPr>
            <a:r>
              <a:rPr lang="pl-PL" sz="2000" b="1" dirty="0" err="1">
                <a:solidFill>
                  <a:srgbClr val="304987"/>
                </a:solidFill>
              </a:rPr>
              <a:t>Diversified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content</a:t>
            </a:r>
            <a:r>
              <a:rPr lang="pl-PL" sz="2000" b="1" dirty="0">
                <a:solidFill>
                  <a:srgbClr val="304987"/>
                </a:solidFill>
              </a:rPr>
              <a:t> (</a:t>
            </a:r>
            <a:r>
              <a:rPr lang="pl-PL" sz="2000" b="1" dirty="0" err="1">
                <a:solidFill>
                  <a:srgbClr val="304987"/>
                </a:solidFill>
              </a:rPr>
              <a:t>various</a:t>
            </a:r>
            <a:r>
              <a:rPr lang="pl-PL" sz="2000" b="1" dirty="0">
                <a:solidFill>
                  <a:srgbClr val="304987"/>
                </a:solidFill>
              </a:rPr>
              <a:t> materials)</a:t>
            </a:r>
            <a:endParaRPr lang="es-ES" sz="2000" b="1" dirty="0">
              <a:solidFill>
                <a:srgbClr val="304987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pl-PL" sz="2000" b="1" dirty="0">
                <a:solidFill>
                  <a:srgbClr val="304987"/>
                </a:solidFill>
              </a:rPr>
              <a:t>Small </a:t>
            </a:r>
            <a:r>
              <a:rPr lang="pl-PL" sz="2000" b="1" dirty="0" err="1">
                <a:solidFill>
                  <a:srgbClr val="304987"/>
                </a:solidFill>
              </a:rPr>
              <a:t>portions</a:t>
            </a:r>
            <a:r>
              <a:rPr lang="pl-PL" sz="2000" b="1" dirty="0">
                <a:solidFill>
                  <a:srgbClr val="304987"/>
                </a:solidFill>
              </a:rPr>
              <a:t> of </a:t>
            </a:r>
            <a:r>
              <a:rPr lang="pl-PL" sz="2000" b="1" dirty="0" err="1">
                <a:solidFill>
                  <a:srgbClr val="304987"/>
                </a:solidFill>
              </a:rPr>
              <a:t>knolwedge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checked</a:t>
            </a:r>
            <a:endParaRPr lang="es-ES" sz="2000" b="1" dirty="0">
              <a:solidFill>
                <a:srgbClr val="304987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pl-PL" sz="2000" b="1" dirty="0" err="1">
                <a:solidFill>
                  <a:srgbClr val="304987"/>
                </a:solidFill>
              </a:rPr>
              <a:t>Interesting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issues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covered</a:t>
            </a:r>
            <a:endParaRPr lang="es-ES" sz="2000" b="1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  <a:p>
            <a:r>
              <a:rPr lang="es-ES" sz="2000" dirty="0">
                <a:solidFill>
                  <a:srgbClr val="304987"/>
                </a:solidFill>
              </a:rPr>
              <a:t>Do you consider the students realized them?</a:t>
            </a:r>
            <a:r>
              <a:rPr lang="pl-PL" sz="2000" dirty="0">
                <a:solidFill>
                  <a:srgbClr val="304987"/>
                </a:solidFill>
              </a:rPr>
              <a:t> </a:t>
            </a:r>
            <a:r>
              <a:rPr lang="pl-PL" sz="2000" dirty="0" err="1">
                <a:solidFill>
                  <a:srgbClr val="304987"/>
                </a:solidFill>
              </a:rPr>
              <a:t>Yes</a:t>
            </a:r>
            <a:r>
              <a:rPr lang="pl-PL" sz="2000" dirty="0">
                <a:solidFill>
                  <a:srgbClr val="304987"/>
                </a:solidFill>
              </a:rPr>
              <a:t>, in most </a:t>
            </a:r>
            <a:r>
              <a:rPr lang="pl-PL" sz="2000" dirty="0" err="1">
                <a:solidFill>
                  <a:srgbClr val="304987"/>
                </a:solidFill>
              </a:rPr>
              <a:t>cases</a:t>
            </a:r>
            <a:endParaRPr lang="es-ES" sz="2000" dirty="0">
              <a:solidFill>
                <a:srgbClr val="304987"/>
              </a:solidFill>
            </a:endParaRPr>
          </a:p>
          <a:p>
            <a:r>
              <a:rPr lang="es-ES" sz="2000" dirty="0">
                <a:solidFill>
                  <a:srgbClr val="304987"/>
                </a:solidFill>
              </a:rPr>
              <a:t>Do you consider the professionals realized them?</a:t>
            </a:r>
            <a:r>
              <a:rPr lang="pl-PL" sz="2000" dirty="0">
                <a:solidFill>
                  <a:srgbClr val="304987"/>
                </a:solidFill>
              </a:rPr>
              <a:t> </a:t>
            </a:r>
            <a:r>
              <a:rPr lang="pl-PL" sz="2000" dirty="0" err="1">
                <a:solidFill>
                  <a:srgbClr val="304987"/>
                </a:solidFill>
              </a:rPr>
              <a:t>Yes</a:t>
            </a:r>
            <a:r>
              <a:rPr lang="pl-PL" sz="2000" dirty="0">
                <a:solidFill>
                  <a:srgbClr val="304987"/>
                </a:solidFill>
              </a:rPr>
              <a:t>, in most </a:t>
            </a:r>
            <a:r>
              <a:rPr lang="pl-PL" sz="2000" dirty="0" err="1">
                <a:solidFill>
                  <a:srgbClr val="304987"/>
                </a:solidFill>
              </a:rPr>
              <a:t>cases</a:t>
            </a:r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  <a:p>
            <a:r>
              <a:rPr lang="es-ES" sz="2000" b="1" dirty="0">
                <a:solidFill>
                  <a:srgbClr val="304987"/>
                </a:solidFill>
              </a:rPr>
              <a:t>Ideas for module improvement:</a:t>
            </a:r>
          </a:p>
          <a:p>
            <a:pPr marL="457200" indent="-457200">
              <a:buFont typeface="+mj-lt"/>
              <a:buAutoNum type="arabicPeriod"/>
            </a:pPr>
            <a:r>
              <a:rPr lang="pl-PL" sz="2000" b="1" dirty="0">
                <a:solidFill>
                  <a:srgbClr val="304987"/>
                </a:solidFill>
              </a:rPr>
              <a:t>Using </a:t>
            </a:r>
            <a:r>
              <a:rPr lang="pl-PL" sz="2000" b="1" dirty="0" err="1">
                <a:solidFill>
                  <a:srgbClr val="304987"/>
                </a:solidFill>
              </a:rPr>
              <a:t>simulation</a:t>
            </a:r>
            <a:r>
              <a:rPr lang="pl-PL" sz="2000" b="1" dirty="0">
                <a:solidFill>
                  <a:srgbClr val="304987"/>
                </a:solidFill>
              </a:rPr>
              <a:t> in </a:t>
            </a:r>
            <a:r>
              <a:rPr lang="pl-PL" sz="2000" b="1" dirty="0" err="1">
                <a:solidFill>
                  <a:srgbClr val="304987"/>
                </a:solidFill>
              </a:rPr>
              <a:t>practical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exercises</a:t>
            </a:r>
            <a:endParaRPr lang="es-ES" sz="2000" b="1" dirty="0">
              <a:solidFill>
                <a:srgbClr val="304987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pl-PL" sz="2000" b="1" dirty="0">
                <a:solidFill>
                  <a:srgbClr val="304987"/>
                </a:solidFill>
              </a:rPr>
              <a:t>Using </a:t>
            </a:r>
            <a:r>
              <a:rPr lang="pl-PL" sz="2000" b="1" dirty="0" err="1">
                <a:solidFill>
                  <a:srgbClr val="304987"/>
                </a:solidFill>
              </a:rPr>
              <a:t>more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complex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case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studies</a:t>
            </a:r>
            <a:r>
              <a:rPr lang="pl-PL" sz="2000" b="1" dirty="0">
                <a:solidFill>
                  <a:srgbClr val="304987"/>
                </a:solidFill>
              </a:rPr>
              <a:t> to </a:t>
            </a:r>
            <a:r>
              <a:rPr lang="pl-PL" sz="2000" b="1" dirty="0" err="1">
                <a:solidFill>
                  <a:srgbClr val="304987"/>
                </a:solidFill>
              </a:rPr>
              <a:t>reflect</a:t>
            </a:r>
            <a:r>
              <a:rPr lang="pl-PL" sz="2000" b="1" dirty="0">
                <a:solidFill>
                  <a:srgbClr val="304987"/>
                </a:solidFill>
              </a:rPr>
              <a:t> business </a:t>
            </a:r>
            <a:r>
              <a:rPr lang="pl-PL" sz="2000" b="1" dirty="0" err="1">
                <a:solidFill>
                  <a:srgbClr val="304987"/>
                </a:solidFill>
              </a:rPr>
              <a:t>conditions</a:t>
            </a:r>
            <a:endParaRPr lang="es-ES" sz="2000" b="1" dirty="0">
              <a:solidFill>
                <a:srgbClr val="304987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pl-PL" sz="2000" b="1" dirty="0">
                <a:solidFill>
                  <a:srgbClr val="304987"/>
                </a:solidFill>
              </a:rPr>
              <a:t>Using </a:t>
            </a:r>
            <a:r>
              <a:rPr lang="pl-PL" sz="2000" b="1" dirty="0" err="1">
                <a:solidFill>
                  <a:srgbClr val="304987"/>
                </a:solidFill>
              </a:rPr>
              <a:t>more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interaction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options</a:t>
            </a:r>
            <a:endParaRPr lang="pl-PL" sz="2000" b="1" dirty="0">
              <a:solidFill>
                <a:srgbClr val="304987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pl-PL" sz="2000" b="1" dirty="0" err="1">
                <a:solidFill>
                  <a:srgbClr val="304987"/>
                </a:solidFill>
              </a:rPr>
              <a:t>More</a:t>
            </a:r>
            <a:r>
              <a:rPr lang="pl-PL" sz="2000" b="1" dirty="0">
                <a:solidFill>
                  <a:srgbClr val="304987"/>
                </a:solidFill>
              </a:rPr>
              <a:t> automation in </a:t>
            </a:r>
            <a:r>
              <a:rPr lang="pl-PL" sz="2000" b="1" dirty="0" err="1">
                <a:solidFill>
                  <a:srgbClr val="304987"/>
                </a:solidFill>
              </a:rPr>
              <a:t>students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assessment</a:t>
            </a:r>
            <a:endParaRPr lang="es-ES" sz="2000" b="1" dirty="0">
              <a:solidFill>
                <a:srgbClr val="30498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219761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5855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Google Shape;100;p2"/>
          <p:cNvSpPr txBox="1">
            <a:spLocks noGrp="1"/>
          </p:cNvSpPr>
          <p:nvPr>
            <p:ph type="body" idx="1"/>
          </p:nvPr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Evaluation of the Module</a:t>
            </a:r>
            <a:endParaRPr lang="en-US" sz="3200" b="1" dirty="0">
              <a:latin typeface="Arial Black" panose="020B0A04020102020204" pitchFamily="34" charset="0"/>
              <a:ea typeface="Open Sans ExtraBold"/>
              <a:cs typeface="Open Sans ExtraBold"/>
              <a:sym typeface="Open Sans ExtraBold"/>
            </a:endParaRPr>
          </a:p>
        </p:txBody>
      </p:sp>
      <p:sp>
        <p:nvSpPr>
          <p:cNvPr id="7" name="Rectángulo 6"/>
          <p:cNvSpPr/>
          <p:nvPr/>
        </p:nvSpPr>
        <p:spPr>
          <a:xfrm>
            <a:off x="246504" y="1024663"/>
            <a:ext cx="8300087" cy="34778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S" sz="2000" b="1" dirty="0">
                <a:solidFill>
                  <a:srgbClr val="304987"/>
                </a:solidFill>
              </a:rPr>
              <a:t>Based on the experience, please list the main points to emphasize for the revision of the module:</a:t>
            </a:r>
          </a:p>
          <a:p>
            <a:pPr marL="457200" indent="-457200">
              <a:buFont typeface="+mj-lt"/>
              <a:buAutoNum type="arabicPeriod"/>
            </a:pPr>
            <a:r>
              <a:rPr lang="pl-PL" sz="2000" b="1" dirty="0" err="1">
                <a:solidFill>
                  <a:srgbClr val="304987"/>
                </a:solidFill>
              </a:rPr>
              <a:t>More</a:t>
            </a:r>
            <a:r>
              <a:rPr lang="pl-PL" sz="2000" b="1" dirty="0">
                <a:solidFill>
                  <a:srgbClr val="304987"/>
                </a:solidFill>
              </a:rPr>
              <a:t> real-life </a:t>
            </a:r>
            <a:r>
              <a:rPr lang="pl-PL" sz="2000" b="1" dirty="0" err="1">
                <a:solidFill>
                  <a:srgbClr val="304987"/>
                </a:solidFill>
              </a:rPr>
              <a:t>examples</a:t>
            </a:r>
            <a:endParaRPr lang="es-ES" sz="2000" b="1" dirty="0">
              <a:solidFill>
                <a:srgbClr val="304987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pl-PL" sz="2000" b="1" dirty="0" err="1">
                <a:solidFill>
                  <a:srgbClr val="304987"/>
                </a:solidFill>
              </a:rPr>
              <a:t>More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practical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exercises</a:t>
            </a:r>
            <a:endParaRPr lang="es-ES" sz="2000" b="1" dirty="0">
              <a:solidFill>
                <a:srgbClr val="304987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pl-PL" sz="2000" b="1" dirty="0" err="1">
                <a:solidFill>
                  <a:srgbClr val="304987"/>
                </a:solidFill>
              </a:rPr>
              <a:t>More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concise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conent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presentation</a:t>
            </a:r>
            <a:endParaRPr lang="es-ES" sz="2000" b="1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  <a:p>
            <a:r>
              <a:rPr lang="es-ES" sz="2000" b="1" dirty="0">
                <a:solidFill>
                  <a:srgbClr val="304987"/>
                </a:solidFill>
              </a:rPr>
              <a:t>Reinforced added value, when the improvements are implemented (estimated):</a:t>
            </a:r>
          </a:p>
          <a:p>
            <a:pPr marL="457200" indent="-457200">
              <a:buFont typeface="+mj-lt"/>
              <a:buAutoNum type="arabicPeriod"/>
            </a:pPr>
            <a:r>
              <a:rPr lang="pl-PL" sz="2000" b="1" dirty="0" err="1">
                <a:solidFill>
                  <a:srgbClr val="304987"/>
                </a:solidFill>
              </a:rPr>
              <a:t>More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practical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skills</a:t>
            </a:r>
            <a:r>
              <a:rPr lang="pl-PL" sz="2000" b="1" dirty="0">
                <a:solidFill>
                  <a:srgbClr val="304987"/>
                </a:solidFill>
              </a:rPr>
              <a:t> development</a:t>
            </a:r>
            <a:endParaRPr lang="es-ES" sz="2000" b="1" dirty="0">
              <a:solidFill>
                <a:srgbClr val="304987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pl-PL" sz="2000" b="1" dirty="0" err="1">
                <a:solidFill>
                  <a:srgbClr val="304987"/>
                </a:solidFill>
              </a:rPr>
              <a:t>More</a:t>
            </a:r>
            <a:r>
              <a:rPr lang="pl-PL" sz="2000" b="1" dirty="0">
                <a:solidFill>
                  <a:srgbClr val="304987"/>
                </a:solidFill>
              </a:rPr>
              <a:t> </a:t>
            </a:r>
            <a:r>
              <a:rPr lang="pl-PL" sz="2000" b="1" dirty="0" err="1">
                <a:solidFill>
                  <a:srgbClr val="304987"/>
                </a:solidFill>
              </a:rPr>
              <a:t>connection</a:t>
            </a:r>
            <a:r>
              <a:rPr lang="pl-PL" sz="2000" b="1" dirty="0">
                <a:solidFill>
                  <a:srgbClr val="304987"/>
                </a:solidFill>
              </a:rPr>
              <a:t> to business environment</a:t>
            </a:r>
            <a:endParaRPr lang="es-ES" sz="2000" b="1" dirty="0">
              <a:solidFill>
                <a:srgbClr val="304987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pl-PL" sz="2000" b="1" dirty="0">
                <a:solidFill>
                  <a:srgbClr val="304987"/>
                </a:solidFill>
              </a:rPr>
              <a:t>Content </a:t>
            </a:r>
            <a:r>
              <a:rPr lang="pl-PL" sz="2000" b="1" dirty="0" err="1">
                <a:solidFill>
                  <a:srgbClr val="304987"/>
                </a:solidFill>
              </a:rPr>
              <a:t>easier</a:t>
            </a:r>
            <a:r>
              <a:rPr lang="pl-PL" sz="2000" b="1" dirty="0">
                <a:solidFill>
                  <a:srgbClr val="304987"/>
                </a:solidFill>
              </a:rPr>
              <a:t> to </a:t>
            </a:r>
            <a:r>
              <a:rPr lang="pl-PL" sz="2000" b="1" dirty="0" err="1">
                <a:solidFill>
                  <a:srgbClr val="304987"/>
                </a:solidFill>
              </a:rPr>
              <a:t>understand</a:t>
            </a:r>
            <a:endParaRPr lang="es-ES" sz="2000" b="1" dirty="0">
              <a:solidFill>
                <a:srgbClr val="30498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631417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AppVersion xmlns="3f1a5839-0945-46c2-a4d3-322d9d7c9b3d" xsi:nil="true"/>
    <Has_Teacher_Only_SectionGroup xmlns="3f1a5839-0945-46c2-a4d3-322d9d7c9b3d" xsi:nil="true"/>
    <NotebookType xmlns="3f1a5839-0945-46c2-a4d3-322d9d7c9b3d" xsi:nil="true"/>
    <Is_Collaboration_Space_Locked xmlns="3f1a5839-0945-46c2-a4d3-322d9d7c9b3d" xsi:nil="true"/>
    <Self_Registration_Enabled xmlns="3f1a5839-0945-46c2-a4d3-322d9d7c9b3d" xsi:nil="true"/>
    <Teachers xmlns="3f1a5839-0945-46c2-a4d3-322d9d7c9b3d">
      <UserInfo>
        <DisplayName/>
        <AccountId xsi:nil="true"/>
        <AccountType/>
      </UserInfo>
    </Teachers>
    <Invited_Teachers xmlns="3f1a5839-0945-46c2-a4d3-322d9d7c9b3d" xsi:nil="true"/>
    <Invited_Students xmlns="3f1a5839-0945-46c2-a4d3-322d9d7c9b3d" xsi:nil="true"/>
    <DefaultSectionNames xmlns="3f1a5839-0945-46c2-a4d3-322d9d7c9b3d" xsi:nil="true"/>
    <CultureName xmlns="3f1a5839-0945-46c2-a4d3-322d9d7c9b3d" xsi:nil="true"/>
    <Templates xmlns="3f1a5839-0945-46c2-a4d3-322d9d7c9b3d" xsi:nil="true"/>
    <FolderType xmlns="3f1a5839-0945-46c2-a4d3-322d9d7c9b3d" xsi:nil="true"/>
    <Students xmlns="3f1a5839-0945-46c2-a4d3-322d9d7c9b3d">
      <UserInfo>
        <DisplayName/>
        <AccountId xsi:nil="true"/>
        <AccountType/>
      </UserInfo>
    </Students>
    <Owner xmlns="3f1a5839-0945-46c2-a4d3-322d9d7c9b3d">
      <UserInfo>
        <DisplayName/>
        <AccountId xsi:nil="true"/>
        <AccountType/>
      </UserInfo>
    </Owner>
    <Student_Groups xmlns="3f1a5839-0945-46c2-a4d3-322d9d7c9b3d">
      <UserInfo>
        <DisplayName/>
        <AccountId xsi:nil="true"/>
        <AccountType/>
      </UserInfo>
    </Student_Groups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87C39C2FE7BAF34582305479AB4894F7" ma:contentTypeVersion="29" ma:contentTypeDescription="Crear nuevo documento." ma:contentTypeScope="" ma:versionID="80869591a2a446f570a959e873097e1d">
  <xsd:schema xmlns:xsd="http://www.w3.org/2001/XMLSchema" xmlns:xs="http://www.w3.org/2001/XMLSchema" xmlns:p="http://schemas.microsoft.com/office/2006/metadata/properties" xmlns:ns3="3f1a5839-0945-46c2-a4d3-322d9d7c9b3d" xmlns:ns4="80cad474-091d-4659-ae69-da4618268329" targetNamespace="http://schemas.microsoft.com/office/2006/metadata/properties" ma:root="true" ma:fieldsID="16761a2ee2c79ccb5fb6d53307ae4de1" ns3:_="" ns4:_="">
    <xsd:import namespace="3f1a5839-0945-46c2-a4d3-322d9d7c9b3d"/>
    <xsd:import namespace="80cad474-091d-4659-ae69-da4618268329"/>
    <xsd:element name="properties">
      <xsd:complexType>
        <xsd:sequence>
          <xsd:element name="documentManagement">
            <xsd:complexType>
              <xsd:all>
                <xsd:element ref="ns3:NotebookType" minOccurs="0"/>
                <xsd:element ref="ns3:FolderType" minOccurs="0"/>
                <xsd:element ref="ns3:Owner" minOccurs="0"/>
                <xsd:element ref="ns3:DefaultSectionNames" minOccurs="0"/>
                <xsd:element ref="ns3:Templates" minOccurs="0"/>
                <xsd:element ref="ns3:CultureName" minOccurs="0"/>
                <xsd:element ref="ns3:AppVersion" minOccurs="0"/>
                <xsd:element ref="ns3:Teachers" minOccurs="0"/>
                <xsd:element ref="ns3:Students" minOccurs="0"/>
                <xsd:element ref="ns3:Student_Groups" minOccurs="0"/>
                <xsd:element ref="ns3:Invited_Teachers" minOccurs="0"/>
                <xsd:element ref="ns3:Invited_Students" minOccurs="0"/>
                <xsd:element ref="ns3:Self_Registration_Enabled" minOccurs="0"/>
                <xsd:element ref="ns3:Has_Teacher_Only_SectionGroup" minOccurs="0"/>
                <xsd:element ref="ns3:Is_Collaboration_Space_Locked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Location" minOccurs="0"/>
                <xsd:element ref="ns3:MediaServiceAutoKeyPoints" minOccurs="0"/>
                <xsd:element ref="ns3:MediaServiceKeyPoints" minOccurs="0"/>
                <xsd:element ref="ns3:MediaServiceGenerationTime" minOccurs="0"/>
                <xsd:element ref="ns3:MediaServiceEventHashCode" minOccurs="0"/>
                <xsd:element ref="ns3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f1a5839-0945-46c2-a4d3-322d9d7c9b3d" elementFormDefault="qualified">
    <xsd:import namespace="http://schemas.microsoft.com/office/2006/documentManagement/types"/>
    <xsd:import namespace="http://schemas.microsoft.com/office/infopath/2007/PartnerControls"/>
    <xsd:element name="NotebookType" ma:index="8" nillable="true" ma:displayName="Notebook Type" ma:internalName="NotebookType">
      <xsd:simpleType>
        <xsd:restriction base="dms:Text"/>
      </xsd:simpleType>
    </xsd:element>
    <xsd:element name="FolderType" ma:index="9" nillable="true" ma:displayName="Folder Type" ma:internalName="FolderType">
      <xsd:simpleType>
        <xsd:restriction base="dms:Text"/>
      </xsd:simpleType>
    </xsd:element>
    <xsd:element name="Owner" ma:index="10" nillable="true" ma:displayName="Owner" ma:internalName="Owner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DefaultSectionNames" ma:index="11" nillable="true" ma:displayName="Default Section Names" ma:internalName="DefaultSectionNames">
      <xsd:simpleType>
        <xsd:restriction base="dms:Note">
          <xsd:maxLength value="255"/>
        </xsd:restriction>
      </xsd:simpleType>
    </xsd:element>
    <xsd:element name="Templates" ma:index="12" nillable="true" ma:displayName="Templates" ma:internalName="Templates">
      <xsd:simpleType>
        <xsd:restriction base="dms:Note">
          <xsd:maxLength value="255"/>
        </xsd:restriction>
      </xsd:simpleType>
    </xsd:element>
    <xsd:element name="CultureName" ma:index="13" nillable="true" ma:displayName="Culture Name" ma:internalName="CultureName">
      <xsd:simpleType>
        <xsd:restriction base="dms:Text"/>
      </xsd:simpleType>
    </xsd:element>
    <xsd:element name="AppVersion" ma:index="14" nillable="true" ma:displayName="App Version" ma:internalName="AppVersion">
      <xsd:simpleType>
        <xsd:restriction base="dms:Text"/>
      </xsd:simpleType>
    </xsd:element>
    <xsd:element name="Teachers" ma:index="15" nillable="true" ma:displayName="Teachers" ma:internalName="Teacher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tudents" ma:index="16" nillable="true" ma:displayName="Students" ma:internalName="Student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tudent_Groups" ma:index="17" nillable="true" ma:displayName="Student Groups" ma:internalName="Student_Group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Invited_Teachers" ma:index="18" nillable="true" ma:displayName="Invited Teachers" ma:internalName="Invited_Teachers">
      <xsd:simpleType>
        <xsd:restriction base="dms:Note">
          <xsd:maxLength value="255"/>
        </xsd:restriction>
      </xsd:simpleType>
    </xsd:element>
    <xsd:element name="Invited_Students" ma:index="19" nillable="true" ma:displayName="Invited Students" ma:internalName="Invited_Students">
      <xsd:simpleType>
        <xsd:restriction base="dms:Note">
          <xsd:maxLength value="255"/>
        </xsd:restriction>
      </xsd:simpleType>
    </xsd:element>
    <xsd:element name="Self_Registration_Enabled" ma:index="20" nillable="true" ma:displayName="Self Registration Enabled" ma:internalName="Self_Registration_Enabled">
      <xsd:simpleType>
        <xsd:restriction base="dms:Boolean"/>
      </xsd:simpleType>
    </xsd:element>
    <xsd:element name="Has_Teacher_Only_SectionGroup" ma:index="21" nillable="true" ma:displayName="Has Teacher Only SectionGroup" ma:internalName="Has_Teacher_Only_SectionGroup">
      <xsd:simpleType>
        <xsd:restriction base="dms:Boolean"/>
      </xsd:simpleType>
    </xsd:element>
    <xsd:element name="Is_Collaboration_Space_Locked" ma:index="22" nillable="true" ma:displayName="Is Collaboration Space Locked" ma:internalName="Is_Collaboration_Space_Locked">
      <xsd:simpleType>
        <xsd:restriction base="dms:Boolean"/>
      </xsd:simpleType>
    </xsd:element>
    <xsd:element name="MediaServiceMetadata" ma:index="26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27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28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29" nillable="true" ma:displayName="Tags" ma:internalName="MediaServiceAutoTags" ma:readOnly="true">
      <xsd:simpleType>
        <xsd:restriction base="dms:Text"/>
      </xsd:simpleType>
    </xsd:element>
    <xsd:element name="MediaServiceOCR" ma:index="30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31" nillable="true" ma:displayName="Location" ma:internalName="MediaServiceLocation" ma:readOnly="true">
      <xsd:simpleType>
        <xsd:restriction base="dms:Text"/>
      </xsd:simpleType>
    </xsd:element>
    <xsd:element name="MediaServiceAutoKeyPoints" ma:index="3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3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GenerationTime" ma:index="3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3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36" nillable="true" ma:displayName="Length (seconds)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0cad474-091d-4659-ae69-da4618268329" elementFormDefault="qualified">
    <xsd:import namespace="http://schemas.microsoft.com/office/2006/documentManagement/types"/>
    <xsd:import namespace="http://schemas.microsoft.com/office/infopath/2007/PartnerControls"/>
    <xsd:element name="SharedWithUsers" ma:index="23" nillable="true" ma:displayName="Compartido con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4" nillable="true" ma:displayName="Detalles de uso compartido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25" nillable="true" ma:displayName="Hash de la sugerencia para compartir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e contenido"/>
        <xsd:element ref="dc:title" minOccurs="0" maxOccurs="1" ma:index="4" ma:displayName="Títu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2E4D93A7-4D28-46EF-B7B7-BD86829471E6}">
  <ds:schemaRefs>
    <ds:schemaRef ds:uri="http://www.w3.org/XML/1998/namespace"/>
    <ds:schemaRef ds:uri="http://purl.org/dc/terms/"/>
    <ds:schemaRef ds:uri="http://schemas.openxmlformats.org/package/2006/metadata/core-properties"/>
    <ds:schemaRef ds:uri="http://schemas.microsoft.com/office/infopath/2007/PartnerControls"/>
    <ds:schemaRef ds:uri="http://purl.org/dc/dcmitype/"/>
    <ds:schemaRef ds:uri="http://schemas.microsoft.com/office/2006/documentManagement/types"/>
    <ds:schemaRef ds:uri="http://schemas.microsoft.com/office/2006/metadata/properties"/>
    <ds:schemaRef ds:uri="http://purl.org/dc/elements/1.1/"/>
    <ds:schemaRef ds:uri="80cad474-091d-4659-ae69-da4618268329"/>
    <ds:schemaRef ds:uri="3f1a5839-0945-46c2-a4d3-322d9d7c9b3d"/>
  </ds:schemaRefs>
</ds:datastoreItem>
</file>

<file path=customXml/itemProps2.xml><?xml version="1.0" encoding="utf-8"?>
<ds:datastoreItem xmlns:ds="http://schemas.openxmlformats.org/officeDocument/2006/customXml" ds:itemID="{58D70C95-E4A0-4594-916B-F83B82E2D59E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067FD771-64DB-4D78-B660-8314B49136E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3f1a5839-0945-46c2-a4d3-322d9d7c9b3d"/>
    <ds:schemaRef ds:uri="80cad474-091d-4659-ae69-da4618268329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396</TotalTime>
  <Words>537</Words>
  <Application>Microsoft Office PowerPoint</Application>
  <PresentationFormat>Widescreen</PresentationFormat>
  <Paragraphs>110</Paragraphs>
  <Slides>6</Slides>
  <Notes>6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5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6</vt:i4>
      </vt:variant>
    </vt:vector>
  </HeadingPairs>
  <TitlesOfParts>
    <vt:vector size="12" baseType="lpstr">
      <vt:lpstr>Arial</vt:lpstr>
      <vt:lpstr>Arial Black</vt:lpstr>
      <vt:lpstr>Calibri</vt:lpstr>
      <vt:lpstr>Calibri Light</vt:lpstr>
      <vt:lpstr>Open Sans ExtraBold</vt:lpstr>
      <vt:lpstr>Tema de Office</vt:lpstr>
      <vt:lpstr>Presentazione standard di PowerPoint</vt:lpstr>
      <vt:lpstr> </vt:lpstr>
      <vt:lpstr> </vt:lpstr>
      <vt:lpstr> </vt:lpstr>
      <vt:lpstr> </vt:lpstr>
      <vt:lpstr>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Joaquin Ordieres-Mere</dc:creator>
  <cp:lastModifiedBy>Utente Windows</cp:lastModifiedBy>
  <cp:revision>29</cp:revision>
  <dcterms:created xsi:type="dcterms:W3CDTF">2022-05-24T20:11:28Z</dcterms:created>
  <dcterms:modified xsi:type="dcterms:W3CDTF">2023-04-20T10:37:26Z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0x01010087C39C2FE7BAF34582305479AB4894F7</vt:lpwstr>
  </property>
</Properties>
</file>