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3"/>
  </p:notesMasterIdLst>
  <p:sldIdLst>
    <p:sldId id="257" r:id="rId5"/>
    <p:sldId id="258" r:id="rId6"/>
    <p:sldId id="259" r:id="rId7"/>
    <p:sldId id="266" r:id="rId8"/>
    <p:sldId id="265" r:id="rId9"/>
    <p:sldId id="260" r:id="rId10"/>
    <p:sldId id="261" r:id="rId11"/>
    <p:sldId id="262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tente Windows" initials="UW" lastIdx="1" clrIdx="0">
    <p:extLst>
      <p:ext uri="{19B8F6BF-5375-455C-9EA6-DF929625EA0E}">
        <p15:presenceInfo xmlns:p15="http://schemas.microsoft.com/office/powerpoint/2012/main" userId="Utente Windows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A462EE5-02F7-4950-BB8D-483FA87407A9}" v="8" dt="2022-06-14T14:51:03.70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96" autoAdjust="0"/>
    <p:restoredTop sz="88014" autoAdjust="0"/>
  </p:normalViewPr>
  <p:slideViewPr>
    <p:cSldViewPr snapToGrid="0">
      <p:cViewPr varScale="1">
        <p:scale>
          <a:sx n="44" d="100"/>
          <a:sy n="44" d="100"/>
        </p:scale>
        <p:origin x="902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microsoft.com/office/2015/10/relationships/revisionInfo" Target="revisionInfo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commentAuthors" Target="commentAuthors.xml"/></Relationships>
</file>

<file path=ppt/media/image1.png>
</file>

<file path=ppt/media/image7.png>
</file>

<file path=ppt/media/image8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62D4A6-293C-44B2-B140-C35764707793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20E3FF-E589-490F-856A-14C46B9843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8296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6" name="Google Shape;86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1765694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8892236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sv-SE" dirty="0"/>
              <a:t>Total har 15 svarat varav flera från universitetspartners. Det går inte att se om någon kommer från </a:t>
            </a:r>
            <a:r>
              <a:rPr lang="sv-SE" dirty="0" err="1"/>
              <a:t>Alcomot</a:t>
            </a:r>
            <a:r>
              <a:rPr lang="sv-SE" dirty="0"/>
              <a:t> eller </a:t>
            </a:r>
            <a:r>
              <a:rPr lang="sv-SE" dirty="0" err="1"/>
              <a:t>Arruti</a:t>
            </a:r>
            <a:r>
              <a:rPr lang="sv-SE" dirty="0"/>
              <a:t> som enkäten utformats.</a:t>
            </a:r>
            <a:endParaRPr dirty="0"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95586140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sv-SE" dirty="0"/>
              <a:t>Fritextsvar som är sammanställda. Totalt 10 svar. Alla är inklistrade nedan.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sv-SE" dirty="0"/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I don't think any improvements need to be done.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I really appreciated that each module had its own video and presentation, which were well structured. Although, from my point of view, videos should've had subtitles on them. Apart from that, I also appreciated that you could retake the quizzes to get the highest grade. I believe the exercise was too challenging, even though the instructions were fully detailed and easy to follow, and the solution was available. With everything being said, I think the course was really interesting and useful in my professional life, and I would strongly recommend it.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I think that the course was interesting, but the fundamentals of the course itself were not enough for my initial expectation. I would definitely fix the audio in the videos, adding subtitles where possible. Sometimes the voice was poor and it was a bit hard to fully understand it. The exercise part was not clear at all, I faced some issues with formulas because of syntax of Excel and the final task was definitely not clear at all, so I lost double time to understand what I had to do. My suggestion for the exercise part is to make it interactive or to have a video solution/explanation for it.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In general I am very satisfied, I suggest to insert more practical exercises and to create a guide to use the algorithm on the data quiz. 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nothing in particular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Since my excel was in Spanish, it was </a:t>
            </a:r>
            <a:r>
              <a:rPr lang="en-US" sz="1800" dirty="0" err="1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diffficult</a:t>
            </a: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 to translate the functions, specially the larger ones.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Thank you for this learning opportunity.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The exercise was not working properly even though I followed every step of the guide, so I had to use other methods. Also the subject was something I have already studied profoundly. If the excel exercise would have worked for me as intended it would have been a nice addition to my knowledge as I have only used programming to make the code for machine learning.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Video lessons are too slow. Excel exercise was great, there could be videos on that, and incorporate more exercises.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en-US" sz="18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Voice of lecture is not to good, I couldn't hear what he was saying</a:t>
            </a:r>
            <a:endParaRPr lang="sv-SE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sv-SE" dirty="0"/>
              <a:t> </a:t>
            </a:r>
            <a:endParaRPr dirty="0"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1077395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7621366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08218189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7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05165183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6" name="Google Shape;96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-IT"/>
              <a:t>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440759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editar el estilo de subtítulo del patrón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4440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703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0437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6268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88771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997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16213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30080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77907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18650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2637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4170AB-E679-4A63-9210-2CAAD409B9D0}" type="datetimeFigureOut">
              <a:rPr lang="en-US" smtClean="0"/>
              <a:t>6/15/2022</a:t>
            </a:fld>
            <a:endParaRPr lang="en-U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7892F2-3E59-4251-8021-6A99CB2F30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02997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7" Type="http://schemas.openxmlformats.org/officeDocument/2006/relationships/image" Target="../media/image5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4.emf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emf"/><Relationship Id="rId4" Type="http://schemas.openxmlformats.org/officeDocument/2006/relationships/image" Target="../media/image7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emf"/><Relationship Id="rId4" Type="http://schemas.openxmlformats.org/officeDocument/2006/relationships/image" Target="../media/image7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emf"/><Relationship Id="rId4" Type="http://schemas.openxmlformats.org/officeDocument/2006/relationships/image" Target="../media/image7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emf"/><Relationship Id="rId4" Type="http://schemas.openxmlformats.org/officeDocument/2006/relationships/image" Target="../media/image7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emf"/><Relationship Id="rId4" Type="http://schemas.openxmlformats.org/officeDocument/2006/relationships/image" Target="../media/image7.pn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emf"/><Relationship Id="rId4" Type="http://schemas.openxmlformats.org/officeDocument/2006/relationships/image" Target="../media/image7.pn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5.emf"/><Relationship Id="rId5" Type="http://schemas.openxmlformats.org/officeDocument/2006/relationships/image" Target="../media/image8.png"/><Relationship Id="rId4" Type="http://schemas.openxmlformats.org/officeDocument/2006/relationships/image" Target="../media/image7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"/>
          <p:cNvSpPr txBox="1">
            <a:spLocks noGrp="1"/>
          </p:cNvSpPr>
          <p:nvPr>
            <p:ph type="subTitle" idx="1"/>
          </p:nvPr>
        </p:nvSpPr>
        <p:spPr>
          <a:xfrm>
            <a:off x="1385188" y="2867640"/>
            <a:ext cx="9144000" cy="1515918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E20D1C"/>
              </a:buClr>
              <a:buSzPts val="6000"/>
              <a:buNone/>
            </a:pPr>
            <a:endParaRPr sz="3600" b="1" dirty="0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1" name="Google Shape;91;p1"/>
          <p:cNvGrpSpPr/>
          <p:nvPr/>
        </p:nvGrpSpPr>
        <p:grpSpPr>
          <a:xfrm>
            <a:off x="307340" y="5954391"/>
            <a:ext cx="2849033" cy="707886"/>
            <a:chOff x="63500" y="5989560"/>
            <a:chExt cx="2849033" cy="707886"/>
          </a:xfrm>
        </p:grpSpPr>
        <p:sp>
          <p:nvSpPr>
            <p:cNvPr id="92" name="Google Shape;92;p1"/>
            <p:cNvSpPr/>
            <p:nvPr/>
          </p:nvSpPr>
          <p:spPr>
            <a:xfrm>
              <a:off x="711200" y="5989560"/>
              <a:ext cx="2201333" cy="70788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it-IT" sz="1000" b="0" i="0" u="none" strike="noStrike" cap="none" dirty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This project has received funding </a:t>
              </a:r>
              <a:endParaRPr dirty="0"/>
            </a:p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it-IT" sz="1000" dirty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from the European Union’s Erasmus+ </a:t>
              </a:r>
              <a:endParaRPr dirty="0"/>
            </a:p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it-IT" sz="1000" dirty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programme under grant agreement</a:t>
              </a:r>
              <a:endParaRPr sz="1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it-IT" sz="1000" dirty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N. 2018-2279/001-001</a:t>
              </a:r>
              <a:endParaRPr dirty="0"/>
            </a:p>
          </p:txBody>
        </p:sp>
        <p:pic>
          <p:nvPicPr>
            <p:cNvPr id="93" name="Google Shape;93;p1"/>
            <p:cNvPicPr preferRelativeResize="0"/>
            <p:nvPr/>
          </p:nvPicPr>
          <p:blipFill rotWithShape="1">
            <a:blip r:embed="rId3">
              <a:alphaModFix/>
            </a:blip>
            <a:srcRect/>
            <a:stretch/>
          </p:blipFill>
          <p:spPr>
            <a:xfrm>
              <a:off x="63500" y="6044826"/>
              <a:ext cx="647700" cy="444500"/>
            </a:xfrm>
            <a:prstGeom prst="rect">
              <a:avLst/>
            </a:prstGeom>
            <a:noFill/>
            <a:ln>
              <a:noFill/>
            </a:ln>
          </p:spPr>
        </p:pic>
      </p:grpSp>
      <p:pic>
        <p:nvPicPr>
          <p:cNvPr id="2" name="Immagine 1">
            <a:extLst>
              <a:ext uri="{FF2B5EF4-FFF2-40B4-BE49-F238E27FC236}">
                <a16:creationId xmlns:a16="http://schemas.microsoft.com/office/drawing/2014/main" id="{EAEED29F-B3E0-C848-921F-0726C269BFAA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0" y="0"/>
            <a:ext cx="12192000" cy="5746271"/>
          </a:xfrm>
          <a:prstGeom prst="rect">
            <a:avLst/>
          </a:prstGeom>
        </p:spPr>
      </p:pic>
      <p:pic>
        <p:nvPicPr>
          <p:cNvPr id="6" name="Immagine 5">
            <a:extLst>
              <a:ext uri="{FF2B5EF4-FFF2-40B4-BE49-F238E27FC236}">
                <a16:creationId xmlns:a16="http://schemas.microsoft.com/office/drawing/2014/main" id="{A2CD5FD4-4598-DE4A-BA60-490C33F03026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7339" y="173864"/>
            <a:ext cx="6047805" cy="1712787"/>
          </a:xfrm>
          <a:prstGeom prst="rect">
            <a:avLst/>
          </a:prstGeom>
        </p:spPr>
      </p:pic>
      <p:pic>
        <p:nvPicPr>
          <p:cNvPr id="4" name="Immagine 3">
            <a:extLst>
              <a:ext uri="{FF2B5EF4-FFF2-40B4-BE49-F238E27FC236}">
                <a16:creationId xmlns:a16="http://schemas.microsoft.com/office/drawing/2014/main" id="{354A0B71-977F-C243-A14F-D12CF8984D79}"/>
              </a:ext>
            </a:extLst>
          </p:cNvPr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6478124" y="1352738"/>
            <a:ext cx="5475571" cy="4180959"/>
          </a:xfrm>
          <a:prstGeom prst="rect">
            <a:avLst/>
          </a:prstGeom>
        </p:spPr>
      </p:pic>
      <p:sp>
        <p:nvSpPr>
          <p:cNvPr id="3" name="Rettangolo 2">
            <a:extLst>
              <a:ext uri="{FF2B5EF4-FFF2-40B4-BE49-F238E27FC236}">
                <a16:creationId xmlns:a16="http://schemas.microsoft.com/office/drawing/2014/main" id="{0D1848F2-82FD-8844-A622-E117468EF706}"/>
              </a:ext>
            </a:extLst>
          </p:cNvPr>
          <p:cNvSpPr/>
          <p:nvPr/>
        </p:nvSpPr>
        <p:spPr>
          <a:xfrm>
            <a:off x="119152" y="2071771"/>
            <a:ext cx="11953695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246313" lvl="0" indent="-2246313">
              <a:lnSpc>
                <a:spcPct val="90000"/>
              </a:lnSpc>
              <a:buClr>
                <a:srgbClr val="E20D1C"/>
              </a:buClr>
              <a:buSzPts val="3600"/>
            </a:pPr>
            <a:r>
              <a:rPr lang="it-IT" sz="6000" b="1" dirty="0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</a:t>
            </a:r>
            <a:r>
              <a:rPr lang="en-US" sz="6000" b="1" dirty="0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e-learning module evaluation</a:t>
            </a:r>
          </a:p>
          <a:p>
            <a:pPr marL="2246313" lvl="0" indent="-2246313">
              <a:lnSpc>
                <a:spcPct val="90000"/>
              </a:lnSpc>
              <a:buClr>
                <a:srgbClr val="E20D1C"/>
              </a:buClr>
              <a:buSzPts val="3600"/>
            </a:pPr>
            <a:r>
              <a:rPr lang="es-ES" sz="6000" b="1" dirty="0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	</a:t>
            </a:r>
          </a:p>
          <a:p>
            <a:pPr marL="2246313" lvl="0" indent="-2246313">
              <a:lnSpc>
                <a:spcPct val="90000"/>
              </a:lnSpc>
              <a:buClr>
                <a:srgbClr val="E20D1C"/>
              </a:buClr>
              <a:buSzPts val="3600"/>
            </a:pPr>
            <a:r>
              <a:rPr lang="es-ES" sz="6000" b="1" dirty="0" err="1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Partner</a:t>
            </a:r>
            <a:r>
              <a:rPr lang="es-ES" sz="6000" b="1" dirty="0">
                <a:solidFill>
                  <a:schemeClr val="bg1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: LiU</a:t>
            </a:r>
            <a:endParaRPr lang="it-IT" sz="6000" b="1" dirty="0">
              <a:solidFill>
                <a:schemeClr val="bg1"/>
              </a:solidFill>
              <a:latin typeface="Arial" panose="020B0604020202020204" pitchFamily="34" charset="0"/>
            </a:endParaRPr>
          </a:p>
        </p:txBody>
      </p:sp>
      <p:pic>
        <p:nvPicPr>
          <p:cNvPr id="10" name="Picture 5" descr="Logotype">
            <a:extLst>
              <a:ext uri="{FF2B5EF4-FFF2-40B4-BE49-F238E27FC236}">
                <a16:creationId xmlns:a16="http://schemas.microsoft.com/office/drawing/2014/main" id="{076DEC89-9485-41CF-DC14-E460457E4B5F}"/>
              </a:ext>
            </a:extLst>
          </p:cNvPr>
          <p:cNvPicPr>
            <a:picLocks noChangeAspect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699060" y="5787456"/>
            <a:ext cx="2373787" cy="8393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444951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5855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Analysis of the Module Survey</a:t>
            </a:r>
            <a:endParaRPr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246504" y="916302"/>
            <a:ext cx="9383719" cy="5755422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r>
              <a:rPr lang="en-US" sz="2800" b="1" dirty="0">
                <a:solidFill>
                  <a:srgbClr val="304987"/>
                </a:solidFill>
              </a:rPr>
              <a:t>Module title: Machine Learning in Operations Management</a:t>
            </a:r>
          </a:p>
          <a:p>
            <a:r>
              <a:rPr lang="en-US" sz="2000" b="1" dirty="0">
                <a:solidFill>
                  <a:srgbClr val="304987"/>
                </a:solidFill>
              </a:rPr>
              <a:t>N. Students completing the course:   0: LIU  22: </a:t>
            </a:r>
            <a:r>
              <a:rPr lang="en-US" sz="2000" b="1" dirty="0" err="1">
                <a:solidFill>
                  <a:srgbClr val="304987"/>
                </a:solidFill>
              </a:rPr>
              <a:t>Poliba</a:t>
            </a:r>
            <a:r>
              <a:rPr lang="en-US" sz="2000" b="1" dirty="0">
                <a:solidFill>
                  <a:srgbClr val="304987"/>
                </a:solidFill>
              </a:rPr>
              <a:t>    0: PZN   26: UPM</a:t>
            </a:r>
          </a:p>
          <a:p>
            <a:r>
              <a:rPr lang="en-US" sz="2000" b="1" dirty="0">
                <a:solidFill>
                  <a:srgbClr val="304987"/>
                </a:solidFill>
              </a:rPr>
              <a:t>Total Number</a:t>
            </a:r>
            <a:r>
              <a:rPr lang="es-ES" sz="2000" b="1" dirty="0">
                <a:solidFill>
                  <a:srgbClr val="304987"/>
                </a:solidFill>
              </a:rPr>
              <a:t>:</a:t>
            </a:r>
            <a:r>
              <a:rPr lang="en-US" sz="2000" b="1" dirty="0">
                <a:solidFill>
                  <a:srgbClr val="304987"/>
                </a:solidFill>
              </a:rPr>
              <a:t>  48      </a:t>
            </a:r>
          </a:p>
          <a:p>
            <a:endParaRPr lang="es-ES" sz="2000" b="1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dirty="0">
              <a:solidFill>
                <a:srgbClr val="304987"/>
              </a:solidFill>
            </a:endParaRPr>
          </a:p>
          <a:p>
            <a:r>
              <a:rPr lang="es-ES" sz="2000" dirty="0">
                <a:solidFill>
                  <a:srgbClr val="304987"/>
                </a:solidFill>
              </a:rPr>
              <a:t>Summary of suggestions: </a:t>
            </a:r>
          </a:p>
          <a:p>
            <a:endParaRPr lang="es-ES" sz="2000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  <a:p>
            <a:endParaRPr lang="es-ES" sz="2000" b="1" dirty="0">
              <a:solidFill>
                <a:srgbClr val="304987"/>
              </a:solidFill>
            </a:endParaRPr>
          </a:p>
        </p:txBody>
      </p:sp>
      <p:graphicFrame>
        <p:nvGraphicFramePr>
          <p:cNvPr id="6" name="Tabel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8258320"/>
              </p:ext>
            </p:extLst>
          </p:nvPr>
        </p:nvGraphicFramePr>
        <p:xfrm>
          <a:off x="485856" y="2009934"/>
          <a:ext cx="7909998" cy="3291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75129">
                  <a:extLst>
                    <a:ext uri="{9D8B030D-6E8A-4147-A177-3AD203B41FA5}">
                      <a16:colId xmlns:a16="http://schemas.microsoft.com/office/drawing/2014/main" val="335607163"/>
                    </a:ext>
                  </a:extLst>
                </a:gridCol>
                <a:gridCol w="2434869">
                  <a:extLst>
                    <a:ext uri="{9D8B030D-6E8A-4147-A177-3AD203B41FA5}">
                      <a16:colId xmlns:a16="http://schemas.microsoft.com/office/drawing/2014/main" val="354505988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en-US" dirty="0"/>
                        <a:t>Machine Learning in Operations Management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1014824"/>
                  </a:ext>
                </a:extLst>
              </a:tr>
              <a:tr h="32813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Module usefullness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4.21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6918595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Develop practical skills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4.00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8004769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Satisfaction for the Methodology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4.35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94383039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Usefulness of the way of learning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4.31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85030605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Quizzes are convenient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4.15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1047933"/>
                  </a:ext>
                </a:extLst>
              </a:tr>
              <a:tr h="32813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Hours spent for training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(min/avg/max):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2.87 (Min:1.0; Max:9.0)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01950940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Hours spent for exercices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(min/avg/max):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1.69 (Min:0.3; Max: 7.0)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82451313"/>
                  </a:ext>
                </a:extLst>
              </a:tr>
              <a:tr h="33269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Above the initial expecations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</a:t>
                      </a: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?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:</a:t>
                      </a: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3.90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648272"/>
                  </a:ext>
                </a:extLst>
              </a:tr>
            </a:tbl>
          </a:graphicData>
        </a:graphic>
      </p:graphicFrame>
      <p:pic>
        <p:nvPicPr>
          <p:cNvPr id="10" name="Picture 5" descr="Logotype">
            <a:extLst>
              <a:ext uri="{FF2B5EF4-FFF2-40B4-BE49-F238E27FC236}">
                <a16:creationId xmlns:a16="http://schemas.microsoft.com/office/drawing/2014/main" id="{0F87E64F-C778-DEAB-DC79-10253549B37C}"/>
              </a:ext>
            </a:extLst>
          </p:cNvPr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94874" y="5780115"/>
            <a:ext cx="2373787" cy="8393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649991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5855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Analysis of the Module Survey</a:t>
            </a:r>
            <a:endParaRPr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246504" y="949714"/>
            <a:ext cx="9619357" cy="58477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>
                <a:solidFill>
                  <a:srgbClr val="304987"/>
                </a:solidFill>
              </a:rPr>
              <a:t>Module title: Machine Learning in Operations Management</a:t>
            </a:r>
          </a:p>
          <a:p>
            <a:r>
              <a:rPr lang="en-US" sz="2000" b="1" dirty="0">
                <a:solidFill>
                  <a:srgbClr val="304987"/>
                </a:solidFill>
              </a:rPr>
              <a:t>Professionals:  ?: IMPLEMA  ?: Bosch   ?: </a:t>
            </a:r>
            <a:r>
              <a:rPr lang="en-US" sz="2000" b="1" dirty="0" err="1">
                <a:solidFill>
                  <a:srgbClr val="304987"/>
                </a:solidFill>
              </a:rPr>
              <a:t>Alcomot</a:t>
            </a:r>
            <a:r>
              <a:rPr lang="en-US" sz="2000" b="1" dirty="0">
                <a:solidFill>
                  <a:srgbClr val="304987"/>
                </a:solidFill>
              </a:rPr>
              <a:t>   ?: </a:t>
            </a:r>
            <a:r>
              <a:rPr lang="en-US" sz="2000" b="1" dirty="0" err="1">
                <a:solidFill>
                  <a:srgbClr val="304987"/>
                </a:solidFill>
              </a:rPr>
              <a:t>Arruti</a:t>
            </a:r>
            <a:endParaRPr lang="en-US" sz="2000" b="1" dirty="0">
              <a:solidFill>
                <a:srgbClr val="304987"/>
              </a:solidFill>
            </a:endParaRPr>
          </a:p>
          <a:p>
            <a:r>
              <a:rPr lang="en-US" sz="2000" b="1" dirty="0">
                <a:solidFill>
                  <a:srgbClr val="304987"/>
                </a:solidFill>
              </a:rPr>
              <a:t>Total Number</a:t>
            </a:r>
            <a:r>
              <a:rPr lang="es-ES" sz="2000" b="1" dirty="0">
                <a:solidFill>
                  <a:srgbClr val="304987"/>
                </a:solidFill>
              </a:rPr>
              <a:t>:</a:t>
            </a:r>
            <a:r>
              <a:rPr lang="en-US" sz="2000" b="1" dirty="0">
                <a:solidFill>
                  <a:srgbClr val="304987"/>
                </a:solidFill>
              </a:rPr>
              <a:t> 15       </a:t>
            </a:r>
          </a:p>
          <a:p>
            <a:endParaRPr lang="es-ES" b="1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r>
              <a:rPr lang="es-ES" dirty="0">
                <a:solidFill>
                  <a:srgbClr val="304987"/>
                </a:solidFill>
              </a:rPr>
              <a:t>Summary of suggestions: </a:t>
            </a: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  <a:p>
            <a:endParaRPr lang="es-ES" dirty="0">
              <a:solidFill>
                <a:srgbClr val="304987"/>
              </a:solidFill>
            </a:endParaRPr>
          </a:p>
        </p:txBody>
      </p:sp>
      <p:graphicFrame>
        <p:nvGraphicFramePr>
          <p:cNvPr id="8" name="Tabella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3079840"/>
              </p:ext>
            </p:extLst>
          </p:nvPr>
        </p:nvGraphicFramePr>
        <p:xfrm>
          <a:off x="267853" y="2009950"/>
          <a:ext cx="8128001" cy="34811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89480">
                  <a:extLst>
                    <a:ext uri="{9D8B030D-6E8A-4147-A177-3AD203B41FA5}">
                      <a16:colId xmlns:a16="http://schemas.microsoft.com/office/drawing/2014/main" val="2697897342"/>
                    </a:ext>
                  </a:extLst>
                </a:gridCol>
                <a:gridCol w="2638521">
                  <a:extLst>
                    <a:ext uri="{9D8B030D-6E8A-4147-A177-3AD203B41FA5}">
                      <a16:colId xmlns:a16="http://schemas.microsoft.com/office/drawing/2014/main" val="4026412935"/>
                    </a:ext>
                  </a:extLst>
                </a:gridCol>
              </a:tblGrid>
              <a:tr h="317186">
                <a:tc>
                  <a:txBody>
                    <a:bodyPr/>
                    <a:lstStyle/>
                    <a:p>
                      <a:r>
                        <a:rPr lang="en-US" dirty="0"/>
                        <a:t>Machine Learning in Operations Management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91265829"/>
                  </a:ext>
                </a:extLst>
              </a:tr>
              <a:tr h="3171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Module usefullness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4.31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23875981"/>
                  </a:ext>
                </a:extLst>
              </a:tr>
              <a:tr h="317186">
                <a:tc>
                  <a:txBody>
                    <a:bodyPr/>
                    <a:lstStyle/>
                    <a:p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Develop practical skills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3.75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7227839"/>
                  </a:ext>
                </a:extLst>
              </a:tr>
              <a:tr h="3171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Satisfaction for the Methodology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4.19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0279625"/>
                  </a:ext>
                </a:extLst>
              </a:tr>
              <a:tr h="3171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Usefulness of the way of learning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4.56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1950879"/>
                  </a:ext>
                </a:extLst>
              </a:tr>
              <a:tr h="3171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Quizzes are convenient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number):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4.19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4304995"/>
                  </a:ext>
                </a:extLst>
              </a:tr>
              <a:tr h="3171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Hours spent for training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(min/avg/max):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3.25 (Min:1.0; Max:10.0)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6293065"/>
                  </a:ext>
                </a:extLst>
              </a:tr>
              <a:tr h="3171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Hours spent for exercices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(min/avg/max):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1.59 (Min:0.0; Max: 5.0)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14756738"/>
                  </a:ext>
                </a:extLst>
              </a:tr>
              <a:tr h="555075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Above the initial expecations 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(average number)</a:t>
                      </a: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?</a:t>
                      </a:r>
                      <a:r>
                        <a:rPr lang="es-ES" dirty="0">
                          <a:solidFill>
                            <a:srgbClr val="304987"/>
                          </a:solidFill>
                        </a:rPr>
                        <a:t>:</a:t>
                      </a:r>
                      <a:r>
                        <a:rPr lang="es-ES" b="1" dirty="0">
                          <a:solidFill>
                            <a:srgbClr val="304987"/>
                          </a:solidFill>
                        </a:rPr>
                        <a:t> 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/>
                        <a:t>3.94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9428665"/>
                  </a:ext>
                </a:extLst>
              </a:tr>
            </a:tbl>
          </a:graphicData>
        </a:graphic>
      </p:graphicFrame>
      <p:pic>
        <p:nvPicPr>
          <p:cNvPr id="10" name="Picture 5" descr="Logotype">
            <a:extLst>
              <a:ext uri="{FF2B5EF4-FFF2-40B4-BE49-F238E27FC236}">
                <a16:creationId xmlns:a16="http://schemas.microsoft.com/office/drawing/2014/main" id="{F141040D-A254-7DFF-65BF-ECDFBDF524CA}"/>
              </a:ext>
            </a:extLst>
          </p:cNvPr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94874" y="5780115"/>
            <a:ext cx="2373787" cy="8393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011942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3099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ángulo 6"/>
          <p:cNvSpPr/>
          <p:nvPr/>
        </p:nvSpPr>
        <p:spPr>
          <a:xfrm>
            <a:off x="223910" y="796599"/>
            <a:ext cx="9406313" cy="46782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800" b="1" dirty="0">
                <a:solidFill>
                  <a:srgbClr val="304987"/>
                </a:solidFill>
              </a:rPr>
              <a:t>Module title: Machine Learning in Operations Management</a:t>
            </a:r>
          </a:p>
          <a:p>
            <a:endParaRPr lang="it-IT" b="1" dirty="0">
              <a:solidFill>
                <a:srgbClr val="304987"/>
              </a:solidFill>
            </a:endParaRPr>
          </a:p>
          <a:p>
            <a:r>
              <a:rPr lang="en-GB" b="1" dirty="0">
                <a:solidFill>
                  <a:srgbClr val="304987"/>
                </a:solidFill>
              </a:rPr>
              <a:t>Written comments</a:t>
            </a:r>
          </a:p>
          <a:p>
            <a:r>
              <a:rPr lang="en-GB" dirty="0">
                <a:solidFill>
                  <a:srgbClr val="304987"/>
                </a:solidFill>
              </a:rPr>
              <a:t>Video lectures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Good with several videos and presentations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Too slow pace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No subtitles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Audio poor at times</a:t>
            </a:r>
          </a:p>
          <a:p>
            <a:r>
              <a:rPr lang="en-GB" dirty="0">
                <a:solidFill>
                  <a:srgbClr val="304987"/>
                </a:solidFill>
              </a:rPr>
              <a:t>Exercise in Excel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Difficult with Excel in other languages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Missing video guide for the exercise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Too challenging, even though good instructions</a:t>
            </a:r>
          </a:p>
          <a:p>
            <a:r>
              <a:rPr lang="en-GB" dirty="0">
                <a:solidFill>
                  <a:srgbClr val="304987"/>
                </a:solidFill>
              </a:rPr>
              <a:t>Other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More practical exercises wanted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Good to be able to retake quizzes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304987"/>
                </a:solidFill>
              </a:rPr>
              <a:t>Very satisfied</a:t>
            </a:r>
            <a:endParaRPr lang="en-GB" sz="1600" dirty="0">
              <a:solidFill>
                <a:srgbClr val="304987"/>
              </a:solidFill>
            </a:endParaRPr>
          </a:p>
        </p:txBody>
      </p:sp>
      <p:sp>
        <p:nvSpPr>
          <p:cNvPr id="12" name="Google Shape;100;p2">
            <a:extLst>
              <a:ext uri="{FF2B5EF4-FFF2-40B4-BE49-F238E27FC236}">
                <a16:creationId xmlns:a16="http://schemas.microsoft.com/office/drawing/2014/main" id="{0564DD48-1733-6037-2AC9-2178CD3A84E8}"/>
              </a:ext>
            </a:extLst>
          </p:cNvPr>
          <p:cNvSpPr txBox="1">
            <a:spLocks/>
          </p:cNvSpPr>
          <p:nvPr/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91425" tIns="45700" rIns="91425" bIns="45700" rtlCol="0" anchor="t" anchorCtr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1073150" indent="-958850">
              <a:buClr>
                <a:srgbClr val="E20D1C"/>
              </a:buClr>
              <a:buSzPts val="3600"/>
              <a:buFont typeface="Arial" panose="020B0604020202020204" pitchFamily="34" charset="0"/>
              <a:buNone/>
            </a:pPr>
            <a:r>
              <a:rPr lang="en-US" sz="3200" b="1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Analysis of the Module Survey</a:t>
            </a:r>
            <a:endParaRPr lang="en-US"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pic>
        <p:nvPicPr>
          <p:cNvPr id="9" name="Picture 5" descr="Logotype">
            <a:extLst>
              <a:ext uri="{FF2B5EF4-FFF2-40B4-BE49-F238E27FC236}">
                <a16:creationId xmlns:a16="http://schemas.microsoft.com/office/drawing/2014/main" id="{E290FFE7-2C21-F78B-8248-668DDFA16D47}"/>
              </a:ext>
            </a:extLst>
          </p:cNvPr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94874" y="5780115"/>
            <a:ext cx="2373787" cy="8393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338545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3099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Analysis of the Module</a:t>
            </a:r>
          </a:p>
        </p:txBody>
      </p:sp>
      <p:sp>
        <p:nvSpPr>
          <p:cNvPr id="7" name="Rectángulo 6"/>
          <p:cNvSpPr/>
          <p:nvPr/>
        </p:nvSpPr>
        <p:spPr>
          <a:xfrm>
            <a:off x="223910" y="1150561"/>
            <a:ext cx="9406313" cy="43704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800" b="1" dirty="0">
                <a:solidFill>
                  <a:srgbClr val="304987"/>
                </a:solidFill>
              </a:rPr>
              <a:t>Module title: Machine Learning in Operations Management</a:t>
            </a:r>
          </a:p>
          <a:p>
            <a:endParaRPr lang="en-US" b="1" dirty="0">
              <a:solidFill>
                <a:srgbClr val="304987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304987"/>
                </a:solidFill>
              </a:rPr>
              <a:t>There are four recorded lectures, one recorded introduction, five quizzes, self reflection, and one calculation exercise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304987"/>
                </a:solidFill>
              </a:rPr>
              <a:t>Recorded time = 9.5 + 16 + 21.5 + 14 + 4 = 65 minutes, Quiz time 5 * 15 = 75 minutes, </a:t>
            </a:r>
            <a:br>
              <a:rPr lang="en-US" dirty="0">
                <a:solidFill>
                  <a:srgbClr val="304987"/>
                </a:solidFill>
              </a:rPr>
            </a:br>
            <a:r>
              <a:rPr lang="en-US" dirty="0">
                <a:solidFill>
                  <a:srgbClr val="304987"/>
                </a:solidFill>
              </a:rPr>
              <a:t>self reflection 30 minutes: total 170 minutes (2.83 hours)</a:t>
            </a:r>
            <a:br>
              <a:rPr lang="en-US" dirty="0">
                <a:solidFill>
                  <a:srgbClr val="304987"/>
                </a:solidFill>
              </a:rPr>
            </a:br>
            <a:r>
              <a:rPr lang="en-US" b="1" dirty="0">
                <a:solidFill>
                  <a:srgbClr val="304987"/>
                </a:solidFill>
              </a:rPr>
              <a:t>2.83 hours planned vs 2.97 hours actual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304987"/>
                </a:solidFill>
              </a:rPr>
              <a:t>Exercise time = 1.50 hours</a:t>
            </a:r>
            <a:br>
              <a:rPr lang="en-US" dirty="0">
                <a:solidFill>
                  <a:srgbClr val="304987"/>
                </a:solidFill>
              </a:rPr>
            </a:br>
            <a:r>
              <a:rPr lang="en-US" b="1" dirty="0">
                <a:solidFill>
                  <a:srgbClr val="304987"/>
                </a:solidFill>
              </a:rPr>
              <a:t>1.50 hours planned vs 1.67 hours actual</a:t>
            </a:r>
          </a:p>
          <a:p>
            <a:endParaRPr lang="en-US" dirty="0">
              <a:solidFill>
                <a:srgbClr val="304987"/>
              </a:solidFill>
            </a:endParaRPr>
          </a:p>
          <a:p>
            <a:r>
              <a:rPr lang="en-US" b="1" dirty="0">
                <a:solidFill>
                  <a:srgbClr val="304987"/>
                </a:solidFill>
              </a:rPr>
              <a:t>Analysis of criticality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304987"/>
                </a:solidFill>
              </a:rPr>
              <a:t>89 participants, 62 answered the quizzes</a:t>
            </a:r>
            <a:br>
              <a:rPr lang="en-US" dirty="0">
                <a:solidFill>
                  <a:srgbClr val="304987"/>
                </a:solidFill>
              </a:rPr>
            </a:br>
            <a:r>
              <a:rPr lang="en-US" dirty="0">
                <a:solidFill>
                  <a:srgbClr val="304987"/>
                </a:solidFill>
              </a:rPr>
              <a:t>48 got all quizzes correct </a:t>
            </a:r>
            <a:r>
              <a:rPr lang="en-US" b="1" dirty="0">
                <a:solidFill>
                  <a:srgbClr val="304987"/>
                </a:solidFill>
              </a:rPr>
              <a:t>(77.4%)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304987"/>
                </a:solidFill>
              </a:rPr>
              <a:t>The exercise was answered by 60 participants</a:t>
            </a:r>
            <a:r>
              <a:rPr lang="en-US" b="1" dirty="0">
                <a:solidFill>
                  <a:srgbClr val="304987"/>
                </a:solidFill>
              </a:rPr>
              <a:t>, 57 correct (95%)</a:t>
            </a:r>
            <a:br>
              <a:rPr lang="en-US" b="1" dirty="0">
                <a:solidFill>
                  <a:srgbClr val="304987"/>
                </a:solidFill>
              </a:rPr>
            </a:br>
            <a:endParaRPr lang="en-US" sz="1600" dirty="0">
              <a:solidFill>
                <a:srgbClr val="304987"/>
              </a:solidFill>
            </a:endParaRPr>
          </a:p>
        </p:txBody>
      </p:sp>
      <p:pic>
        <p:nvPicPr>
          <p:cNvPr id="9" name="Picture 5" descr="Logotype">
            <a:extLst>
              <a:ext uri="{FF2B5EF4-FFF2-40B4-BE49-F238E27FC236}">
                <a16:creationId xmlns:a16="http://schemas.microsoft.com/office/drawing/2014/main" id="{EAC04F82-B8F1-75F6-8A9C-9B8E72EEAFD5}"/>
              </a:ext>
            </a:extLst>
          </p:cNvPr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94874" y="5780115"/>
            <a:ext cx="2373787" cy="8393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0990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5855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Evaluation of the Module</a:t>
            </a:r>
            <a:endParaRPr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246504" y="1024662"/>
            <a:ext cx="8300087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>
                <a:solidFill>
                  <a:srgbClr val="304987"/>
                </a:solidFill>
              </a:rPr>
              <a:t>Strengths of the module (at design level)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Lectures and lecture material by company professional working with Machine Learning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Teaching material tested in program course at LiU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Relevant topic, using standard tools such as MS Excel</a:t>
            </a:r>
          </a:p>
          <a:p>
            <a:endParaRPr lang="en-US" sz="2000" b="1" dirty="0">
              <a:solidFill>
                <a:srgbClr val="304987"/>
              </a:solidFill>
            </a:endParaRPr>
          </a:p>
          <a:p>
            <a:r>
              <a:rPr lang="en-US" sz="2000" dirty="0">
                <a:solidFill>
                  <a:srgbClr val="304987"/>
                </a:solidFill>
              </a:rPr>
              <a:t>Do you consider the students realized them? </a:t>
            </a:r>
            <a:r>
              <a:rPr lang="en-US" sz="2000" b="1" dirty="0">
                <a:solidFill>
                  <a:srgbClr val="304987"/>
                </a:solidFill>
              </a:rPr>
              <a:t>Yes</a:t>
            </a:r>
          </a:p>
          <a:p>
            <a:r>
              <a:rPr lang="en-US" sz="2000" dirty="0">
                <a:solidFill>
                  <a:srgbClr val="304987"/>
                </a:solidFill>
              </a:rPr>
              <a:t>Do you consider the professionals realized them? </a:t>
            </a:r>
            <a:r>
              <a:rPr lang="en-US" sz="2000" b="1" dirty="0">
                <a:solidFill>
                  <a:srgbClr val="304987"/>
                </a:solidFill>
              </a:rPr>
              <a:t>Yes</a:t>
            </a:r>
          </a:p>
          <a:p>
            <a:endParaRPr lang="en-US" sz="2000" dirty="0">
              <a:solidFill>
                <a:srgbClr val="304987"/>
              </a:solidFill>
            </a:endParaRPr>
          </a:p>
          <a:p>
            <a:endParaRPr lang="en-US" sz="2000" b="1" dirty="0">
              <a:solidFill>
                <a:srgbClr val="304987"/>
              </a:solidFill>
            </a:endParaRPr>
          </a:p>
          <a:p>
            <a:r>
              <a:rPr lang="en-US" sz="2000" b="1" dirty="0">
                <a:solidFill>
                  <a:srgbClr val="304987"/>
                </a:solidFill>
              </a:rPr>
              <a:t>Ideas for module improvement: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Subtitles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Recorded instructions for exercise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Audio enhancement</a:t>
            </a:r>
          </a:p>
        </p:txBody>
      </p:sp>
      <p:pic>
        <p:nvPicPr>
          <p:cNvPr id="9" name="Picture 5" descr="Logotype">
            <a:extLst>
              <a:ext uri="{FF2B5EF4-FFF2-40B4-BE49-F238E27FC236}">
                <a16:creationId xmlns:a16="http://schemas.microsoft.com/office/drawing/2014/main" id="{002A72E1-6C60-B06C-24DF-0DBA16A10F09}"/>
              </a:ext>
            </a:extLst>
          </p:cNvPr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94874" y="5780115"/>
            <a:ext cx="2373787" cy="8393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721976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5855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Evaluation of the Module</a:t>
            </a:r>
            <a:endParaRPr lang="en-US" sz="3200"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246504" y="1024663"/>
            <a:ext cx="8300087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>
                <a:solidFill>
                  <a:srgbClr val="304987"/>
                </a:solidFill>
              </a:rPr>
              <a:t>Based on the experience, please list the main points to emphasize for the revision of the module: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Recording quality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More exercises in relevant topics, recorded instructions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More visible connection to Operations Management </a:t>
            </a:r>
          </a:p>
          <a:p>
            <a:endParaRPr lang="en-US" sz="2000" b="1" dirty="0">
              <a:solidFill>
                <a:srgbClr val="304987"/>
              </a:solidFill>
            </a:endParaRPr>
          </a:p>
          <a:p>
            <a:r>
              <a:rPr lang="en-US" sz="2000" b="1" dirty="0">
                <a:solidFill>
                  <a:srgbClr val="304987"/>
                </a:solidFill>
              </a:rPr>
              <a:t>Reinforced added value, when the improvements are implemented (estimated):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Relevant topic for future professionals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Stand-alone module to use anytime, no context necessary 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b="1" dirty="0">
                <a:solidFill>
                  <a:srgbClr val="304987"/>
                </a:solidFill>
              </a:rPr>
              <a:t>Advanced mathematical exercise in MS </a:t>
            </a:r>
            <a:r>
              <a:rPr lang="en-US" sz="2000" b="1" dirty="0" err="1">
                <a:solidFill>
                  <a:srgbClr val="304987"/>
                </a:solidFill>
              </a:rPr>
              <a:t>Ecxel</a:t>
            </a:r>
            <a:endParaRPr lang="en-US" sz="2000" b="1" dirty="0">
              <a:solidFill>
                <a:srgbClr val="304987"/>
              </a:solidFill>
            </a:endParaRPr>
          </a:p>
        </p:txBody>
      </p:sp>
      <p:pic>
        <p:nvPicPr>
          <p:cNvPr id="9" name="Picture 5" descr="Logotype">
            <a:extLst>
              <a:ext uri="{FF2B5EF4-FFF2-40B4-BE49-F238E27FC236}">
                <a16:creationId xmlns:a16="http://schemas.microsoft.com/office/drawing/2014/main" id="{1418A1F7-124B-94BD-AAFC-7B6BAF3D15BF}"/>
              </a:ext>
            </a:extLst>
          </p:cNvPr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94874" y="5780115"/>
            <a:ext cx="2373787" cy="8393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0631417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it-IT"/>
              <a:t> </a:t>
            </a:r>
            <a:endParaRPr/>
          </a:p>
        </p:txBody>
      </p:sp>
      <p:pic>
        <p:nvPicPr>
          <p:cNvPr id="2" name="Immagine 1">
            <a:extLst>
              <a:ext uri="{FF2B5EF4-FFF2-40B4-BE49-F238E27FC236}">
                <a16:creationId xmlns:a16="http://schemas.microsoft.com/office/drawing/2014/main" id="{4F060DAC-BD22-6044-872D-C82EA74613B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9113" y="5781081"/>
            <a:ext cx="1010725" cy="797941"/>
          </a:xfrm>
          <a:prstGeom prst="rect">
            <a:avLst/>
          </a:prstGeom>
        </p:spPr>
      </p:pic>
      <p:pic>
        <p:nvPicPr>
          <p:cNvPr id="3" name="Imagen 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95855" y="0"/>
            <a:ext cx="3798901" cy="6857999"/>
          </a:xfrm>
          <a:prstGeom prst="rect">
            <a:avLst/>
          </a:prstGeom>
        </p:spPr>
      </p:pic>
      <p:sp>
        <p:nvSpPr>
          <p:cNvPr id="4" name="Rectángulo redondeado 3"/>
          <p:cNvSpPr/>
          <p:nvPr/>
        </p:nvSpPr>
        <p:spPr>
          <a:xfrm>
            <a:off x="8546590" y="3939822"/>
            <a:ext cx="1837131" cy="1449168"/>
          </a:xfrm>
          <a:prstGeom prst="roundRect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echa derecha 4"/>
          <p:cNvSpPr/>
          <p:nvPr/>
        </p:nvSpPr>
        <p:spPr>
          <a:xfrm rot="16200000">
            <a:off x="9843637" y="4783389"/>
            <a:ext cx="326670" cy="282222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Google Shape;100;p2"/>
          <p:cNvSpPr txBox="1">
            <a:spLocks noGrp="1"/>
          </p:cNvSpPr>
          <p:nvPr>
            <p:ph type="body" idx="1"/>
          </p:nvPr>
        </p:nvSpPr>
        <p:spPr>
          <a:xfrm>
            <a:off x="189158" y="-80922"/>
            <a:ext cx="9323332" cy="10930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sz="3200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WP4.- Evaluation of the Module</a:t>
            </a:r>
          </a:p>
          <a:p>
            <a:pPr marL="1073150" lvl="0" indent="-958850">
              <a:buClr>
                <a:srgbClr val="E20D1C"/>
              </a:buClr>
              <a:buSzPts val="3600"/>
              <a:buNone/>
            </a:pPr>
            <a:r>
              <a:rPr lang="en-US" b="1" dirty="0">
                <a:solidFill>
                  <a:srgbClr val="304987"/>
                </a:solidFill>
                <a:latin typeface="Arial" panose="020B0604020202020204" pitchFamily="34" charset="0"/>
                <a:ea typeface="Open Sans ExtraBold"/>
                <a:cs typeface="Open Sans ExtraBold"/>
                <a:sym typeface="Open Sans ExtraBold"/>
              </a:rPr>
              <a:t>Reminder</a:t>
            </a:r>
            <a:endParaRPr lang="en-US" b="1" dirty="0">
              <a:latin typeface="Arial Black" panose="020B0A04020102020204" pitchFamily="34" charset="0"/>
              <a:ea typeface="Open Sans ExtraBold"/>
              <a:cs typeface="Open Sans ExtraBold"/>
              <a:sym typeface="Open Sans ExtraBold"/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283152" y="1093042"/>
            <a:ext cx="8300087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S" sz="2000" b="1" dirty="0" err="1">
                <a:solidFill>
                  <a:srgbClr val="304987"/>
                </a:solidFill>
              </a:rPr>
              <a:t>Each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Partner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must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provide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for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the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deliverables</a:t>
            </a:r>
            <a:r>
              <a:rPr lang="es-ES" sz="2000" b="1" dirty="0">
                <a:solidFill>
                  <a:srgbClr val="304987"/>
                </a:solidFill>
              </a:rPr>
              <a:t>:</a:t>
            </a:r>
          </a:p>
          <a:p>
            <a:endParaRPr lang="es-ES" sz="2000" b="1" dirty="0">
              <a:solidFill>
                <a:srgbClr val="304987"/>
              </a:solidFill>
            </a:endParaRPr>
          </a:p>
        </p:txBody>
      </p:sp>
      <p:pic>
        <p:nvPicPr>
          <p:cNvPr id="6" name="Imagen 5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283152" y="1623949"/>
            <a:ext cx="8037335" cy="2793513"/>
          </a:xfrm>
          <a:prstGeom prst="rect">
            <a:avLst/>
          </a:prstGeom>
        </p:spPr>
      </p:pic>
      <p:sp>
        <p:nvSpPr>
          <p:cNvPr id="10" name="Rectángulo 9"/>
          <p:cNvSpPr/>
          <p:nvPr/>
        </p:nvSpPr>
        <p:spPr>
          <a:xfrm>
            <a:off x="246504" y="4438422"/>
            <a:ext cx="8300087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S" sz="2000" b="1" dirty="0" err="1">
                <a:solidFill>
                  <a:srgbClr val="304987"/>
                </a:solidFill>
              </a:rPr>
              <a:t>Each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partner</a:t>
            </a:r>
            <a:r>
              <a:rPr lang="es-ES" sz="2000" b="1" dirty="0">
                <a:solidFill>
                  <a:srgbClr val="304987"/>
                </a:solidFill>
              </a:rPr>
              <a:t> MUST </a:t>
            </a:r>
            <a:r>
              <a:rPr lang="es-ES" sz="2000" b="1" dirty="0" err="1">
                <a:solidFill>
                  <a:srgbClr val="304987"/>
                </a:solidFill>
              </a:rPr>
              <a:t>provide</a:t>
            </a:r>
            <a:r>
              <a:rPr lang="es-ES" sz="2000" b="1" dirty="0">
                <a:solidFill>
                  <a:srgbClr val="304987"/>
                </a:solidFill>
              </a:rPr>
              <a:t> a </a:t>
            </a:r>
            <a:r>
              <a:rPr lang="es-ES" sz="2000" b="1" dirty="0" err="1">
                <a:solidFill>
                  <a:srgbClr val="304987"/>
                </a:solidFill>
              </a:rPr>
              <a:t>report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addressing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the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previous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aspects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having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the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focus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on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their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implemented</a:t>
            </a:r>
            <a:r>
              <a:rPr lang="es-ES" sz="2000" b="1" dirty="0">
                <a:solidFill>
                  <a:srgbClr val="304987"/>
                </a:solidFill>
              </a:rPr>
              <a:t> modules at </a:t>
            </a:r>
            <a:r>
              <a:rPr lang="es-ES" sz="2000" b="1" dirty="0" err="1">
                <a:solidFill>
                  <a:srgbClr val="304987"/>
                </a:solidFill>
              </a:rPr>
              <a:t>their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earliest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convenience</a:t>
            </a:r>
            <a:r>
              <a:rPr lang="es-ES" sz="2000" b="1" dirty="0">
                <a:solidFill>
                  <a:srgbClr val="304987"/>
                </a:solidFill>
              </a:rPr>
              <a:t>, as </a:t>
            </a:r>
            <a:r>
              <a:rPr lang="es-ES" sz="2000" b="1" dirty="0" err="1">
                <a:solidFill>
                  <a:srgbClr val="304987"/>
                </a:solidFill>
              </a:rPr>
              <a:t>the</a:t>
            </a:r>
            <a:r>
              <a:rPr lang="es-ES" sz="2000" b="1" dirty="0">
                <a:solidFill>
                  <a:srgbClr val="304987"/>
                </a:solidFill>
              </a:rPr>
              <a:t> UPM </a:t>
            </a:r>
            <a:r>
              <a:rPr lang="es-ES" sz="2000" b="1" dirty="0" err="1">
                <a:solidFill>
                  <a:srgbClr val="304987"/>
                </a:solidFill>
              </a:rPr>
              <a:t>must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integrate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them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regarding</a:t>
            </a:r>
            <a:r>
              <a:rPr lang="es-ES" sz="2000" b="1" dirty="0">
                <a:solidFill>
                  <a:srgbClr val="304987"/>
                </a:solidFill>
              </a:rPr>
              <a:t> </a:t>
            </a:r>
            <a:r>
              <a:rPr lang="es-ES" sz="2000" b="1" dirty="0" err="1">
                <a:solidFill>
                  <a:srgbClr val="304987"/>
                </a:solidFill>
              </a:rPr>
              <a:t>the</a:t>
            </a:r>
            <a:r>
              <a:rPr lang="es-ES" sz="2000" b="1">
                <a:solidFill>
                  <a:srgbClr val="304987"/>
                </a:solidFill>
              </a:rPr>
              <a:t> R4.4.</a:t>
            </a:r>
            <a:endParaRPr lang="es-ES" sz="2000" b="1" dirty="0">
              <a:solidFill>
                <a:srgbClr val="304987"/>
              </a:solidFill>
            </a:endParaRPr>
          </a:p>
        </p:txBody>
      </p:sp>
      <p:pic>
        <p:nvPicPr>
          <p:cNvPr id="11" name="Picture 5" descr="Logotype">
            <a:extLst>
              <a:ext uri="{FF2B5EF4-FFF2-40B4-BE49-F238E27FC236}">
                <a16:creationId xmlns:a16="http://schemas.microsoft.com/office/drawing/2014/main" id="{9E778CF3-EFC4-8733-A57D-1F373A82F609}"/>
              </a:ext>
            </a:extLst>
          </p:cNvPr>
          <p:cNvPicPr>
            <a:picLocks noChangeAspect="1"/>
          </p:cNvPicPr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94874" y="5780115"/>
            <a:ext cx="2373787" cy="8393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056476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87C39C2FE7BAF34582305479AB4894F7" ma:contentTypeVersion="29" ma:contentTypeDescription="Crear nuevo documento." ma:contentTypeScope="" ma:versionID="80869591a2a446f570a959e873097e1d">
  <xsd:schema xmlns:xsd="http://www.w3.org/2001/XMLSchema" xmlns:xs="http://www.w3.org/2001/XMLSchema" xmlns:p="http://schemas.microsoft.com/office/2006/metadata/properties" xmlns:ns3="3f1a5839-0945-46c2-a4d3-322d9d7c9b3d" xmlns:ns4="80cad474-091d-4659-ae69-da4618268329" targetNamespace="http://schemas.microsoft.com/office/2006/metadata/properties" ma:root="true" ma:fieldsID="16761a2ee2c79ccb5fb6d53307ae4de1" ns3:_="" ns4:_="">
    <xsd:import namespace="3f1a5839-0945-46c2-a4d3-322d9d7c9b3d"/>
    <xsd:import namespace="80cad474-091d-4659-ae69-da4618268329"/>
    <xsd:element name="properties">
      <xsd:complexType>
        <xsd:sequence>
          <xsd:element name="documentManagement">
            <xsd:complexType>
              <xsd:all>
                <xsd:element ref="ns3:NotebookType" minOccurs="0"/>
                <xsd:element ref="ns3:FolderType" minOccurs="0"/>
                <xsd:element ref="ns3:Owner" minOccurs="0"/>
                <xsd:element ref="ns3:DefaultSectionNames" minOccurs="0"/>
                <xsd:element ref="ns3:Templates" minOccurs="0"/>
                <xsd:element ref="ns3:CultureName" minOccurs="0"/>
                <xsd:element ref="ns3:AppVersion" minOccurs="0"/>
                <xsd:element ref="ns3:Teachers" minOccurs="0"/>
                <xsd:element ref="ns3:Students" minOccurs="0"/>
                <xsd:element ref="ns3:Student_Groups" minOccurs="0"/>
                <xsd:element ref="ns3:Invited_Teachers" minOccurs="0"/>
                <xsd:element ref="ns3:Invited_Students" minOccurs="0"/>
                <xsd:element ref="ns3:Self_Registration_Enabled" minOccurs="0"/>
                <xsd:element ref="ns3:Has_Teacher_Only_SectionGroup" minOccurs="0"/>
                <xsd:element ref="ns3:Is_Collaboration_Space_Locked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Location" minOccurs="0"/>
                <xsd:element ref="ns3:MediaServiceAutoKeyPoints" minOccurs="0"/>
                <xsd:element ref="ns3:MediaServiceKeyPoints" minOccurs="0"/>
                <xsd:element ref="ns3:MediaServiceGenerationTime" minOccurs="0"/>
                <xsd:element ref="ns3:MediaServiceEventHashCode" minOccurs="0"/>
                <xsd:element ref="ns3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f1a5839-0945-46c2-a4d3-322d9d7c9b3d" elementFormDefault="qualified">
    <xsd:import namespace="http://schemas.microsoft.com/office/2006/documentManagement/types"/>
    <xsd:import namespace="http://schemas.microsoft.com/office/infopath/2007/PartnerControls"/>
    <xsd:element name="NotebookType" ma:index="8" nillable="true" ma:displayName="Notebook Type" ma:internalName="NotebookType">
      <xsd:simpleType>
        <xsd:restriction base="dms:Text"/>
      </xsd:simpleType>
    </xsd:element>
    <xsd:element name="FolderType" ma:index="9" nillable="true" ma:displayName="Folder Type" ma:internalName="FolderType">
      <xsd:simpleType>
        <xsd:restriction base="dms:Text"/>
      </xsd:simpleType>
    </xsd:element>
    <xsd:element name="Owner" ma:index="10" nillable="true" ma:displayName="Owner" ma:internalName="Owner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DefaultSectionNames" ma:index="11" nillable="true" ma:displayName="Default Section Names" ma:internalName="DefaultSectionNames">
      <xsd:simpleType>
        <xsd:restriction base="dms:Note">
          <xsd:maxLength value="255"/>
        </xsd:restriction>
      </xsd:simpleType>
    </xsd:element>
    <xsd:element name="Templates" ma:index="12" nillable="true" ma:displayName="Templates" ma:internalName="Templates">
      <xsd:simpleType>
        <xsd:restriction base="dms:Note">
          <xsd:maxLength value="255"/>
        </xsd:restriction>
      </xsd:simpleType>
    </xsd:element>
    <xsd:element name="CultureName" ma:index="13" nillable="true" ma:displayName="Culture Name" ma:internalName="CultureName">
      <xsd:simpleType>
        <xsd:restriction base="dms:Text"/>
      </xsd:simpleType>
    </xsd:element>
    <xsd:element name="AppVersion" ma:index="14" nillable="true" ma:displayName="App Version" ma:internalName="AppVersion">
      <xsd:simpleType>
        <xsd:restriction base="dms:Text"/>
      </xsd:simpleType>
    </xsd:element>
    <xsd:element name="Teachers" ma:index="15" nillable="true" ma:displayName="Teachers" ma:internalName="Teacher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s" ma:index="16" nillable="true" ma:displayName="Students" ma:internalName="Student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_Groups" ma:index="17" nillable="true" ma:displayName="Student Groups" ma:internalName="Student_Group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Invited_Teachers" ma:index="18" nillable="true" ma:displayName="Invited Teachers" ma:internalName="Invited_Teachers">
      <xsd:simpleType>
        <xsd:restriction base="dms:Note">
          <xsd:maxLength value="255"/>
        </xsd:restriction>
      </xsd:simpleType>
    </xsd:element>
    <xsd:element name="Invited_Students" ma:index="19" nillable="true" ma:displayName="Invited Students" ma:internalName="Invited_Students">
      <xsd:simpleType>
        <xsd:restriction base="dms:Note">
          <xsd:maxLength value="255"/>
        </xsd:restriction>
      </xsd:simpleType>
    </xsd:element>
    <xsd:element name="Self_Registration_Enabled" ma:index="20" nillable="true" ma:displayName="Self Registration Enabled" ma:internalName="Self_Registration_Enabled">
      <xsd:simpleType>
        <xsd:restriction base="dms:Boolean"/>
      </xsd:simpleType>
    </xsd:element>
    <xsd:element name="Has_Teacher_Only_SectionGroup" ma:index="21" nillable="true" ma:displayName="Has Teacher Only SectionGroup" ma:internalName="Has_Teacher_Only_SectionGroup">
      <xsd:simpleType>
        <xsd:restriction base="dms:Boolean"/>
      </xsd:simpleType>
    </xsd:element>
    <xsd:element name="Is_Collaboration_Space_Locked" ma:index="22" nillable="true" ma:displayName="Is Collaboration Space Locked" ma:internalName="Is_Collaboration_Space_Locked">
      <xsd:simpleType>
        <xsd:restriction base="dms:Boolean"/>
      </xsd:simpleType>
    </xsd:element>
    <xsd:element name="MediaServiceMetadata" ma:index="26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27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28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29" nillable="true" ma:displayName="Tags" ma:internalName="MediaServiceAutoTags" ma:readOnly="true">
      <xsd:simpleType>
        <xsd:restriction base="dms:Text"/>
      </xsd:simpleType>
    </xsd:element>
    <xsd:element name="MediaServiceOCR" ma:index="30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31" nillable="true" ma:displayName="Location" ma:internalName="MediaServiceLocation" ma:readOnly="true">
      <xsd:simpleType>
        <xsd:restriction base="dms:Text"/>
      </xsd:simpleType>
    </xsd:element>
    <xsd:element name="MediaServiceAutoKeyPoints" ma:index="3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3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GenerationTime" ma:index="3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3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36" nillable="true" ma:displayName="Length (seconds)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0cad474-091d-4659-ae69-da4618268329" elementFormDefault="qualified">
    <xsd:import namespace="http://schemas.microsoft.com/office/2006/documentManagement/types"/>
    <xsd:import namespace="http://schemas.microsoft.com/office/infopath/2007/PartnerControls"/>
    <xsd:element name="SharedWithUsers" ma:index="23" nillable="true" ma:displayName="Compartido con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4" nillable="true" ma:displayName="Detalles de uso compartido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25" nillable="true" ma:displayName="Hash de la sugerencia para compartir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e contenido"/>
        <xsd:element ref="dc:title" minOccurs="0" maxOccurs="1" ma:index="4" ma:displayName="Títu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AppVersion xmlns="3f1a5839-0945-46c2-a4d3-322d9d7c9b3d" xsi:nil="true"/>
    <Has_Teacher_Only_SectionGroup xmlns="3f1a5839-0945-46c2-a4d3-322d9d7c9b3d" xsi:nil="true"/>
    <NotebookType xmlns="3f1a5839-0945-46c2-a4d3-322d9d7c9b3d" xsi:nil="true"/>
    <Is_Collaboration_Space_Locked xmlns="3f1a5839-0945-46c2-a4d3-322d9d7c9b3d" xsi:nil="true"/>
    <Self_Registration_Enabled xmlns="3f1a5839-0945-46c2-a4d3-322d9d7c9b3d" xsi:nil="true"/>
    <Teachers xmlns="3f1a5839-0945-46c2-a4d3-322d9d7c9b3d">
      <UserInfo>
        <DisplayName/>
        <AccountId xsi:nil="true"/>
        <AccountType/>
      </UserInfo>
    </Teachers>
    <Invited_Teachers xmlns="3f1a5839-0945-46c2-a4d3-322d9d7c9b3d" xsi:nil="true"/>
    <Invited_Students xmlns="3f1a5839-0945-46c2-a4d3-322d9d7c9b3d" xsi:nil="true"/>
    <DefaultSectionNames xmlns="3f1a5839-0945-46c2-a4d3-322d9d7c9b3d" xsi:nil="true"/>
    <CultureName xmlns="3f1a5839-0945-46c2-a4d3-322d9d7c9b3d" xsi:nil="true"/>
    <Templates xmlns="3f1a5839-0945-46c2-a4d3-322d9d7c9b3d" xsi:nil="true"/>
    <FolderType xmlns="3f1a5839-0945-46c2-a4d3-322d9d7c9b3d" xsi:nil="true"/>
    <Students xmlns="3f1a5839-0945-46c2-a4d3-322d9d7c9b3d">
      <UserInfo>
        <DisplayName/>
        <AccountId xsi:nil="true"/>
        <AccountType/>
      </UserInfo>
    </Students>
    <Owner xmlns="3f1a5839-0945-46c2-a4d3-322d9d7c9b3d">
      <UserInfo>
        <DisplayName/>
        <AccountId xsi:nil="true"/>
        <AccountType/>
      </UserInfo>
    </Owner>
    <Student_Groups xmlns="3f1a5839-0945-46c2-a4d3-322d9d7c9b3d">
      <UserInfo>
        <DisplayName/>
        <AccountId xsi:nil="true"/>
        <AccountType/>
      </UserInfo>
    </Student_Groups>
  </documentManagement>
</p:properties>
</file>

<file path=customXml/itemProps1.xml><?xml version="1.0" encoding="utf-8"?>
<ds:datastoreItem xmlns:ds="http://schemas.openxmlformats.org/officeDocument/2006/customXml" ds:itemID="{067FD771-64DB-4D78-B660-8314B49136E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3f1a5839-0945-46c2-a4d3-322d9d7c9b3d"/>
    <ds:schemaRef ds:uri="80cad474-091d-4659-ae69-da461826832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8D70C95-E4A0-4594-916B-F83B82E2D59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2E4D93A7-4D28-46EF-B7B7-BD86829471E6}">
  <ds:schemaRefs>
    <ds:schemaRef ds:uri="http://www.w3.org/XML/1998/namespace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http://purl.org/dc/dcmitype/"/>
    <ds:schemaRef ds:uri="http://schemas.microsoft.com/office/2006/documentManagement/types"/>
    <ds:schemaRef ds:uri="http://schemas.microsoft.com/office/2006/metadata/properties"/>
    <ds:schemaRef ds:uri="http://purl.org/dc/elements/1.1/"/>
    <ds:schemaRef ds:uri="80cad474-091d-4659-ae69-da4618268329"/>
    <ds:schemaRef ds:uri="3f1a5839-0945-46c2-a4d3-322d9d7c9b3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1783</TotalTime>
  <Words>1144</Words>
  <Application>Microsoft Office PowerPoint</Application>
  <PresentationFormat>Bredbild</PresentationFormat>
  <Paragraphs>160</Paragraphs>
  <Slides>8</Slides>
  <Notes>8</Notes>
  <HiddenSlides>1</HiddenSlides>
  <MMClips>0</MMClips>
  <ScaleCrop>false</ScaleCrop>
  <HeadingPairs>
    <vt:vector size="6" baseType="variant">
      <vt:variant>
        <vt:lpstr>Använt teckensnitt</vt:lpstr>
      </vt:variant>
      <vt:variant>
        <vt:i4>4</vt:i4>
      </vt:variant>
      <vt:variant>
        <vt:lpstr>Tema</vt:lpstr>
      </vt:variant>
      <vt:variant>
        <vt:i4>1</vt:i4>
      </vt:variant>
      <vt:variant>
        <vt:lpstr>Bildrubriker</vt:lpstr>
      </vt:variant>
      <vt:variant>
        <vt:i4>8</vt:i4>
      </vt:variant>
    </vt:vector>
  </HeadingPairs>
  <TitlesOfParts>
    <vt:vector size="13" baseType="lpstr">
      <vt:lpstr>Arial</vt:lpstr>
      <vt:lpstr>Arial Black</vt:lpstr>
      <vt:lpstr>Calibri</vt:lpstr>
      <vt:lpstr>Calibri Light</vt:lpstr>
      <vt:lpstr>Tema de Office</vt:lpstr>
      <vt:lpstr>PowerPoint-presentation</vt:lpstr>
      <vt:lpstr> </vt:lpstr>
      <vt:lpstr> </vt:lpstr>
      <vt:lpstr> </vt:lpstr>
      <vt:lpstr> </vt:lpstr>
      <vt:lpstr> </vt:lpstr>
      <vt:lpstr> </vt:lpstr>
      <vt:lpstr>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Joaquin Ordieres-Mere</dc:creator>
  <cp:lastModifiedBy>Janerik Lundquist</cp:lastModifiedBy>
  <cp:revision>29</cp:revision>
  <dcterms:created xsi:type="dcterms:W3CDTF">2022-05-24T20:11:28Z</dcterms:created>
  <dcterms:modified xsi:type="dcterms:W3CDTF">2022-06-15T14:13:21Z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0x01010087C39C2FE7BAF34582305479AB4894F7</vt:lpwstr>
  </property>
</Properties>
</file>