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  <p:sldMasterId id="2147483830" r:id="rId5"/>
    <p:sldMasterId id="2147483843" r:id="rId6"/>
    <p:sldMasterId id="2147483847" r:id="rId7"/>
    <p:sldMasterId id="2147483851" r:id="rId8"/>
  </p:sldMasterIdLst>
  <p:notesMasterIdLst>
    <p:notesMasterId r:id="rId13"/>
  </p:notesMasterIdLst>
  <p:handoutMasterIdLst>
    <p:handoutMasterId r:id="rId14"/>
  </p:handoutMasterIdLst>
  <p:sldIdLst>
    <p:sldId id="256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0E89C-D17F-4830-A939-3B1311FCEE91}" v="28" dt="2022-06-14T14:52:03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 autoAdjust="0"/>
  </p:normalViewPr>
  <p:slideViewPr>
    <p:cSldViewPr snapToGrid="0" showGuides="1">
      <p:cViewPr varScale="1">
        <p:scale>
          <a:sx n="50" d="100"/>
          <a:sy n="50" d="100"/>
        </p:scale>
        <p:origin x="1265" y="41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D951DE-4340-452E-ADF6-B97CCDD84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3FEFF-60F7-4479-B020-9A4DC055C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37437-CF6E-483B-BD85-D534E4871F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7A50-C1A1-481A-BE2C-8F5D40F7AE39}" type="slidenum">
              <a:rPr lang="sv-SE" smtClean="0">
                <a:latin typeface="Georgia" panose="02040502050405020303" pitchFamily="18" charset="0"/>
              </a:rPr>
              <a:t>‹#›</a:t>
            </a:fld>
            <a:endParaRPr lang="sv-S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0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4689C00A-E98B-4D3D-966F-67E40EEA2846}" type="datetimeFigureOut">
              <a:rPr lang="sv-SE" smtClean="0"/>
              <a:pPr/>
              <a:t>2022-06-15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CDA9542A-FB14-4843-A197-824CFEAE5CF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35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32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760" y="1122374"/>
            <a:ext cx="6619240" cy="23066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502811"/>
            <a:ext cx="658876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Picture 5" descr="Logotype">
            <a:extLst>
              <a:ext uri="{FF2B5EF4-FFF2-40B4-BE49-F238E27FC236}">
                <a16:creationId xmlns:a16="http://schemas.microsoft.com/office/drawing/2014/main" id="{C7AFEF5E-8E72-4061-A114-926418D1E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6400" cy="9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44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509253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022563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2514-ABA7-824D-A2D9-6BF9F89889B7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ED7A6760-7F7D-E94A-BE00-8B9E0B48C3E7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9" descr="Logotype">
            <a:extLst>
              <a:ext uri="{FF2B5EF4-FFF2-40B4-BE49-F238E27FC236}">
                <a16:creationId xmlns:a16="http://schemas.microsoft.com/office/drawing/2014/main" id="{DA0E329D-0E5F-F544-B49D-03B9D90E3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7D1-09E4-2B47-A547-744AE7ABF67B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0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8100000" y="5094000"/>
            <a:ext cx="1818000" cy="270000"/>
          </a:xfrm>
        </p:spPr>
        <p:txBody>
          <a:bodyPr/>
          <a:lstStyle/>
          <a:p>
            <a:fld id="{6E8E3A25-7408-FB4A-8323-8BB88BFB5CBB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849000" y="2025000"/>
            <a:ext cx="4320000" cy="27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649000" y="6363000"/>
            <a:ext cx="720000" cy="27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13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1122374"/>
            <a:ext cx="6588760" cy="23066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502811"/>
            <a:ext cx="658876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5" name="Picture 4" descr="Logotype">
            <a:extLst>
              <a:ext uri="{FF2B5EF4-FFF2-40B4-BE49-F238E27FC236}">
                <a16:creationId xmlns:a16="http://schemas.microsoft.com/office/drawing/2014/main" id="{773F99D3-E62E-5A40-AF37-44C2EDAFD5E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5" y="1122374"/>
            <a:ext cx="7724775" cy="2306637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25" y="3502800"/>
            <a:ext cx="7724775" cy="182880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6" name="Picture 4" descr="Logotype">
            <a:extLst>
              <a:ext uri="{FF2B5EF4-FFF2-40B4-BE49-F238E27FC236}">
                <a16:creationId xmlns:a16="http://schemas.microsoft.com/office/drawing/2014/main" id="{7DD14E1B-3A44-C742-A8E3-9DF6C08B126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9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1519242"/>
            <a:ext cx="7250748" cy="190975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40" y="3502800"/>
            <a:ext cx="7250748" cy="262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896-2E78-E944-9CA1-BE6DAF6E5268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LiU</a:t>
            </a:r>
            <a:r>
              <a:rPr lang="sv-SE" dirty="0"/>
              <a:t>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7C61C279-F391-4A41-84AB-74125E5B8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6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25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101-599C-0C44-97AC-7DB8DAEBF011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9" descr="Logotype">
            <a:extLst>
              <a:ext uri="{FF2B5EF4-FFF2-40B4-BE49-F238E27FC236}">
                <a16:creationId xmlns:a16="http://schemas.microsoft.com/office/drawing/2014/main" id="{289FC15A-8E90-2A45-B6EE-8D539B694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9"/>
            <a:ext cx="3886200" cy="4241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25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8D0-3686-A84F-86E9-FEB667C7F272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2" name="Rak 5">
            <a:extLst>
              <a:ext uri="{FF2B5EF4-FFF2-40B4-BE49-F238E27FC236}">
                <a16:creationId xmlns:a16="http://schemas.microsoft.com/office/drawing/2014/main" id="{440F1FD3-B276-5F49-9F6A-31C7317E1BA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9" descr="Logotype">
            <a:extLst>
              <a:ext uri="{FF2B5EF4-FFF2-40B4-BE49-F238E27FC236}">
                <a16:creationId xmlns:a16="http://schemas.microsoft.com/office/drawing/2014/main" id="{BD3862D2-92AF-DD4E-AE54-3DED045DF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1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86"/>
            <a:ext cx="3868340" cy="3571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86"/>
            <a:ext cx="3887391" cy="356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2CF4-3D13-4A43-829D-4C2A32339924}" type="datetime1">
              <a:rPr lang="sv-SE" smtClean="0"/>
              <a:t>2022-06-15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Rak 5">
            <a:extLst>
              <a:ext uri="{FF2B5EF4-FFF2-40B4-BE49-F238E27FC236}">
                <a16:creationId xmlns:a16="http://schemas.microsoft.com/office/drawing/2014/main" id="{BA1A1C7A-C4A3-BC4F-BF62-674DD524394D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9" descr="Logotype">
            <a:extLst>
              <a:ext uri="{FF2B5EF4-FFF2-40B4-BE49-F238E27FC236}">
                <a16:creationId xmlns:a16="http://schemas.microsoft.com/office/drawing/2014/main" id="{90C3E7FE-CCF5-ED44-AFF4-CC15CB917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56190-18CF-AA4D-A910-53D3DECCF4A6}" type="datetime1">
              <a:rPr lang="sv-SE" smtClean="0"/>
              <a:t>2022-06-15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5">
            <a:extLst>
              <a:ext uri="{FF2B5EF4-FFF2-40B4-BE49-F238E27FC236}">
                <a16:creationId xmlns:a16="http://schemas.microsoft.com/office/drawing/2014/main" id="{7FE76756-506C-614D-B6DC-D8502103612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9" descr="Logotype">
            <a:extLst>
              <a:ext uri="{FF2B5EF4-FFF2-40B4-BE49-F238E27FC236}">
                <a16:creationId xmlns:a16="http://schemas.microsoft.com/office/drawing/2014/main" id="{DAA226C8-DF5B-D04C-A58E-989C5D4F2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5" y="1122374"/>
            <a:ext cx="7724775" cy="2306637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25" y="3502800"/>
            <a:ext cx="7724775" cy="182880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Picture 5" descr="Logotype">
            <a:extLst>
              <a:ext uri="{FF2B5EF4-FFF2-40B4-BE49-F238E27FC236}">
                <a16:creationId xmlns:a16="http://schemas.microsoft.com/office/drawing/2014/main" id="{9A2405FD-B019-CE4C-AB2D-F03197013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6400" cy="9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278-1875-D84D-BC46-0AA5A7929D20}" type="datetime1">
              <a:rPr lang="sv-SE" smtClean="0"/>
              <a:t>2022-06-15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CE2F779E-670C-A740-A55E-B83381968769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A825C45C-B8FF-154F-BAA1-B42EBA867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0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50925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022563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21F3-D512-EB47-9C78-4CE6DCC0AD0B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B2E3FE54-1B63-2D44-8C7A-4D6EB6BB935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9" descr="Logotype">
            <a:extLst>
              <a:ext uri="{FF2B5EF4-FFF2-40B4-BE49-F238E27FC236}">
                <a16:creationId xmlns:a16="http://schemas.microsoft.com/office/drawing/2014/main" id="{CB8277BB-C145-2D44-96CE-E718FAB44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509253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022563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A82F-23BB-5A41-982E-03ACE472D708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ABEEB2B1-C4FB-0E4F-A7F5-DCA0B7E557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9" descr="Logotype">
            <a:extLst>
              <a:ext uri="{FF2B5EF4-FFF2-40B4-BE49-F238E27FC236}">
                <a16:creationId xmlns:a16="http://schemas.microsoft.com/office/drawing/2014/main" id="{40E25E4D-60AC-0446-BF6E-02D657266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63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B654-2F95-CC45-85C4-7D8F0E9709F3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9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8100000" y="5094000"/>
            <a:ext cx="1818000" cy="270000"/>
          </a:xfrm>
        </p:spPr>
        <p:txBody>
          <a:bodyPr/>
          <a:lstStyle/>
          <a:p>
            <a:fld id="{475078E4-BFDF-044D-9296-6603E5210036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849000" y="2025000"/>
            <a:ext cx="4320000" cy="27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649000" y="6363000"/>
            <a:ext cx="720000" cy="27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272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1122374"/>
            <a:ext cx="6588760" cy="23066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502811"/>
            <a:ext cx="658876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5" name="Picture 4" descr="Logotype">
            <a:extLst>
              <a:ext uri="{FF2B5EF4-FFF2-40B4-BE49-F238E27FC236}">
                <a16:creationId xmlns:a16="http://schemas.microsoft.com/office/drawing/2014/main" id="{654178BB-0598-4D73-B347-413ED10424D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0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5" y="1122374"/>
            <a:ext cx="7724775" cy="2306637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25" y="3502800"/>
            <a:ext cx="7724775" cy="182880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6" name="Picture 4" descr="Logotype">
            <a:extLst>
              <a:ext uri="{FF2B5EF4-FFF2-40B4-BE49-F238E27FC236}">
                <a16:creationId xmlns:a16="http://schemas.microsoft.com/office/drawing/2014/main" id="{ACC30CE5-E1AA-964A-BA73-0DAB6482506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2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1519242"/>
            <a:ext cx="7250748" cy="190975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880" y="3502800"/>
            <a:ext cx="7250748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6D1-157A-6C43-A915-0D9D0D5F6917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E597760E-6F6A-AF4C-B491-BBAC00B12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1122374"/>
            <a:ext cx="6588760" cy="23066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502811"/>
            <a:ext cx="658876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6" name="Picture 4" descr="Logotype">
            <a:extLst>
              <a:ext uri="{FF2B5EF4-FFF2-40B4-BE49-F238E27FC236}">
                <a16:creationId xmlns:a16="http://schemas.microsoft.com/office/drawing/2014/main" id="{7A59BD4E-8CB2-7C48-823D-61F9B3CFE38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0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5" y="1122374"/>
            <a:ext cx="7724775" cy="2306637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25" y="3502800"/>
            <a:ext cx="7724775" cy="182880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7" name="Picture 4" descr="Logotype">
            <a:extLst>
              <a:ext uri="{FF2B5EF4-FFF2-40B4-BE49-F238E27FC236}">
                <a16:creationId xmlns:a16="http://schemas.microsoft.com/office/drawing/2014/main" id="{CE88C58E-FECC-D54D-874F-511395C5400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4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0" y="1519242"/>
            <a:ext cx="7098348" cy="190975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240" y="3502800"/>
            <a:ext cx="7098348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8A3F-299C-404E-937B-0FF0377E075B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9" descr="Logotype">
            <a:extLst>
              <a:ext uri="{FF2B5EF4-FFF2-40B4-BE49-F238E27FC236}">
                <a16:creationId xmlns:a16="http://schemas.microsoft.com/office/drawing/2014/main" id="{2B00D45C-4A43-1B49-9978-D5B4551BD8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3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1519242"/>
            <a:ext cx="7250748" cy="190975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40" y="3502800"/>
            <a:ext cx="7250748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015F-7DB4-934A-A181-6B1A36D986A0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23F8A1B3-6D35-B54D-9C26-A3EF41341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8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1122374"/>
            <a:ext cx="6588760" cy="23066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530901"/>
            <a:ext cx="6858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6" name="Picture 4" descr="Logotype">
            <a:extLst>
              <a:ext uri="{FF2B5EF4-FFF2-40B4-BE49-F238E27FC236}">
                <a16:creationId xmlns:a16="http://schemas.microsoft.com/office/drawing/2014/main" id="{1CBBAAA1-9999-0D48-A7A7-166FC72E4E6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9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5" y="1122374"/>
            <a:ext cx="7724775" cy="2306637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25" y="3502800"/>
            <a:ext cx="7724775" cy="182880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8" name="Picture 4" descr="Logotype">
            <a:extLst>
              <a:ext uri="{FF2B5EF4-FFF2-40B4-BE49-F238E27FC236}">
                <a16:creationId xmlns:a16="http://schemas.microsoft.com/office/drawing/2014/main" id="{6C0120FF-8622-134C-B884-E2E844DD26B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0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1519242"/>
            <a:ext cx="7250748" cy="190975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40" y="3502800"/>
            <a:ext cx="7250748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7B8C-509C-4249-922B-BA3B9947658A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2C192C6C-5349-1449-B5B5-31D6C522A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4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7903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7108"/>
            <a:ext cx="7886700" cy="486285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9197" y="0"/>
            <a:ext cx="1890000" cy="360000"/>
          </a:xfrm>
        </p:spPr>
        <p:txBody>
          <a:bodyPr/>
          <a:lstStyle>
            <a:lvl1pPr>
              <a:defRPr sz="1100"/>
            </a:lvl1pPr>
          </a:lstStyle>
          <a:p>
            <a:fld id="{8E625A50-1490-F743-A8EA-0783A054AFDD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9197" y="0"/>
            <a:ext cx="324000" cy="360000"/>
          </a:xfrm>
        </p:spPr>
        <p:txBody>
          <a:bodyPr/>
          <a:lstStyle>
            <a:lvl1pPr>
              <a:defRPr sz="1100"/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CB9A00E5-B2DB-41D4-9789-19D10490B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9"/>
            <a:ext cx="3886200" cy="42414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254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BA0D906-3739-4148-A9F3-F9D098EB53E5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sv-SE" dirty="0" err="1"/>
              <a:t>LiU</a:t>
            </a:r>
            <a:r>
              <a:rPr lang="sv-SE" dirty="0"/>
              <a:t>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2" name="Rak 5">
            <a:extLst>
              <a:ext uri="{FF2B5EF4-FFF2-40B4-BE49-F238E27FC236}">
                <a16:creationId xmlns:a16="http://schemas.microsoft.com/office/drawing/2014/main" id="{AFDFD135-EDB9-6B4D-9134-3F6886B95662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9" descr="Logotype">
            <a:extLst>
              <a:ext uri="{FF2B5EF4-FFF2-40B4-BE49-F238E27FC236}">
                <a16:creationId xmlns:a16="http://schemas.microsoft.com/office/drawing/2014/main" id="{9E4C6C62-78CE-7D43-9F73-E33AE72A7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86"/>
            <a:ext cx="3868340" cy="35716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86"/>
            <a:ext cx="3887391" cy="35684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25BF-AFD2-7149-A786-FF9686891E9B}" type="datetime1">
              <a:rPr lang="sv-SE" smtClean="0"/>
              <a:t>2022-06-15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Rak 5">
            <a:extLst>
              <a:ext uri="{FF2B5EF4-FFF2-40B4-BE49-F238E27FC236}">
                <a16:creationId xmlns:a16="http://schemas.microsoft.com/office/drawing/2014/main" id="{D3E1BF2C-F9C0-DF44-A064-63E8D095055F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9" descr="Logotype">
            <a:extLst>
              <a:ext uri="{FF2B5EF4-FFF2-40B4-BE49-F238E27FC236}">
                <a16:creationId xmlns:a16="http://schemas.microsoft.com/office/drawing/2014/main" id="{C703D785-0367-104F-88AC-C9C0280A2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325A-F21B-6C4E-B69E-CDC5EA827F52}" type="datetime1">
              <a:rPr lang="sv-SE" smtClean="0"/>
              <a:t>2022-06-15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5">
            <a:extLst>
              <a:ext uri="{FF2B5EF4-FFF2-40B4-BE49-F238E27FC236}">
                <a16:creationId xmlns:a16="http://schemas.microsoft.com/office/drawing/2014/main" id="{F9404499-BE20-F643-9DDE-DB0FDEEB3012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9" descr="Logotype">
            <a:extLst>
              <a:ext uri="{FF2B5EF4-FFF2-40B4-BE49-F238E27FC236}">
                <a16:creationId xmlns:a16="http://schemas.microsoft.com/office/drawing/2014/main" id="{A9AA6300-F571-BA47-AF39-2E6F12AD0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BFB-CF65-7941-87E9-37F174E6B97F}" type="datetime1">
              <a:rPr lang="sv-SE" smtClean="0"/>
              <a:t>2022-06-15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E980EE9B-5618-D640-BF49-6D799C7468B8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AE2628CB-4E57-E747-9DDF-4D3BFDC9F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50925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022563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F7DF-4F43-1E42-AE9B-2EF9B65BE1C2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A7EA9C06-9B43-7F4F-8884-49FB7B23FCB8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9" descr="Logotype">
            <a:extLst>
              <a:ext uri="{FF2B5EF4-FFF2-40B4-BE49-F238E27FC236}">
                <a16:creationId xmlns:a16="http://schemas.microsoft.com/office/drawing/2014/main" id="{0BF2630F-76B8-6B43-855F-CAA4ECDC4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197" y="-5129"/>
            <a:ext cx="189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96E7B628-E9AE-7245-990A-BA9EC6416277}" type="datetime1">
              <a:rPr lang="sv-SE" smtClean="0"/>
              <a:t>2022-06-15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22" y="0"/>
            <a:ext cx="324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9197" y="0"/>
            <a:ext cx="324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2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446" userDrawn="1">
          <p15:clr>
            <a:srgbClr val="F26B43"/>
          </p15:clr>
        </p15:guide>
        <p15:guide id="12" pos="531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197" y="0"/>
            <a:ext cx="189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D988483-17C4-754B-9D9A-2F81CD6063C1}" type="datetime1">
              <a:rPr lang="sv-SE" smtClean="0"/>
              <a:t>2022-06-15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22" y="0"/>
            <a:ext cx="324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9197" y="0"/>
            <a:ext cx="324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817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446" userDrawn="1">
          <p15:clr>
            <a:srgbClr val="F26B43"/>
          </p15:clr>
        </p15:guide>
        <p15:guide id="12" pos="531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197" y="0"/>
            <a:ext cx="189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704C8B5-6078-C041-BDEF-6E420CB039CF}" type="datetime1">
              <a:rPr lang="sv-SE" smtClean="0"/>
              <a:t>2022-06-15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22" y="0"/>
            <a:ext cx="324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9197" y="0"/>
            <a:ext cx="324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912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446" userDrawn="1">
          <p15:clr>
            <a:srgbClr val="F26B43"/>
          </p15:clr>
        </p15:guide>
        <p15:guide id="12" pos="531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197" y="0"/>
            <a:ext cx="189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431B81C-2532-B34C-8ED1-E5ABC812C0D9}" type="datetime1">
              <a:rPr lang="sv-SE" smtClean="0"/>
              <a:t>2022-06-15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22" y="0"/>
            <a:ext cx="324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9197" y="0"/>
            <a:ext cx="324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965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446" userDrawn="1">
          <p15:clr>
            <a:srgbClr val="F26B43"/>
          </p15:clr>
        </p15:guide>
        <p15:guide id="12" pos="531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197" y="0"/>
            <a:ext cx="189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716ABB7-08AC-294D-892E-ABAD27466658}" type="datetime1">
              <a:rPr lang="sv-SE" smtClean="0"/>
              <a:t>2022-06-15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22" y="0"/>
            <a:ext cx="324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9197" y="0"/>
            <a:ext cx="324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2769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446" userDrawn="1">
          <p15:clr>
            <a:srgbClr val="F26B43"/>
          </p15:clr>
        </p15:guide>
        <p15:guide id="12" pos="531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4524-60A5-48A6-A802-464B7F63B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39" y="1122374"/>
            <a:ext cx="7261977" cy="3464374"/>
          </a:xfrm>
        </p:spPr>
        <p:txBody>
          <a:bodyPr>
            <a:noAutofit/>
          </a:bodyPr>
          <a:lstStyle/>
          <a:p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Machine Learning in Operations Management</a:t>
            </a:r>
            <a:b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Ie3 Module</a:t>
            </a:r>
            <a:endParaRPr lang="sv-SE" sz="4800" b="1" dirty="0"/>
          </a:p>
        </p:txBody>
      </p:sp>
    </p:spTree>
    <p:extLst>
      <p:ext uri="{BB962C8B-B14F-4D97-AF65-F5344CB8AC3E}">
        <p14:creationId xmlns:p14="http://schemas.microsoft.com/office/powerpoint/2010/main" val="244140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7C670-044D-497B-A0FD-5C19B816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460"/>
            <a:ext cx="7886700" cy="790340"/>
          </a:xfrm>
        </p:spPr>
        <p:txBody>
          <a:bodyPr>
            <a:normAutofit fontScale="90000"/>
          </a:bodyPr>
          <a:lstStyle/>
          <a:p>
            <a:r>
              <a:rPr lang="en-GB" dirty="0"/>
              <a:t>Machine Learning in Operations Management</a:t>
            </a:r>
            <a:endParaRPr lang="en-US" dirty="0"/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5F700CB3-5531-4A64-9A2A-2B0F4A628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079761"/>
              </p:ext>
            </p:extLst>
          </p:nvPr>
        </p:nvGraphicFramePr>
        <p:xfrm>
          <a:off x="628649" y="903800"/>
          <a:ext cx="7886699" cy="493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164">
                  <a:extLst>
                    <a:ext uri="{9D8B030D-6E8A-4147-A177-3AD203B41FA5}">
                      <a16:colId xmlns:a16="http://schemas.microsoft.com/office/drawing/2014/main" val="3312240695"/>
                    </a:ext>
                  </a:extLst>
                </a:gridCol>
                <a:gridCol w="2566219">
                  <a:extLst>
                    <a:ext uri="{9D8B030D-6E8A-4147-A177-3AD203B41FA5}">
                      <a16:colId xmlns:a16="http://schemas.microsoft.com/office/drawing/2014/main" val="1519953352"/>
                    </a:ext>
                  </a:extLst>
                </a:gridCol>
                <a:gridCol w="2337620">
                  <a:extLst>
                    <a:ext uri="{9D8B030D-6E8A-4147-A177-3AD203B41FA5}">
                      <a16:colId xmlns:a16="http://schemas.microsoft.com/office/drawing/2014/main" val="1360376397"/>
                    </a:ext>
                  </a:extLst>
                </a:gridCol>
                <a:gridCol w="892277">
                  <a:extLst>
                    <a:ext uri="{9D8B030D-6E8A-4147-A177-3AD203B41FA5}">
                      <a16:colId xmlns:a16="http://schemas.microsoft.com/office/drawing/2014/main" val="1501814933"/>
                    </a:ext>
                  </a:extLst>
                </a:gridCol>
                <a:gridCol w="1008419">
                  <a:extLst>
                    <a:ext uri="{9D8B030D-6E8A-4147-A177-3AD203B41FA5}">
                      <a16:colId xmlns:a16="http://schemas.microsoft.com/office/drawing/2014/main" val="4070419734"/>
                    </a:ext>
                  </a:extLst>
                </a:gridCol>
              </a:tblGrid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84081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Introduction to the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Recorded introduction +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839216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Section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Introduction to Machine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Recorded lecture 1 +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9.5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ER, 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910582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Quiz 1, 3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875092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Section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Machine Learning &amp; How it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Recorded lecture 2 +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ER, 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27537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Quiz 2, 3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44145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Section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Machine Learning &amp; Decision Making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Recorded lecture 3 +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21.5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ER, 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382395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Quiz 3, 3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12177"/>
                  </a:ext>
                </a:extLst>
              </a:tr>
              <a:tr h="441383">
                <a:tc>
                  <a:txBody>
                    <a:bodyPr/>
                    <a:lstStyle/>
                    <a:p>
                      <a:r>
                        <a:rPr lang="en-US" sz="1200" dirty="0"/>
                        <a:t>Section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Machine learning &amp; Operations Management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Recorded lecture 4 +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ER, 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1404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Quiz 4, 3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81766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Exercise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Machine Learning Exercise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exercise document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FP, MH, 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12245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Quiz 5, 10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149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dirty="0"/>
                        <a:t>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 reflection 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018930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Quiz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860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730E9D-224B-B4A7-0431-03A6C41E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Recorded Lecture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B34FE1D-32FA-EDCB-47D5-0FB3F1372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24536"/>
            <a:ext cx="7886700" cy="44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0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D6FF5-01DA-0F2D-BB75-AFDF3675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kern="1200" dirty="0">
                <a:solidFill>
                  <a:schemeClr val="dk1"/>
                </a:solidFill>
                <a:effectLst/>
                <a:ea typeface="Times New Roman" panose="02020603050405020304" pitchFamily="18" charset="0"/>
                <a:cs typeface="+mn-cs"/>
              </a:rPr>
              <a:t>Machine Learning Exercise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97ACCA-9963-4F63-DDB9-F6222D42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7108"/>
            <a:ext cx="5219085" cy="4862856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organic shampoo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Green Guck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sold in hand made paper bottles of different shapes and sizes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shampoo comes in three different fragrances,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Original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Swamp</a:t>
            </a:r>
          </a:p>
          <a:p>
            <a:r>
              <a:rPr lang="en-US" dirty="0">
                <a:latin typeface="Times New Roman" panose="02020603050405020304" pitchFamily="18" charset="0"/>
              </a:rPr>
              <a:t>Determine which shampoo goes in which bottle by use of a Machine Learning algorithm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exercise is done in MS Excel</a:t>
            </a:r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65E05BC-CAB7-3B2C-FEE6-0CA33919C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44" y="2119488"/>
            <a:ext cx="3132456" cy="365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965783"/>
      </p:ext>
    </p:extLst>
  </p:cSld>
  <p:clrMapOvr>
    <a:masterClrMapping/>
  </p:clrMapOvr>
</p:sld>
</file>

<file path=ppt/theme/theme1.xml><?xml version="1.0" encoding="utf-8"?>
<a:theme xmlns:a="http://schemas.openxmlformats.org/drawingml/2006/main" name="LiU - VIT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" id="{F24B3F68-6384-1748-B68D-F6FE2FAC9DAB}" vid="{D4F85B8D-3D1B-434D-9773-E62700919700}"/>
    </a:ext>
  </a:extLst>
</a:theme>
</file>

<file path=ppt/theme/theme2.xml><?xml version="1.0" encoding="utf-8"?>
<a:theme xmlns:a="http://schemas.openxmlformats.org/drawingml/2006/main" name="LiU - SVART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" id="{F24B3F68-6384-1748-B68D-F6FE2FAC9DAB}" vid="{775CC191-B91C-A44E-8277-29E4E6EC8EFA}"/>
    </a:ext>
  </a:extLst>
</a:theme>
</file>

<file path=ppt/theme/theme3.xml><?xml version="1.0" encoding="utf-8"?>
<a:theme xmlns:a="http://schemas.openxmlformats.org/drawingml/2006/main" name="LiU - BLÅ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" id="{F24B3F68-6384-1748-B68D-F6FE2FAC9DAB}" vid="{C4E064A0-B55B-204D-B59E-D91C05595788}"/>
    </a:ext>
  </a:extLst>
</a:theme>
</file>

<file path=ppt/theme/theme4.xml><?xml version="1.0" encoding="utf-8"?>
<a:theme xmlns:a="http://schemas.openxmlformats.org/drawingml/2006/main" name="LiU - TURKOS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" id="{F24B3F68-6384-1748-B68D-F6FE2FAC9DAB}" vid="{9780DBC3-F912-2044-9B68-931461938D0F}"/>
    </a:ext>
  </a:extLst>
</a:theme>
</file>

<file path=ppt/theme/theme5.xml><?xml version="1.0" encoding="utf-8"?>
<a:theme xmlns:a="http://schemas.openxmlformats.org/drawingml/2006/main" name="LiU - GRÖN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" id="{F24B3F68-6384-1748-B68D-F6FE2FAC9DAB}" vid="{D7FCEE63-D2E2-F942-907F-CE0E5043CFC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F031C3207A044E9EC9C4231C161E8E" ma:contentTypeVersion="15" ma:contentTypeDescription="Skapa ett nytt dokument." ma:contentTypeScope="" ma:versionID="f701567b37881ed90a76b5d428700eb6">
  <xsd:schema xmlns:xsd="http://www.w3.org/2001/XMLSchema" xmlns:xs="http://www.w3.org/2001/XMLSchema" xmlns:p="http://schemas.microsoft.com/office/2006/metadata/properties" xmlns:ns2="484986f3-affb-4909-aac7-6cbe78376350" xmlns:ns3="f6351e9a-ea34-4ad9-b922-25ec9d06a7c5" targetNamespace="http://schemas.microsoft.com/office/2006/metadata/properties" ma:root="true" ma:fieldsID="ed9465ae80ed573949761c8a8d373d55" ns2:_="" ns3:_="">
    <xsd:import namespace="484986f3-affb-4909-aac7-6cbe78376350"/>
    <xsd:import namespace="f6351e9a-ea34-4ad9-b922-25ec9d06a7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Pers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86f3-affb-4909-aac7-6cbe783763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51e9a-ea34-4ad9-b922-25ec9d06a7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erson" ma:index="20" nillable="true" ma:displayName="Person" ma:list="UserInfo" ma:SharePointGroup="5" ma:internalName="Perso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 xmlns="f6351e9a-ea34-4ad9-b922-25ec9d06a7c5">
      <UserInfo>
        <DisplayName/>
        <AccountId xsi:nil="true"/>
        <AccountType/>
      </UserInfo>
    </Person>
  </documentManagement>
</p:properties>
</file>

<file path=customXml/itemProps1.xml><?xml version="1.0" encoding="utf-8"?>
<ds:datastoreItem xmlns:ds="http://schemas.openxmlformats.org/officeDocument/2006/customXml" ds:itemID="{73AC6863-3595-4E7C-89F1-32AD6D5A8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4986f3-affb-4909-aac7-6cbe78376350"/>
    <ds:schemaRef ds:uri="f6351e9a-ea34-4ad9-b922-25ec9d06a7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494F70-4955-4DB6-BD54-74471D0903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8BF02-2FD4-48FE-839B-4585173BA8BF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484986f3-affb-4909-aac7-6cbe78376350"/>
    <ds:schemaRef ds:uri="http://schemas.openxmlformats.org/package/2006/metadata/core-properties"/>
    <ds:schemaRef ds:uri="f6351e9a-ea34-4ad9-b922-25ec9d06a7c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Presentationsmaterial</Template>
  <TotalTime>1098</TotalTime>
  <Words>227</Words>
  <Application>Microsoft Office PowerPoint</Application>
  <PresentationFormat>Bildspel på skärmen (4:3)</PresentationFormat>
  <Paragraphs>68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4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LiU - VIT</vt:lpstr>
      <vt:lpstr>LiU - SVART</vt:lpstr>
      <vt:lpstr>LiU - BLÅ</vt:lpstr>
      <vt:lpstr>LiU - TURKOS</vt:lpstr>
      <vt:lpstr>LiU - GRÖN</vt:lpstr>
      <vt:lpstr>Machine Learning in Operations Management  Ie3 Module</vt:lpstr>
      <vt:lpstr>Machine Learning in Operations Management</vt:lpstr>
      <vt:lpstr>Section 1: Recorded Lecture</vt:lpstr>
      <vt:lpstr>Machine Learning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Planering</dc:title>
  <dc:creator>Fredrik Persson</dc:creator>
  <cp:lastModifiedBy>Janerik Lundquist</cp:lastModifiedBy>
  <cp:revision>4</cp:revision>
  <dcterms:created xsi:type="dcterms:W3CDTF">2021-09-26T20:34:39Z</dcterms:created>
  <dcterms:modified xsi:type="dcterms:W3CDTF">2022-06-15T14:39:37Z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0x010100EFF031C3207A044E9EC9C4231C161E8E</vt:lpwstr>
  </property>
</Properties>
</file>