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58" r:id="rId6"/>
    <p:sldId id="259" r:id="rId7"/>
    <p:sldId id="266" r:id="rId8"/>
    <p:sldId id="265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Windows" initials="UW" lastIdx="1" clrIdx="0">
    <p:extLst>
      <p:ext uri="{19B8F6BF-5375-455C-9EA6-DF929625EA0E}">
        <p15:presenceInfo xmlns:p15="http://schemas.microsoft.com/office/powerpoint/2012/main" userId="Utente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62EE5-02F7-4950-BB8D-483FA87407A9}" v="8" dt="2022-06-14T14:51:03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6" autoAdjust="0"/>
    <p:restoredTop sz="88014" autoAdjust="0"/>
  </p:normalViewPr>
  <p:slideViewPr>
    <p:cSldViewPr snapToGrid="0">
      <p:cViewPr varScale="1">
        <p:scale>
          <a:sx n="44" d="100"/>
          <a:sy n="44" d="100"/>
        </p:scale>
        <p:origin x="9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2D4A6-293C-44B2-B140-C35764707793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E3FF-E589-490F-856A-14C46B984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9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8922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Total har 15 svarat varav flera från universitetspartners. Det går inte att se om någon kommer från </a:t>
            </a:r>
            <a:r>
              <a:rPr lang="sv-SE" dirty="0" err="1"/>
              <a:t>Alcomot</a:t>
            </a:r>
            <a:r>
              <a:rPr lang="sv-SE" dirty="0"/>
              <a:t> eller </a:t>
            </a:r>
            <a:r>
              <a:rPr lang="sv-SE" dirty="0" err="1"/>
              <a:t>Arruti</a:t>
            </a:r>
            <a:r>
              <a:rPr lang="sv-SE" dirty="0"/>
              <a:t> som enkäten utformats.</a:t>
            </a:r>
            <a:endParaRPr dirty="0"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5861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Fritextsvar som är sammanställda. Totalt 10 svar. Alla är inklistrade nedan.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v-SE" dirty="0"/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don't think any improvements need to be done.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really appreciated that each module had its own video and presentation, which were well structured. Although, from my point of view, videos should've had subtitles on them. Apart from that, I also appreciated that you could retake the quizzes to get the highest grade. I believe the exercise was too challenging, even though the instructions were fully detailed and easy to follow, and the solution was available. With everything being said, I think the course was really interesting and useful in my professional life, and I would strongly recommend it.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think that the course was interesting, but the fundamentals of the course itself were not enough for my initial expectation. I would definitely fix the audio in the videos, adding subtitles where possible. Sometimes the voice was poor and it was a bit hard to fully understand it. The exercise part was not clear at all, I faced some issues with formulas because of syntax of Excel and the final task was definitely not clear at all, so I lost double time to understand what I had to do. My suggestion for the exercise part is to make it interactive or to have a video solution/explanation for it.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general I am very satisfied, I suggest to insert more practical exercises and to create a guide to use the algorithm on the data quiz. 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nothing in particular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Since my excel was in Spanish, it was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diffficult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to translate the functions, specially the larger ones.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Thank you for this learning opportunity.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exercise was not working properly even though I followed every step of the guide, so I had to use other methods. Also the subject was something I have already studied profoundly. If the excel exercise would have worked for me as intended it would have been a nice addition to my knowledge as I have only used programming to make the code for machine learning.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Video lessons are too slow. Excel exercise was great, there could be videos on that, and incorporate more exercises.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Voice of lecture is not to good, I couldn't hear what he was saying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 </a:t>
            </a:r>
            <a:endParaRPr dirty="0"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0773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213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2181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1651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07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0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4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2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7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2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0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6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9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307340" y="5954391"/>
            <a:ext cx="2849033" cy="707886"/>
            <a:chOff x="63500" y="5989560"/>
            <a:chExt cx="2849033" cy="707886"/>
          </a:xfrm>
        </p:grpSpPr>
        <p:sp>
          <p:nvSpPr>
            <p:cNvPr id="92" name="Google Shape;92;p1"/>
            <p:cNvSpPr/>
            <p:nvPr/>
          </p:nvSpPr>
          <p:spPr>
            <a:xfrm>
              <a:off x="711200" y="5989560"/>
              <a:ext cx="2201333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project has received funding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from the European Union’s Erasmus+ </a:t>
              </a:r>
              <a:endParaRPr dirty="0"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programme under grant agreement</a:t>
              </a:r>
              <a:endParaRPr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0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N. 2018-2279/001-001</a:t>
              </a:r>
              <a:endParaRPr dirty="0"/>
            </a:p>
          </p:txBody>
        </p:sp>
        <p:pic>
          <p:nvPicPr>
            <p:cNvPr id="93" name="Google Shape;93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3500" y="6044826"/>
              <a:ext cx="647700" cy="4445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071771"/>
            <a:ext cx="119536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e-learning module evaluation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	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es-ES" sz="6000" b="1" dirty="0" err="1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Partner</a:t>
            </a:r>
            <a:r>
              <a:rPr lang="es-ES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: LiU</a:t>
            </a:r>
            <a:endParaRPr lang="it-IT" sz="6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076DEC89-9485-41CF-DC14-E460457E4B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060" y="5787456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16302"/>
            <a:ext cx="9383719" cy="575542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N. Students completing the course:   0: LIU  22: </a:t>
            </a:r>
            <a:r>
              <a:rPr lang="en-US" sz="2000" b="1" dirty="0" err="1">
                <a:solidFill>
                  <a:srgbClr val="304987"/>
                </a:solidFill>
              </a:rPr>
              <a:t>Poliba</a:t>
            </a:r>
            <a:r>
              <a:rPr lang="en-US" sz="2000" b="1" dirty="0">
                <a:solidFill>
                  <a:srgbClr val="304987"/>
                </a:solidFill>
              </a:rPr>
              <a:t>    0: PZN   26: UPM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 48      </a:t>
            </a: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dirty="0">
              <a:solidFill>
                <a:srgbClr val="304987"/>
              </a:solidFill>
            </a:endParaRPr>
          </a:p>
          <a:p>
            <a:r>
              <a:rPr lang="es-ES" sz="2000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sz="2000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258320"/>
              </p:ext>
            </p:extLst>
          </p:nvPr>
        </p:nvGraphicFramePr>
        <p:xfrm>
          <a:off x="485856" y="2009934"/>
          <a:ext cx="790999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5129">
                  <a:extLst>
                    <a:ext uri="{9D8B030D-6E8A-4147-A177-3AD203B41FA5}">
                      <a16:colId xmlns:a16="http://schemas.microsoft.com/office/drawing/2014/main" val="335607163"/>
                    </a:ext>
                  </a:extLst>
                </a:gridCol>
                <a:gridCol w="2434869">
                  <a:extLst>
                    <a:ext uri="{9D8B030D-6E8A-4147-A177-3AD203B41FA5}">
                      <a16:colId xmlns:a16="http://schemas.microsoft.com/office/drawing/2014/main" val="3545059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Machine Learning in Operations Management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14824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91859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00476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383039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030605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47933"/>
                  </a:ext>
                </a:extLst>
              </a:tr>
              <a:tr h="3281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2.87 (Min:1.0; Max:9.0)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950940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1.69 (Min:0.3; Max: 7.0)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451313"/>
                  </a:ext>
                </a:extLst>
              </a:tr>
              <a:tr h="33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8272"/>
                  </a:ext>
                </a:extLst>
              </a:tr>
            </a:tbl>
          </a:graphicData>
        </a:graphic>
      </p:graphicFrame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0F87E64F-C778-DEAB-DC79-10253549B3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9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949714"/>
            <a:ext cx="961935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Professionals:  ?: IMPLEMA  ?: Bosch   ?: </a:t>
            </a:r>
            <a:r>
              <a:rPr lang="en-US" sz="2000" b="1" dirty="0" err="1">
                <a:solidFill>
                  <a:srgbClr val="304987"/>
                </a:solidFill>
              </a:rPr>
              <a:t>Alcomot</a:t>
            </a:r>
            <a:r>
              <a:rPr lang="en-US" sz="2000" b="1" dirty="0">
                <a:solidFill>
                  <a:srgbClr val="304987"/>
                </a:solidFill>
              </a:rPr>
              <a:t>   ?: </a:t>
            </a:r>
            <a:r>
              <a:rPr lang="en-US" sz="2000" b="1" dirty="0" err="1">
                <a:solidFill>
                  <a:srgbClr val="304987"/>
                </a:solidFill>
              </a:rPr>
              <a:t>Arruti</a:t>
            </a:r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Total Number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  <a:r>
              <a:rPr lang="en-US" sz="2000" b="1" dirty="0">
                <a:solidFill>
                  <a:srgbClr val="304987"/>
                </a:solidFill>
              </a:rPr>
              <a:t> 15       </a:t>
            </a:r>
          </a:p>
          <a:p>
            <a:endParaRPr lang="es-ES" b="1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r>
              <a:rPr lang="es-ES" dirty="0">
                <a:solidFill>
                  <a:srgbClr val="304987"/>
                </a:solidFill>
              </a:rPr>
              <a:t>Summary of suggestions: </a:t>
            </a: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  <a:p>
            <a:endParaRPr lang="es-ES" dirty="0">
              <a:solidFill>
                <a:srgbClr val="304987"/>
              </a:solidFill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079840"/>
              </p:ext>
            </p:extLst>
          </p:nvPr>
        </p:nvGraphicFramePr>
        <p:xfrm>
          <a:off x="267853" y="2009950"/>
          <a:ext cx="8128001" cy="3481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9480">
                  <a:extLst>
                    <a:ext uri="{9D8B030D-6E8A-4147-A177-3AD203B41FA5}">
                      <a16:colId xmlns:a16="http://schemas.microsoft.com/office/drawing/2014/main" val="2697897342"/>
                    </a:ext>
                  </a:extLst>
                </a:gridCol>
                <a:gridCol w="2638521">
                  <a:extLst>
                    <a:ext uri="{9D8B030D-6E8A-4147-A177-3AD203B41FA5}">
                      <a16:colId xmlns:a16="http://schemas.microsoft.com/office/drawing/2014/main" val="4026412935"/>
                    </a:ext>
                  </a:extLst>
                </a:gridCol>
              </a:tblGrid>
              <a:tr h="317186">
                <a:tc>
                  <a:txBody>
                    <a:bodyPr/>
                    <a:lstStyle/>
                    <a:p>
                      <a:r>
                        <a:rPr lang="en-US" dirty="0"/>
                        <a:t>Machine Learning in Operations Management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26582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Module usefullness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75981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Develop practical skills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22783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Satisfaction for the Methodology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27962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Usefulness of the way of learning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950879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Quizzes are convenient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number):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4.19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30499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training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3.25 (Min:1.0; Max:10.0)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3065"/>
                  </a:ext>
                </a:extLst>
              </a:tr>
              <a:tr h="317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Hours spent for exercices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(min/avg/max):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1.59 (Min:0.0; Max: 5.0)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756738"/>
                  </a:ext>
                </a:extLst>
              </a:tr>
              <a:tr h="5550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Above the initial expecations 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(average number)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?</a:t>
                      </a:r>
                      <a:r>
                        <a:rPr lang="es-ES" dirty="0">
                          <a:solidFill>
                            <a:srgbClr val="304987"/>
                          </a:solidFill>
                        </a:rPr>
                        <a:t>:</a:t>
                      </a:r>
                      <a:r>
                        <a:rPr lang="es-ES" b="1" dirty="0">
                          <a:solidFill>
                            <a:srgbClr val="304987"/>
                          </a:solidFill>
                        </a:rPr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428665"/>
                  </a:ext>
                </a:extLst>
              </a:tr>
            </a:tbl>
          </a:graphicData>
        </a:graphic>
      </p:graphicFrame>
      <p:pic>
        <p:nvPicPr>
          <p:cNvPr id="10" name="Picture 5" descr="Logotype">
            <a:extLst>
              <a:ext uri="{FF2B5EF4-FFF2-40B4-BE49-F238E27FC236}">
                <a16:creationId xmlns:a16="http://schemas.microsoft.com/office/drawing/2014/main" id="{F141040D-A254-7DFF-65BF-ECDFBDF524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19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/>
          <p:cNvSpPr/>
          <p:nvPr/>
        </p:nvSpPr>
        <p:spPr>
          <a:xfrm>
            <a:off x="223910" y="796599"/>
            <a:ext cx="940631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endParaRPr lang="it-IT" b="1" dirty="0">
              <a:solidFill>
                <a:srgbClr val="304987"/>
              </a:solidFill>
            </a:endParaRPr>
          </a:p>
          <a:p>
            <a:r>
              <a:rPr lang="en-GB" b="1" dirty="0">
                <a:solidFill>
                  <a:srgbClr val="304987"/>
                </a:solidFill>
              </a:rPr>
              <a:t>Written comments</a:t>
            </a:r>
          </a:p>
          <a:p>
            <a:r>
              <a:rPr lang="en-GB" dirty="0">
                <a:solidFill>
                  <a:srgbClr val="304987"/>
                </a:solidFill>
              </a:rPr>
              <a:t>Video lectures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Good with several videos and presentations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Too slow 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No subtitles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Audio poor at times</a:t>
            </a:r>
          </a:p>
          <a:p>
            <a:r>
              <a:rPr lang="en-GB" dirty="0">
                <a:solidFill>
                  <a:srgbClr val="304987"/>
                </a:solidFill>
              </a:rPr>
              <a:t>Exercise in Excel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Difficult with Excel in other languages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Missing video guide for the exercise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Too challenging, even though good instructions</a:t>
            </a:r>
          </a:p>
          <a:p>
            <a:r>
              <a:rPr lang="en-GB" dirty="0">
                <a:solidFill>
                  <a:srgbClr val="304987"/>
                </a:solidFill>
              </a:rPr>
              <a:t>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More practical exercises wanted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Good to be able to retake quizzes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04987"/>
                </a:solidFill>
              </a:rPr>
              <a:t>Very satisfied</a:t>
            </a:r>
            <a:endParaRPr lang="en-GB" sz="1600" dirty="0">
              <a:solidFill>
                <a:srgbClr val="304987"/>
              </a:solidFill>
            </a:endParaRPr>
          </a:p>
        </p:txBody>
      </p:sp>
      <p:sp>
        <p:nvSpPr>
          <p:cNvPr id="12" name="Google Shape;100;p2">
            <a:extLst>
              <a:ext uri="{FF2B5EF4-FFF2-40B4-BE49-F238E27FC236}">
                <a16:creationId xmlns:a16="http://schemas.microsoft.com/office/drawing/2014/main" id="{0564DD48-1733-6037-2AC9-2178CD3A84E8}"/>
              </a:ext>
            </a:extLst>
          </p:cNvPr>
          <p:cNvSpPr txBox="1">
            <a:spLocks/>
          </p:cNvSpPr>
          <p:nvPr/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3150" indent="-958850">
              <a:buClr>
                <a:srgbClr val="E20D1C"/>
              </a:buClr>
              <a:buSzPts val="3600"/>
              <a:buFont typeface="Arial" panose="020B0604020202020204" pitchFamily="34" charset="0"/>
              <a:buNone/>
            </a:pPr>
            <a:r>
              <a:rPr lang="en-US" sz="3200" b="1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 Survey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E290FFE7-2C21-F78B-8248-668DDFA16D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5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099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Analysis of the Module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23910" y="1150561"/>
            <a:ext cx="940631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304987"/>
                </a:solidFill>
              </a:rPr>
              <a:t>Module title: Machine Learning in Operations Management</a:t>
            </a:r>
          </a:p>
          <a:p>
            <a:endParaRPr lang="en-US" b="1" dirty="0">
              <a:solidFill>
                <a:srgbClr val="30498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There are four recorded lectures, one recorded introduction, five quizzes, self reflection, and one calculation exercise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Recorded time = 9.5 + 16 + 21.5 + 14 + 4 = 65 minutes, Quiz time 5 * 15 = 75 minutes, 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dirty="0">
                <a:solidFill>
                  <a:srgbClr val="304987"/>
                </a:solidFill>
              </a:rPr>
              <a:t>self reflection 30 minutes: total 170 minutes (2.83 hours)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b="1" dirty="0">
                <a:solidFill>
                  <a:srgbClr val="304987"/>
                </a:solidFill>
              </a:rPr>
              <a:t>2.83 hours planned vs 2.97 hours actual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Exercise time = 1.50 hours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b="1" dirty="0">
                <a:solidFill>
                  <a:srgbClr val="304987"/>
                </a:solidFill>
              </a:rPr>
              <a:t>1.50 hours planned vs 1.67 hours actual</a:t>
            </a:r>
          </a:p>
          <a:p>
            <a:endParaRPr lang="en-US" dirty="0">
              <a:solidFill>
                <a:srgbClr val="304987"/>
              </a:solidFill>
            </a:endParaRPr>
          </a:p>
          <a:p>
            <a:r>
              <a:rPr lang="en-US" b="1" dirty="0">
                <a:solidFill>
                  <a:srgbClr val="304987"/>
                </a:solidFill>
              </a:rPr>
              <a:t>Analysis of criticality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89 participants, 62 answered the quizzes</a:t>
            </a:r>
            <a:br>
              <a:rPr lang="en-US" dirty="0">
                <a:solidFill>
                  <a:srgbClr val="304987"/>
                </a:solidFill>
              </a:rPr>
            </a:br>
            <a:r>
              <a:rPr lang="en-US" dirty="0">
                <a:solidFill>
                  <a:srgbClr val="304987"/>
                </a:solidFill>
              </a:rPr>
              <a:t>48 got all quizzes correct </a:t>
            </a:r>
            <a:r>
              <a:rPr lang="en-US" b="1" dirty="0">
                <a:solidFill>
                  <a:srgbClr val="304987"/>
                </a:solidFill>
              </a:rPr>
              <a:t>(77.4%)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04987"/>
                </a:solidFill>
              </a:rPr>
              <a:t>The exercise was answered by 60 participants</a:t>
            </a:r>
            <a:r>
              <a:rPr lang="en-US" b="1" dirty="0">
                <a:solidFill>
                  <a:srgbClr val="304987"/>
                </a:solidFill>
              </a:rPr>
              <a:t>, 57 correct (95%)</a:t>
            </a:r>
            <a:br>
              <a:rPr lang="en-US" b="1" dirty="0">
                <a:solidFill>
                  <a:srgbClr val="304987"/>
                </a:solidFill>
              </a:rPr>
            </a:br>
            <a:endParaRPr lang="en-US" sz="1600" dirty="0">
              <a:solidFill>
                <a:srgbClr val="304987"/>
              </a:solidFill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EAC04F82-B8F1-75F6-8A9C-9B8E72EEAF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2"/>
            <a:ext cx="830008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Strengths of the module (at design level)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Lectures and lecture material by company professional working with Machine Learning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Teaching material tested in program course at LiU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Relevant topic, using standard tools such as MS Excel</a:t>
            </a: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dirty="0">
                <a:solidFill>
                  <a:srgbClr val="304987"/>
                </a:solidFill>
              </a:rPr>
              <a:t>Do you consider the students realized them? </a:t>
            </a:r>
            <a:r>
              <a:rPr lang="en-US" sz="2000" b="1" dirty="0">
                <a:solidFill>
                  <a:srgbClr val="304987"/>
                </a:solidFill>
              </a:rPr>
              <a:t>Yes</a:t>
            </a:r>
          </a:p>
          <a:p>
            <a:r>
              <a:rPr lang="en-US" sz="2000" dirty="0">
                <a:solidFill>
                  <a:srgbClr val="304987"/>
                </a:solidFill>
              </a:rPr>
              <a:t>Do you consider the professionals realized them? </a:t>
            </a:r>
            <a:r>
              <a:rPr lang="en-US" sz="2000" b="1" dirty="0">
                <a:solidFill>
                  <a:srgbClr val="304987"/>
                </a:solidFill>
              </a:rPr>
              <a:t>Yes</a:t>
            </a:r>
          </a:p>
          <a:p>
            <a:endParaRPr lang="en-US" sz="2000" dirty="0">
              <a:solidFill>
                <a:srgbClr val="304987"/>
              </a:solidFill>
            </a:endParaRP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Ideas for module improvement: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Subtitles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Recorded instructions for exercise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Audio enhancement</a:t>
            </a: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002A72E1-6C60-B06C-24DF-0DBA16A10F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197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  <a:endParaRPr lang="en-US" sz="3200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6504" y="1024663"/>
            <a:ext cx="83000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Based on the experience, please list the main points to emphasize for the revision of the module: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Recording quality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More exercises in relevant topics, recorded instructions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More visible connection to Operations Management </a:t>
            </a:r>
          </a:p>
          <a:p>
            <a:endParaRPr lang="en-US" sz="2000" b="1" dirty="0">
              <a:solidFill>
                <a:srgbClr val="304987"/>
              </a:solidFill>
            </a:endParaRPr>
          </a:p>
          <a:p>
            <a:r>
              <a:rPr lang="en-US" sz="2000" b="1" dirty="0">
                <a:solidFill>
                  <a:srgbClr val="304987"/>
                </a:solidFill>
              </a:rPr>
              <a:t>Reinforced added value, when the improvements are implemented (estimated):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Relevant topic for future professionals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Stand-alone module to use anytime, no context necessary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304987"/>
                </a:solidFill>
              </a:rPr>
              <a:t>Advanced mathematical exercise in MS </a:t>
            </a:r>
            <a:r>
              <a:rPr lang="en-US" sz="2000" b="1" dirty="0" err="1">
                <a:solidFill>
                  <a:srgbClr val="304987"/>
                </a:solidFill>
              </a:rPr>
              <a:t>Ecxel</a:t>
            </a:r>
            <a:endParaRPr lang="en-US" sz="2000" b="1" dirty="0">
              <a:solidFill>
                <a:srgbClr val="304987"/>
              </a:solidFill>
            </a:endParaRPr>
          </a:p>
        </p:txBody>
      </p:sp>
      <p:pic>
        <p:nvPicPr>
          <p:cNvPr id="9" name="Picture 5" descr="Logotype">
            <a:extLst>
              <a:ext uri="{FF2B5EF4-FFF2-40B4-BE49-F238E27FC236}">
                <a16:creationId xmlns:a16="http://schemas.microsoft.com/office/drawing/2014/main" id="{1418A1F7-124B-94BD-AAFC-7B6BAF3D15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31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 </a:t>
            </a: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F060DAC-BD22-6044-872D-C82EA7461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13" y="5781081"/>
            <a:ext cx="1010725" cy="79794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0"/>
            <a:ext cx="3798901" cy="6857999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8546590" y="3939822"/>
            <a:ext cx="1837131" cy="144916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echa derecha 4"/>
          <p:cNvSpPr/>
          <p:nvPr/>
        </p:nvSpPr>
        <p:spPr>
          <a:xfrm rot="16200000">
            <a:off x="9843637" y="4783389"/>
            <a:ext cx="326670" cy="2822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89158" y="-80922"/>
            <a:ext cx="9323332" cy="109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sz="32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WP4.- Evaluation of the Module</a:t>
            </a:r>
          </a:p>
          <a:p>
            <a:pPr marL="1073150" lvl="0" indent="-958850">
              <a:buClr>
                <a:srgbClr val="E20D1C"/>
              </a:buClr>
              <a:buSzPts val="3600"/>
              <a:buNone/>
            </a:pPr>
            <a:r>
              <a:rPr lang="en-US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Reminder</a:t>
            </a:r>
            <a:endParaRPr lang="en-US"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3152" y="1093042"/>
            <a:ext cx="83000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deliverables</a:t>
            </a:r>
            <a:r>
              <a:rPr lang="es-ES" sz="2000" b="1" dirty="0">
                <a:solidFill>
                  <a:srgbClr val="304987"/>
                </a:solidFill>
              </a:rPr>
              <a:t>:</a:t>
            </a:r>
          </a:p>
          <a:p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152" y="1623949"/>
            <a:ext cx="8037335" cy="279351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46504" y="4438422"/>
            <a:ext cx="830008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err="1">
                <a:solidFill>
                  <a:srgbClr val="304987"/>
                </a:solidFill>
              </a:rPr>
              <a:t>Each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partner</a:t>
            </a:r>
            <a:r>
              <a:rPr lang="es-ES" sz="2000" b="1" dirty="0">
                <a:solidFill>
                  <a:srgbClr val="304987"/>
                </a:solidFill>
              </a:rPr>
              <a:t> MUST </a:t>
            </a:r>
            <a:r>
              <a:rPr lang="es-ES" sz="2000" b="1" dirty="0" err="1">
                <a:solidFill>
                  <a:srgbClr val="304987"/>
                </a:solidFill>
              </a:rPr>
              <a:t>provide</a:t>
            </a:r>
            <a:r>
              <a:rPr lang="es-ES" sz="2000" b="1" dirty="0">
                <a:solidFill>
                  <a:srgbClr val="304987"/>
                </a:solidFill>
              </a:rPr>
              <a:t> a </a:t>
            </a:r>
            <a:r>
              <a:rPr lang="es-ES" sz="2000" b="1" dirty="0" err="1">
                <a:solidFill>
                  <a:srgbClr val="304987"/>
                </a:solidFill>
              </a:rPr>
              <a:t>report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addressing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previous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aspects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having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focus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on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implemented</a:t>
            </a:r>
            <a:r>
              <a:rPr lang="es-ES" sz="2000" b="1" dirty="0">
                <a:solidFill>
                  <a:srgbClr val="304987"/>
                </a:solidFill>
              </a:rPr>
              <a:t> modules at </a:t>
            </a:r>
            <a:r>
              <a:rPr lang="es-ES" sz="2000" b="1" dirty="0" err="1">
                <a:solidFill>
                  <a:srgbClr val="304987"/>
                </a:solidFill>
              </a:rPr>
              <a:t>their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earliest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convenience</a:t>
            </a:r>
            <a:r>
              <a:rPr lang="es-ES" sz="2000" b="1" dirty="0">
                <a:solidFill>
                  <a:srgbClr val="304987"/>
                </a:solidFill>
              </a:rPr>
              <a:t>, as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 dirty="0">
                <a:solidFill>
                  <a:srgbClr val="304987"/>
                </a:solidFill>
              </a:rPr>
              <a:t> UPM </a:t>
            </a:r>
            <a:r>
              <a:rPr lang="es-ES" sz="2000" b="1" dirty="0" err="1">
                <a:solidFill>
                  <a:srgbClr val="304987"/>
                </a:solidFill>
              </a:rPr>
              <a:t>must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integrate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them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regarding</a:t>
            </a:r>
            <a:r>
              <a:rPr lang="es-ES" sz="2000" b="1" dirty="0">
                <a:solidFill>
                  <a:srgbClr val="304987"/>
                </a:solidFill>
              </a:rPr>
              <a:t> </a:t>
            </a:r>
            <a:r>
              <a:rPr lang="es-ES" sz="2000" b="1" dirty="0" err="1">
                <a:solidFill>
                  <a:srgbClr val="304987"/>
                </a:solidFill>
              </a:rPr>
              <a:t>the</a:t>
            </a:r>
            <a:r>
              <a:rPr lang="es-ES" sz="2000" b="1">
                <a:solidFill>
                  <a:srgbClr val="304987"/>
                </a:solidFill>
              </a:rPr>
              <a:t> R4.4.</a:t>
            </a:r>
            <a:endParaRPr lang="es-ES" sz="2000" b="1" dirty="0">
              <a:solidFill>
                <a:srgbClr val="304987"/>
              </a:solidFill>
            </a:endParaRPr>
          </a:p>
        </p:txBody>
      </p:sp>
      <p:pic>
        <p:nvPicPr>
          <p:cNvPr id="11" name="Picture 5" descr="Logotype">
            <a:extLst>
              <a:ext uri="{FF2B5EF4-FFF2-40B4-BE49-F238E27FC236}">
                <a16:creationId xmlns:a16="http://schemas.microsoft.com/office/drawing/2014/main" id="{9E778CF3-EFC4-8733-A57D-1F373A82F60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74" y="5780115"/>
            <a:ext cx="2373787" cy="83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64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7C39C2FE7BAF34582305479AB4894F7" ma:contentTypeVersion="29" ma:contentTypeDescription="Crear nuevo documento." ma:contentTypeScope="" ma:versionID="80869591a2a446f570a959e873097e1d">
  <xsd:schema xmlns:xsd="http://www.w3.org/2001/XMLSchema" xmlns:xs="http://www.w3.org/2001/XMLSchema" xmlns:p="http://schemas.microsoft.com/office/2006/metadata/properties" xmlns:ns3="3f1a5839-0945-46c2-a4d3-322d9d7c9b3d" xmlns:ns4="80cad474-091d-4659-ae69-da4618268329" targetNamespace="http://schemas.microsoft.com/office/2006/metadata/properties" ma:root="true" ma:fieldsID="16761a2ee2c79ccb5fb6d53307ae4de1" ns3:_="" ns4:_="">
    <xsd:import namespace="3f1a5839-0945-46c2-a4d3-322d9d7c9b3d"/>
    <xsd:import namespace="80cad474-091d-4659-ae69-da461826832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a5839-0945-46c2-a4d3-322d9d7c9b3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Tags" ma:internalName="MediaServiceAutoTags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1" nillable="true" ma:displayName="Location" ma:internalName="MediaServiceLocation" ma:readOnly="true">
      <xsd:simpleType>
        <xsd:restriction base="dms:Text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ad474-091d-4659-ae69-da461826832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3f1a5839-0945-46c2-a4d3-322d9d7c9b3d" xsi:nil="true"/>
    <Has_Teacher_Only_SectionGroup xmlns="3f1a5839-0945-46c2-a4d3-322d9d7c9b3d" xsi:nil="true"/>
    <NotebookType xmlns="3f1a5839-0945-46c2-a4d3-322d9d7c9b3d" xsi:nil="true"/>
    <Is_Collaboration_Space_Locked xmlns="3f1a5839-0945-46c2-a4d3-322d9d7c9b3d" xsi:nil="true"/>
    <Self_Registration_Enabled xmlns="3f1a5839-0945-46c2-a4d3-322d9d7c9b3d" xsi:nil="true"/>
    <Teachers xmlns="3f1a5839-0945-46c2-a4d3-322d9d7c9b3d">
      <UserInfo>
        <DisplayName/>
        <AccountId xsi:nil="true"/>
        <AccountType/>
      </UserInfo>
    </Teachers>
    <Invited_Teachers xmlns="3f1a5839-0945-46c2-a4d3-322d9d7c9b3d" xsi:nil="true"/>
    <Invited_Students xmlns="3f1a5839-0945-46c2-a4d3-322d9d7c9b3d" xsi:nil="true"/>
    <DefaultSectionNames xmlns="3f1a5839-0945-46c2-a4d3-322d9d7c9b3d" xsi:nil="true"/>
    <CultureName xmlns="3f1a5839-0945-46c2-a4d3-322d9d7c9b3d" xsi:nil="true"/>
    <Templates xmlns="3f1a5839-0945-46c2-a4d3-322d9d7c9b3d" xsi:nil="true"/>
    <FolderType xmlns="3f1a5839-0945-46c2-a4d3-322d9d7c9b3d" xsi:nil="true"/>
    <Students xmlns="3f1a5839-0945-46c2-a4d3-322d9d7c9b3d">
      <UserInfo>
        <DisplayName/>
        <AccountId xsi:nil="true"/>
        <AccountType/>
      </UserInfo>
    </Students>
    <Owner xmlns="3f1a5839-0945-46c2-a4d3-322d9d7c9b3d">
      <UserInfo>
        <DisplayName/>
        <AccountId xsi:nil="true"/>
        <AccountType/>
      </UserInfo>
    </Owner>
    <Student_Groups xmlns="3f1a5839-0945-46c2-a4d3-322d9d7c9b3d">
      <UserInfo>
        <DisplayName/>
        <AccountId xsi:nil="true"/>
        <AccountType/>
      </UserInfo>
    </Student_Groups>
  </documentManagement>
</p:properties>
</file>

<file path=customXml/itemProps1.xml><?xml version="1.0" encoding="utf-8"?>
<ds:datastoreItem xmlns:ds="http://schemas.openxmlformats.org/officeDocument/2006/customXml" ds:itemID="{067FD771-64DB-4D78-B660-8314B4913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1a5839-0945-46c2-a4d3-322d9d7c9b3d"/>
    <ds:schemaRef ds:uri="80cad474-091d-4659-ae69-da4618268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D70C95-E4A0-4594-916B-F83B82E2D5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4D93A7-4D28-46EF-B7B7-BD86829471E6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80cad474-091d-4659-ae69-da4618268329"/>
    <ds:schemaRef ds:uri="3f1a5839-0945-46c2-a4d3-322d9d7c9b3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1144</Words>
  <Application>Microsoft Office PowerPoint</Application>
  <PresentationFormat>Bredbild</PresentationFormat>
  <Paragraphs>160</Paragraphs>
  <Slides>8</Slides>
  <Notes>8</Notes>
  <HiddenSlides>1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Tema de Office</vt:lpstr>
      <vt:lpstr>PowerPoint-presentation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Joaquin Ordieres-Mere</dc:creator>
  <cp:lastModifiedBy>Janerik Lundquist</cp:lastModifiedBy>
  <cp:revision>29</cp:revision>
  <dcterms:created xsi:type="dcterms:W3CDTF">2022-05-24T20:11:28Z</dcterms:created>
  <dcterms:modified xsi:type="dcterms:W3CDTF">2022-06-15T14:13:21Z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0x01010087C39C2FE7BAF34582305479AB4894F7</vt:lpwstr>
  </property>
</Properties>
</file>