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4"/>
  </p:notesMasterIdLst>
  <p:sldIdLst>
    <p:sldId id="1061" r:id="rId2"/>
    <p:sldId id="1066" r:id="rId3"/>
    <p:sldId id="1068" r:id="rId4"/>
    <p:sldId id="1069" r:id="rId5"/>
    <p:sldId id="1073" r:id="rId6"/>
    <p:sldId id="1072" r:id="rId7"/>
    <p:sldId id="259" r:id="rId8"/>
    <p:sldId id="266" r:id="rId9"/>
    <p:sldId id="267" r:id="rId10"/>
    <p:sldId id="268" r:id="rId11"/>
    <p:sldId id="269" r:id="rId12"/>
    <p:sldId id="1074" r:id="rId1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7"/>
    <p:restoredTop sz="96182"/>
  </p:normalViewPr>
  <p:slideViewPr>
    <p:cSldViewPr snapToGrid="0" snapToObjects="1">
      <p:cViewPr varScale="1">
        <p:scale>
          <a:sx n="46" d="100"/>
          <a:sy n="46" d="100"/>
        </p:scale>
        <p:origin x="112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5AFE6-FCCF-DD48-8167-5DFD6C0A879D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B9905-6DCA-1A4F-8EDD-CE2DF00B8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82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1C0A44-21D1-1644-A086-844E765B46F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67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884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477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540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337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9845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311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rgbClr val="0070C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67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EF6F-7F4C-5E4D-86C3-1F48FB97D8D3}" type="datetime1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76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B961-F772-F74F-9514-83709F81581A}" type="datetime1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569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95300" y="-228600"/>
            <a:ext cx="8915400" cy="61309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099300" y="6629400"/>
            <a:ext cx="2311400" cy="152400"/>
          </a:xfrm>
        </p:spPr>
        <p:txBody>
          <a:bodyPr/>
          <a:lstStyle>
            <a:lvl1pPr>
              <a:defRPr/>
            </a:lvl1pPr>
          </a:lstStyle>
          <a:p>
            <a:fld id="{C589AA0D-8CBC-9C47-872C-3CC5508FD92D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04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id="{D5F6D557-B630-9E11-9857-E99D8F479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030" y="5781082"/>
            <a:ext cx="821214" cy="797941"/>
          </a:xfrm>
          <a:prstGeom prst="rect">
            <a:avLst/>
          </a:prstGeom>
        </p:spPr>
      </p:pic>
      <p:pic>
        <p:nvPicPr>
          <p:cNvPr id="8" name="Imagen 2">
            <a:extLst>
              <a:ext uri="{FF2B5EF4-FFF2-40B4-BE49-F238E27FC236}">
                <a16:creationId xmlns:a16="http://schemas.microsoft.com/office/drawing/2014/main" id="{742DC229-4E96-1168-783C-1E76CAE5C2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633" y="1"/>
            <a:ext cx="3086607" cy="6857999"/>
          </a:xfrm>
          <a:prstGeom prst="rect">
            <a:avLst/>
          </a:prstGeom>
        </p:spPr>
      </p:pic>
      <p:sp>
        <p:nvSpPr>
          <p:cNvPr id="9" name="Google Shape;100;p2">
            <a:extLst>
              <a:ext uri="{FF2B5EF4-FFF2-40B4-BE49-F238E27FC236}">
                <a16:creationId xmlns:a16="http://schemas.microsoft.com/office/drawing/2014/main" id="{A42018FD-63B2-B5D3-DDF8-24DC26DA5B5D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15007" y="28806"/>
            <a:ext cx="8306033" cy="720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71934" lvl="0" indent="-779066">
              <a:buClr>
                <a:srgbClr val="E20D1C"/>
              </a:buClr>
              <a:buSzPts val="3600"/>
              <a:buNone/>
            </a:pPr>
            <a:r>
              <a:rPr lang="en-US" sz="26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WP5.- Revising a new educational pathway of IE&amp;M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78751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18640"/>
            <a:ext cx="7946127" cy="435832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DCA2240-0DCB-B847-0C49-6C385810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v-SE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20E8079-D5C7-5A6B-CDCD-09373001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F0BF-1DE6-C543-BE4B-31FF5E66FA37}" type="datetime1">
              <a:rPr lang="it-IT" smtClean="0"/>
              <a:t>15/06/2022</a:t>
            </a:fld>
            <a:endParaRPr lang="it-IT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02C27BB-FE35-1800-83F3-6317378A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A5B1985-7761-4073-1820-D3BBE29A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14" name="Immagine 1">
            <a:extLst>
              <a:ext uri="{FF2B5EF4-FFF2-40B4-BE49-F238E27FC236}">
                <a16:creationId xmlns:a16="http://schemas.microsoft.com/office/drawing/2014/main" id="{1C73B9E6-FB66-FD87-ECE8-324F038B45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43" y="6266108"/>
            <a:ext cx="576801" cy="455369"/>
          </a:xfrm>
          <a:prstGeom prst="rect">
            <a:avLst/>
          </a:prstGeom>
        </p:spPr>
      </p:pic>
      <p:pic>
        <p:nvPicPr>
          <p:cNvPr id="18" name="Picture 17" descr="Text, logo&#10;&#10;Description automatically generated">
            <a:extLst>
              <a:ext uri="{FF2B5EF4-FFF2-40B4-BE49-F238E27FC236}">
                <a16:creationId xmlns:a16="http://schemas.microsoft.com/office/drawing/2014/main" id="{251690F7-140D-54C8-4D6F-1C98A9A8BF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2004" y="6312887"/>
            <a:ext cx="1030080" cy="37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4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4CF2-AA71-8848-B100-E0D5CF6F6F5E}" type="datetime1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7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0F1-BA23-2A4C-A8EE-70D1011C94C0}" type="datetime1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  <p:pic>
        <p:nvPicPr>
          <p:cNvPr id="8" name="Immagine 1">
            <a:extLst>
              <a:ext uri="{FF2B5EF4-FFF2-40B4-BE49-F238E27FC236}">
                <a16:creationId xmlns:a16="http://schemas.microsoft.com/office/drawing/2014/main" id="{371B119D-CC98-1847-2CED-43275ECA08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43" y="6266108"/>
            <a:ext cx="576801" cy="455369"/>
          </a:xfrm>
          <a:prstGeom prst="rect">
            <a:avLst/>
          </a:prstGeom>
        </p:spPr>
      </p:pic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B2C93169-15AB-0279-1518-1341FFD957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2004" y="6312887"/>
            <a:ext cx="1030080" cy="37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1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19BF-EB90-2A4E-8D99-5AD34C9CE563}" type="datetime1">
              <a:rPr lang="it-IT" smtClean="0"/>
              <a:t>15/06/2022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52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5590-9C67-074E-8571-46414764E444}" type="datetime1">
              <a:rPr lang="it-IT" smtClean="0"/>
              <a:t>15/06/2022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47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5B24-5A9A-444F-8A66-66BB2FCC0AD9}" type="datetime1">
              <a:rPr lang="it-IT" smtClean="0"/>
              <a:t>15/06/2022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0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588F-8197-FA4D-B8D0-86EFC5D19A46}" type="datetime1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9BB9-80BB-EE45-939A-F63C5E0DCF51}" type="datetime1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3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949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18640"/>
            <a:ext cx="8543925" cy="4358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CF0BF-1DE6-C543-BE4B-31FF5E66FA37}" type="datetime1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2F0CE552-B94F-3342-A572-EE2E1797E2C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5E46C4D-2255-B14B-8D1F-B54EF32973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-7035" t="-16174" r="-6942" b="-19173"/>
          <a:stretch/>
        </p:blipFill>
        <p:spPr>
          <a:xfrm>
            <a:off x="515451" y="6110471"/>
            <a:ext cx="797364" cy="747529"/>
          </a:xfrm>
          <a:prstGeom prst="rect">
            <a:avLst/>
          </a:prstGeom>
        </p:spPr>
      </p:pic>
      <p:pic>
        <p:nvPicPr>
          <p:cNvPr id="8" name="Picture 2" descr="Politecnico di Bari">
            <a:extLst>
              <a:ext uri="{FF2B5EF4-FFF2-40B4-BE49-F238E27FC236}">
                <a16:creationId xmlns:a16="http://schemas.microsoft.com/office/drawing/2014/main" id="{F14E18C0-4B70-B947-A439-58A2C7E82D1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343248" y="6176962"/>
            <a:ext cx="607104" cy="59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1">
            <a:extLst>
              <a:ext uri="{FF2B5EF4-FFF2-40B4-BE49-F238E27FC236}">
                <a16:creationId xmlns:a16="http://schemas.microsoft.com/office/drawing/2014/main" id="{A0EA8D64-8514-840C-0375-2C88656C7AA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656069" y="4992577"/>
            <a:ext cx="1010725" cy="7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3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2A2117-D856-0047-8B70-987E01ECD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06637"/>
          </a:xfrm>
        </p:spPr>
        <p:txBody>
          <a:bodyPr>
            <a:normAutofit fontScale="90000"/>
          </a:bodyPr>
          <a:lstStyle/>
          <a:p>
            <a:r>
              <a:rPr lang="en-GB" dirty="0"/>
              <a:t>MSc programme in </a:t>
            </a:r>
            <a:br>
              <a:rPr lang="en-GB" dirty="0"/>
            </a:br>
            <a:r>
              <a:rPr lang="en-GB" dirty="0"/>
              <a:t>Industrial Engineering &amp; Management</a:t>
            </a:r>
            <a:endParaRPr lang="en-GB" noProof="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504897ED-48F6-A542-B8F2-5F7622B02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4972050"/>
            <a:ext cx="7429500" cy="1074420"/>
          </a:xfrm>
        </p:spPr>
        <p:txBody>
          <a:bodyPr>
            <a:normAutofit/>
          </a:bodyPr>
          <a:lstStyle/>
          <a:p>
            <a:r>
              <a:rPr lang="en-GB" noProof="0" dirty="0"/>
              <a:t>Linköping University</a:t>
            </a:r>
            <a:endParaRPr lang="en-GB" u="sng" noProof="0" dirty="0"/>
          </a:p>
          <a:p>
            <a:endParaRPr lang="en-GB" u="sng" noProof="0" dirty="0"/>
          </a:p>
        </p:txBody>
      </p:sp>
    </p:spTree>
    <p:extLst>
      <p:ext uri="{BB962C8B-B14F-4D97-AF65-F5344CB8AC3E}">
        <p14:creationId xmlns:p14="http://schemas.microsoft.com/office/powerpoint/2010/main" val="3895578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345991" y="52268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4283" tIns="37131" rIns="74283" bIns="37131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CE37E3-63A7-F433-DC9E-0B003CEA3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1349" y="1696872"/>
            <a:ext cx="4898891" cy="43513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SE" sz="1200" dirty="0"/>
              <a:t>overview of the production planning systems regarding manufacturing companies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solve manufacturing planning and control problems using appropriate techniques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design production planning systems in different manufacturing environments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planning system for material and production management at all decision levels</a:t>
            </a:r>
            <a:endParaRPr lang="sv-SE" sz="1200" dirty="0"/>
          </a:p>
          <a:p>
            <a:pPr lvl="0">
              <a:spcBef>
                <a:spcPts val="0"/>
              </a:spcBef>
            </a:pPr>
            <a:endParaRPr lang="sv-SE" sz="1200" dirty="0"/>
          </a:p>
          <a:p>
            <a:pPr lvl="0">
              <a:spcBef>
                <a:spcPts val="0"/>
              </a:spcBef>
            </a:pPr>
            <a:r>
              <a:rPr lang="en-SE" sz="1200" dirty="0"/>
              <a:t>historical the development of Lean Production and the principles and concepts of Lean Production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tools and methods such as VSM, 5S, Jidoka, Heijunka to eliminate waste in the system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solutions for how industrial and service organizations can achieve more efficient processes using Lean</a:t>
            </a:r>
          </a:p>
          <a:p>
            <a:pPr lvl="0">
              <a:spcBef>
                <a:spcPts val="0"/>
              </a:spcBef>
            </a:pPr>
            <a:endParaRPr lang="en-SE" sz="1200" dirty="0"/>
          </a:p>
          <a:p>
            <a:pPr>
              <a:spcBef>
                <a:spcPts val="0"/>
              </a:spcBef>
            </a:pPr>
            <a:r>
              <a:rPr lang="en-SE" sz="1200" dirty="0"/>
              <a:t>advanced methods and techniques in planning and control in different industrial environments</a:t>
            </a:r>
          </a:p>
          <a:p>
            <a:pPr>
              <a:spcBef>
                <a:spcPts val="0"/>
              </a:spcBef>
            </a:pPr>
            <a:r>
              <a:rPr lang="en-SE" sz="1200" dirty="0"/>
              <a:t>commercial ERP system applications</a:t>
            </a:r>
          </a:p>
          <a:p>
            <a:pPr>
              <a:spcBef>
                <a:spcPts val="0"/>
              </a:spcBef>
            </a:pPr>
            <a:r>
              <a:rPr lang="en-SE" sz="1200" dirty="0"/>
              <a:t>basic knowledge about the latest development in digitalization and how digitalization can be efficiently used in different industrial environments </a:t>
            </a:r>
          </a:p>
          <a:p>
            <a:pPr lvl="0">
              <a:spcBef>
                <a:spcPts val="0"/>
              </a:spcBef>
            </a:pPr>
            <a:endParaRPr lang="sv-SE" sz="1200" dirty="0"/>
          </a:p>
          <a:p>
            <a:pPr lvl="0">
              <a:spcBef>
                <a:spcPts val="0"/>
              </a:spcBef>
            </a:pPr>
            <a:endParaRPr lang="sv-SE" sz="1200" dirty="0"/>
          </a:p>
          <a:p>
            <a:pPr lvl="0">
              <a:spcBef>
                <a:spcPts val="0"/>
              </a:spcBef>
            </a:pPr>
            <a:r>
              <a:rPr lang="en-SE" sz="1200" dirty="0"/>
              <a:t>relationships among business strategy, market strategy, product strategy and operations strategy</a:t>
            </a:r>
          </a:p>
          <a:p>
            <a:pPr lvl="0">
              <a:spcBef>
                <a:spcPts val="0"/>
              </a:spcBef>
            </a:pPr>
            <a:r>
              <a:rPr lang="en-SE" sz="1200" dirty="0"/>
              <a:t>basic concepts and models for operations strategy analysis. </a:t>
            </a:r>
          </a:p>
          <a:p>
            <a:pPr>
              <a:spcBef>
                <a:spcPts val="0"/>
              </a:spcBef>
            </a:pPr>
            <a:r>
              <a:rPr lang="en-SE" sz="1200" dirty="0"/>
              <a:t>developing an operations strategy for different types of industrial firms </a:t>
            </a:r>
            <a:endParaRPr lang="sv-SE" sz="1200" dirty="0"/>
          </a:p>
        </p:txBody>
      </p:sp>
      <p:sp>
        <p:nvSpPr>
          <p:cNvPr id="7" name="Rectángulo 6"/>
          <p:cNvSpPr/>
          <p:nvPr/>
        </p:nvSpPr>
        <p:spPr>
          <a:xfrm>
            <a:off x="787934" y="1206946"/>
            <a:ext cx="323263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Operations Management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578160"/>
              </p:ext>
            </p:extLst>
          </p:nvPr>
        </p:nvGraphicFramePr>
        <p:xfrm>
          <a:off x="124820" y="1703852"/>
          <a:ext cx="4496041" cy="779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9398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1425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SE" sz="1100" dirty="0"/>
                        <a:t>Manufacturing Planning and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CB2345-66DB-26E7-45CF-394F6F13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68898"/>
              </p:ext>
            </p:extLst>
          </p:nvPr>
        </p:nvGraphicFramePr>
        <p:xfrm>
          <a:off x="131801" y="3153164"/>
          <a:ext cx="4510001" cy="779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9398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2821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Production</a:t>
                      </a: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Individual written test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Assignments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graphicFrame>
        <p:nvGraphicFramePr>
          <p:cNvPr id="12" name="Tabla 5">
            <a:extLst>
              <a:ext uri="{FF2B5EF4-FFF2-40B4-BE49-F238E27FC236}">
                <a16:creationId xmlns:a16="http://schemas.microsoft.com/office/drawing/2014/main" id="{39850876-0881-E723-7B57-40277A864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77050"/>
              </p:ext>
            </p:extLst>
          </p:nvPr>
        </p:nvGraphicFramePr>
        <p:xfrm>
          <a:off x="131801" y="4306172"/>
          <a:ext cx="4530941" cy="985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9398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4915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SE" sz="1100" dirty="0"/>
                        <a:t>Applied Planning and Control in 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Laboratory work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report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dirty="0"/>
                        <a:t>Written examination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205859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graphicFrame>
        <p:nvGraphicFramePr>
          <p:cNvPr id="13" name="Tabla 5">
            <a:extLst>
              <a:ext uri="{FF2B5EF4-FFF2-40B4-BE49-F238E27FC236}">
                <a16:creationId xmlns:a16="http://schemas.microsoft.com/office/drawing/2014/main" id="{C08EEC33-06BD-CA1C-F850-9AC800AFC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09480"/>
              </p:ext>
            </p:extLst>
          </p:nvPr>
        </p:nvGraphicFramePr>
        <p:xfrm>
          <a:off x="145760" y="5453040"/>
          <a:ext cx="4516982" cy="779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73359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2123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Operations </a:t>
                      </a:r>
                      <a:r>
                        <a:rPr lang="sv-SE" sz="1100" dirty="0" err="1"/>
                        <a:t>Strategy</a:t>
                      </a:r>
                      <a:endParaRPr lang="en-SE" sz="1100" dirty="0"/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Assignment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sp>
        <p:nvSpPr>
          <p:cNvPr id="14" name="Rectángulo 6">
            <a:extLst>
              <a:ext uri="{FF2B5EF4-FFF2-40B4-BE49-F238E27FC236}">
                <a16:creationId xmlns:a16="http://schemas.microsoft.com/office/drawing/2014/main" id="{5ECECC7B-C59F-88E3-237E-796F16956DDF}"/>
              </a:ext>
            </a:extLst>
          </p:cNvPr>
          <p:cNvSpPr/>
          <p:nvPr/>
        </p:nvSpPr>
        <p:spPr>
          <a:xfrm>
            <a:off x="6202448" y="1206946"/>
            <a:ext cx="183170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Main subjects</a:t>
            </a:r>
          </a:p>
        </p:txBody>
      </p:sp>
    </p:spTree>
    <p:extLst>
      <p:ext uri="{BB962C8B-B14F-4D97-AF65-F5344CB8AC3E}">
        <p14:creationId xmlns:p14="http://schemas.microsoft.com/office/powerpoint/2010/main" val="229973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276189" y="167515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4283" tIns="37131" rIns="74283" bIns="37131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it-IT" dirty="0"/>
              <a:t> </a:t>
            </a:r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A1A5BE-393B-ED02-2065-E219EDEE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09792" y="1779314"/>
            <a:ext cx="4701878" cy="435133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SE" sz="1400" dirty="0"/>
              <a:t>design and develop manufacturing operations using static and dynamic analysis models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cause-and-effect relationships within manufacturing operations relating to rate, inventory, and time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evaluating appropriate planning and control methods and contemporary development in operations management</a:t>
            </a:r>
          </a:p>
          <a:p>
            <a:pPr marL="0" lvl="0" indent="0">
              <a:spcBef>
                <a:spcPts val="0"/>
              </a:spcBef>
              <a:buNone/>
            </a:pPr>
            <a:endParaRPr lang="en-SE" sz="1400" dirty="0"/>
          </a:p>
          <a:p>
            <a:pPr lvl="0">
              <a:spcBef>
                <a:spcPts val="0"/>
              </a:spcBef>
            </a:pPr>
            <a:r>
              <a:rPr lang="en-SE" sz="1400" dirty="0"/>
              <a:t>Basic and advanced machine learning models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Machine learning models in O</a:t>
            </a:r>
            <a:r>
              <a:rPr lang="en-GB" sz="1400" dirty="0"/>
              <a:t>p</a:t>
            </a:r>
            <a:r>
              <a:rPr lang="en-SE" sz="1400" dirty="0"/>
              <a:t>erations Management area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Laboratory and project work where near industry cases are solved using machine learning</a:t>
            </a:r>
          </a:p>
          <a:p>
            <a:pPr marL="0" lvl="0" indent="0">
              <a:spcBef>
                <a:spcPts val="0"/>
              </a:spcBef>
              <a:buNone/>
            </a:pPr>
            <a:endParaRPr lang="en-SE" sz="1400" dirty="0"/>
          </a:p>
          <a:p>
            <a:pPr marL="0" lvl="0" indent="0">
              <a:spcBef>
                <a:spcPts val="0"/>
              </a:spcBef>
              <a:buNone/>
            </a:pPr>
            <a:endParaRPr lang="en-SE" sz="1400" dirty="0"/>
          </a:p>
          <a:p>
            <a:pPr lvl="0">
              <a:spcBef>
                <a:spcPts val="0"/>
              </a:spcBef>
            </a:pPr>
            <a:endParaRPr lang="en-SE" sz="1400" dirty="0"/>
          </a:p>
          <a:p>
            <a:pPr lvl="0">
              <a:spcBef>
                <a:spcPts val="0"/>
              </a:spcBef>
            </a:pPr>
            <a:r>
              <a:rPr lang="en-SE" sz="1400" dirty="0"/>
              <a:t>Students will solve, in project form, real Operations Management problems in different kinds of businesses. 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Critical review of own and others’ work </a:t>
            </a:r>
          </a:p>
          <a:p>
            <a:pPr>
              <a:spcBef>
                <a:spcPts val="0"/>
              </a:spcBef>
            </a:pPr>
            <a:r>
              <a:rPr lang="en-SE" sz="1400" dirty="0"/>
              <a:t>Written and oral communication of the results of the project work during various phases of the project</a:t>
            </a:r>
          </a:p>
          <a:p>
            <a:pPr lvl="0">
              <a:spcBef>
                <a:spcPts val="0"/>
              </a:spcBef>
            </a:pPr>
            <a:endParaRPr lang="en-SE" sz="1200" dirty="0"/>
          </a:p>
        </p:txBody>
      </p:sp>
      <p:sp>
        <p:nvSpPr>
          <p:cNvPr id="7" name="Rectángulo 6"/>
          <p:cNvSpPr/>
          <p:nvPr/>
        </p:nvSpPr>
        <p:spPr>
          <a:xfrm>
            <a:off x="832207" y="1040212"/>
            <a:ext cx="3185968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Specialization: 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“Operations Management”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33935"/>
              </p:ext>
            </p:extLst>
          </p:nvPr>
        </p:nvGraphicFramePr>
        <p:xfrm>
          <a:off x="194620" y="1807547"/>
          <a:ext cx="4489062" cy="779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9400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07273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SE" sz="1100" dirty="0"/>
                        <a:t>Design and Development of Manufacturing Operations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CB2345-66DB-26E7-45CF-394F6F13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001372"/>
              </p:ext>
            </p:extLst>
          </p:nvPr>
        </p:nvGraphicFramePr>
        <p:xfrm>
          <a:off x="222540" y="4496963"/>
          <a:ext cx="4461142" cy="941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45440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593313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Operations management – Project course</a:t>
                      </a: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Project work including planning report and halftime examination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graphicFrame>
        <p:nvGraphicFramePr>
          <p:cNvPr id="12" name="Tabla 5">
            <a:extLst>
              <a:ext uri="{FF2B5EF4-FFF2-40B4-BE49-F238E27FC236}">
                <a16:creationId xmlns:a16="http://schemas.microsoft.com/office/drawing/2014/main" id="{39850876-0881-E723-7B57-40277A864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732937"/>
              </p:ext>
            </p:extLst>
          </p:nvPr>
        </p:nvGraphicFramePr>
        <p:xfrm>
          <a:off x="212070" y="3165153"/>
          <a:ext cx="4482082" cy="985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2420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07273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 Machine learning in Operation Management</a:t>
                      </a: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Laboratory work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966537105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Individual tests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205859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sp>
        <p:nvSpPr>
          <p:cNvPr id="14" name="Rectángulo 6">
            <a:extLst>
              <a:ext uri="{FF2B5EF4-FFF2-40B4-BE49-F238E27FC236}">
                <a16:creationId xmlns:a16="http://schemas.microsoft.com/office/drawing/2014/main" id="{BA4AA09B-7E41-774F-868C-621C780315AA}"/>
              </a:ext>
            </a:extLst>
          </p:cNvPr>
          <p:cNvSpPr/>
          <p:nvPr/>
        </p:nvSpPr>
        <p:spPr>
          <a:xfrm>
            <a:off x="5526954" y="1194100"/>
            <a:ext cx="318596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Main subjects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3D594F2-4639-B21C-7E2F-599170E69F65}"/>
              </a:ext>
            </a:extLst>
          </p:cNvPr>
          <p:cNvSpPr/>
          <p:nvPr/>
        </p:nvSpPr>
        <p:spPr>
          <a:xfrm>
            <a:off x="109110" y="1111337"/>
            <a:ext cx="4701877" cy="4521646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8357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276189" y="167515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4283" tIns="37131" rIns="74283" bIns="37131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it-IT" dirty="0"/>
              <a:t> </a:t>
            </a:r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A1A5BE-393B-ED02-2065-E219EDEE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09791" y="1779314"/>
            <a:ext cx="4911283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The student shall be able to demonstrate ability in the areas of </a:t>
            </a:r>
            <a:r>
              <a:rPr lang="en-SE" dirty="0"/>
              <a:t>Knowledge of underlying sciences</a:t>
            </a:r>
            <a:r>
              <a:rPr lang="en-US" dirty="0"/>
              <a:t>, </a:t>
            </a:r>
            <a:r>
              <a:rPr lang="en-SE" dirty="0"/>
              <a:t>Personal and professional skills</a:t>
            </a:r>
            <a:r>
              <a:rPr lang="en-US" dirty="0"/>
              <a:t>, </a:t>
            </a:r>
            <a:r>
              <a:rPr lang="en-SE" dirty="0"/>
              <a:t>Teamwork and Communication</a:t>
            </a:r>
            <a:r>
              <a:rPr lang="en-US" dirty="0"/>
              <a:t>. Therefore, the student shall be able to demonstrate ability to</a:t>
            </a:r>
            <a:endParaRPr lang="en-SE" dirty="0"/>
          </a:p>
          <a:p>
            <a:pPr lvl="0">
              <a:spcBef>
                <a:spcPts val="600"/>
              </a:spcBef>
            </a:pPr>
            <a:r>
              <a:rPr lang="en-SE" dirty="0"/>
              <a:t>systematically integrate knowledge acquired during the studies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demonstrate substantially deepened knowledge of methodology as well as knowledge of the subject area within the main field of study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assimilate the content of the relevant literature and relate their work to this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plan, implement and present an independent degree project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formulate issues, plan and carry out advanced tasks within specified time limits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find and evaluate scientific literature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clearly present and discuss conclusions on the degree project in writing and orally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critically examine and oppose on another student´s degree project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be able to create, analyze and / or evaluate scientific problems with the help of current theories and methods in the field</a:t>
            </a:r>
          </a:p>
          <a:p>
            <a:pPr lvl="0">
              <a:spcBef>
                <a:spcPts val="600"/>
              </a:spcBef>
            </a:pPr>
            <a:r>
              <a:rPr lang="en-SE" dirty="0"/>
              <a:t>make assessments with regard to relevant ethical and societal aspects, such as economically, socially and ecologically sustainable development</a:t>
            </a:r>
          </a:p>
          <a:p>
            <a:pPr lvl="0">
              <a:spcBef>
                <a:spcPts val="0"/>
              </a:spcBef>
            </a:pPr>
            <a:endParaRPr lang="en-SE" sz="1200" dirty="0"/>
          </a:p>
        </p:txBody>
      </p:sp>
      <p:sp>
        <p:nvSpPr>
          <p:cNvPr id="7" name="Rectángulo 6"/>
          <p:cNvSpPr/>
          <p:nvPr/>
        </p:nvSpPr>
        <p:spPr>
          <a:xfrm>
            <a:off x="846167" y="1194100"/>
            <a:ext cx="318596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Master Thesis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0618"/>
              </p:ext>
            </p:extLst>
          </p:nvPr>
        </p:nvGraphicFramePr>
        <p:xfrm>
          <a:off x="194620" y="1807547"/>
          <a:ext cx="4489062" cy="1452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59400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07273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SE" sz="1100" dirty="0"/>
                        <a:t>Master Thesis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dirty="0"/>
                        <a:t>Planning report, midway assessment, written report, oral presentation and reflection document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Opposition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dirty="0"/>
                        <a:t>Attendance at three thesis presentations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181094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78852762"/>
                  </a:ext>
                </a:extLst>
              </a:tr>
            </a:tbl>
          </a:graphicData>
        </a:graphic>
      </p:graphicFrame>
      <p:sp>
        <p:nvSpPr>
          <p:cNvPr id="14" name="Rectángulo 6">
            <a:extLst>
              <a:ext uri="{FF2B5EF4-FFF2-40B4-BE49-F238E27FC236}">
                <a16:creationId xmlns:a16="http://schemas.microsoft.com/office/drawing/2014/main" id="{BA4AA09B-7E41-774F-868C-621C780315AA}"/>
              </a:ext>
            </a:extLst>
          </p:cNvPr>
          <p:cNvSpPr/>
          <p:nvPr/>
        </p:nvSpPr>
        <p:spPr>
          <a:xfrm>
            <a:off x="5526954" y="1194100"/>
            <a:ext cx="318596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172463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0233D3-0B1D-9EAE-5CA6-F7F5C19BA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483593"/>
            <a:ext cx="7946127" cy="435832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IE&amp;M Master programme is multidisciplinary</a:t>
            </a:r>
            <a:endParaRPr lang="it-IT" dirty="0"/>
          </a:p>
          <a:p>
            <a:r>
              <a:rPr lang="en-GB" dirty="0"/>
              <a:t>Students attending the programme will following courses using different teaching methods</a:t>
            </a:r>
          </a:p>
          <a:p>
            <a:pPr lvl="1"/>
            <a:r>
              <a:rPr lang="en-GB" dirty="0"/>
              <a:t>theoretical lectures</a:t>
            </a:r>
          </a:p>
          <a:p>
            <a:pPr lvl="1"/>
            <a:r>
              <a:rPr lang="en-GB" dirty="0"/>
              <a:t>case studies</a:t>
            </a:r>
          </a:p>
          <a:p>
            <a:pPr lvl="1"/>
            <a:r>
              <a:rPr lang="en-GB" dirty="0"/>
              <a:t>laboratory work</a:t>
            </a:r>
          </a:p>
          <a:p>
            <a:pPr lvl="1"/>
            <a:r>
              <a:rPr lang="en-GB" dirty="0"/>
              <a:t>project works)</a:t>
            </a:r>
            <a:endParaRPr lang="it-IT" dirty="0"/>
          </a:p>
          <a:p>
            <a:r>
              <a:rPr lang="en-GB" dirty="0"/>
              <a:t>The learning experience will involve students in real projects with companies</a:t>
            </a:r>
          </a:p>
          <a:p>
            <a:r>
              <a:rPr lang="en-GB" dirty="0"/>
              <a:t>Course contents and teaching methodology derived from the IE</a:t>
            </a:r>
            <a:r>
              <a:rPr lang="en-GB" baseline="30000" dirty="0"/>
              <a:t>3</a:t>
            </a:r>
            <a:r>
              <a:rPr lang="en-GB" dirty="0"/>
              <a:t> Body of Knowledge</a:t>
            </a:r>
            <a:endParaRPr lang="it-IT" dirty="0"/>
          </a:p>
          <a:p>
            <a:endParaRPr lang="en-GB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FEA07C2-A60C-964E-896B-AAC22713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304987"/>
                </a:solidFill>
              </a:rPr>
              <a:t>WP 5 – Revising a new educational pathway of IE&amp;M - LiU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5E4CE2-D973-640E-2BF5-F61B767D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E552-B94F-3342-A572-EE2E1797E2C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52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38ED27-EBAE-5A81-B7B8-EDDD0611F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949041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304987"/>
                </a:solidFill>
              </a:rPr>
              <a:t>European Credit Transfer and Accumulation System (ECTS)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6184EC-A820-F503-DD20-9DE1FA18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54" y="1656099"/>
            <a:ext cx="9098156" cy="4358322"/>
          </a:xfrm>
        </p:spPr>
        <p:txBody>
          <a:bodyPr>
            <a:normAutofit/>
          </a:bodyPr>
          <a:lstStyle/>
          <a:p>
            <a:r>
              <a:rPr lang="en-GB" dirty="0"/>
              <a:t>2 academic years – 4 semesters (120 ECTS)</a:t>
            </a:r>
            <a:endParaRPr lang="it-IT" sz="2000" dirty="0"/>
          </a:p>
          <a:p>
            <a:pPr lvl="0"/>
            <a:r>
              <a:rPr lang="en-GB" dirty="0"/>
              <a:t>Course modules </a:t>
            </a:r>
            <a:r>
              <a:rPr lang="en-GB" sz="2000" dirty="0"/>
              <a:t>(90 ECTS)</a:t>
            </a:r>
            <a:endParaRPr lang="it-IT" sz="1600" dirty="0"/>
          </a:p>
          <a:p>
            <a:pPr lvl="1"/>
            <a:r>
              <a:rPr lang="en-GB" sz="2800" dirty="0"/>
              <a:t>Core courses </a:t>
            </a:r>
            <a:r>
              <a:rPr lang="en-GB" sz="2000" dirty="0"/>
              <a:t>(60 ECTS – 1</a:t>
            </a:r>
            <a:r>
              <a:rPr lang="en-GB" sz="2000" baseline="30000" dirty="0"/>
              <a:t>st</a:t>
            </a:r>
            <a:r>
              <a:rPr lang="en-GB" sz="2000" dirty="0"/>
              <a:t> and 2</a:t>
            </a:r>
            <a:r>
              <a:rPr lang="en-GB" sz="2000" baseline="30000" dirty="0"/>
              <a:t>nd</a:t>
            </a:r>
            <a:r>
              <a:rPr lang="en-GB" sz="2000" dirty="0"/>
              <a:t> semester)</a:t>
            </a:r>
          </a:p>
          <a:p>
            <a:pPr lvl="1"/>
            <a:r>
              <a:rPr lang="en-GB" sz="2800" dirty="0"/>
              <a:t>Core courses </a:t>
            </a:r>
            <a:r>
              <a:rPr lang="en-GB" sz="2000" dirty="0"/>
              <a:t>(12 ECTS – 3</a:t>
            </a:r>
            <a:r>
              <a:rPr lang="en-GB" sz="2000" baseline="30000" dirty="0"/>
              <a:t>rd</a:t>
            </a:r>
            <a:r>
              <a:rPr lang="en-GB" sz="2000" dirty="0"/>
              <a:t> semester)</a:t>
            </a:r>
          </a:p>
          <a:p>
            <a:pPr lvl="2"/>
            <a:r>
              <a:rPr lang="en-GB" sz="2400" dirty="0"/>
              <a:t>Strategic Supply Chain Network Design</a:t>
            </a:r>
          </a:p>
          <a:p>
            <a:pPr lvl="2"/>
            <a:r>
              <a:rPr lang="en-GB" sz="2400" dirty="0"/>
              <a:t>Corporate Social Responsibility</a:t>
            </a:r>
            <a:endParaRPr lang="it-IT" sz="1600" dirty="0"/>
          </a:p>
          <a:p>
            <a:pPr lvl="1"/>
            <a:r>
              <a:rPr lang="en-GB" sz="2800" dirty="0"/>
              <a:t>Major courses in 2-3 specializations  </a:t>
            </a:r>
            <a:r>
              <a:rPr lang="en-GB" sz="2000" dirty="0"/>
              <a:t>(18 ECTS – 3</a:t>
            </a:r>
            <a:r>
              <a:rPr lang="en-GB" sz="2000" baseline="30000" dirty="0"/>
              <a:t>rd</a:t>
            </a:r>
            <a:r>
              <a:rPr lang="en-GB" sz="2000" dirty="0"/>
              <a:t> semester)</a:t>
            </a:r>
          </a:p>
          <a:p>
            <a:pPr lvl="2"/>
            <a:r>
              <a:rPr lang="sv-SE" sz="2400" dirty="0" err="1"/>
              <a:t>First</a:t>
            </a:r>
            <a:r>
              <a:rPr lang="sv-SE" sz="2400" dirty="0"/>
              <a:t> draft </a:t>
            </a:r>
            <a:r>
              <a:rPr lang="sv-SE" sz="2400" dirty="0" err="1"/>
              <a:t>one</a:t>
            </a:r>
            <a:r>
              <a:rPr lang="sv-SE" sz="2400" dirty="0"/>
              <a:t> </a:t>
            </a:r>
            <a:r>
              <a:rPr lang="sv-SE" sz="2400" dirty="0" err="1"/>
              <a:t>specialization</a:t>
            </a:r>
            <a:r>
              <a:rPr lang="sv-SE" sz="2400" dirty="0"/>
              <a:t> in ”Operations Management”</a:t>
            </a:r>
            <a:endParaRPr lang="it-IT" sz="2400" dirty="0"/>
          </a:p>
          <a:p>
            <a:pPr lvl="0"/>
            <a:r>
              <a:rPr lang="en-GB" dirty="0"/>
              <a:t>Final Master Thesis </a:t>
            </a:r>
            <a:r>
              <a:rPr lang="en-GB" sz="2000" dirty="0"/>
              <a:t>(30 ECTS – 4</a:t>
            </a:r>
            <a:r>
              <a:rPr lang="en-GB" sz="2000" baseline="30000" dirty="0"/>
              <a:t>th</a:t>
            </a:r>
            <a:r>
              <a:rPr lang="en-GB" sz="2000" dirty="0"/>
              <a:t> semester)</a:t>
            </a:r>
            <a:endParaRPr 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16FA71-8F24-5A18-86EA-4B23ACC4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fld id="{2F0CE552-B94F-3342-A572-EE2E1797E2C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7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FB75A8-28C6-6A7A-A3FD-6C72A175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949041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304987"/>
                </a:solidFill>
              </a:rPr>
              <a:t>Focus</a:t>
            </a:r>
            <a:r>
              <a:rPr lang="en-GB" dirty="0"/>
              <a:t> </a:t>
            </a:r>
            <a:r>
              <a:rPr lang="en-GB" b="1" dirty="0">
                <a:solidFill>
                  <a:srgbClr val="304987"/>
                </a:solidFill>
              </a:rPr>
              <a:t>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B2E73E-DF24-BF23-1984-C46EEE7D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15" y="1314168"/>
            <a:ext cx="8679347" cy="435832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All courses will have a mix of laboratory work, projects or case studies together with theoretical fundamentals</a:t>
            </a:r>
          </a:p>
          <a:p>
            <a:pPr lvl="1"/>
            <a:r>
              <a:rPr lang="en-GB" sz="2200" dirty="0"/>
              <a:t>Laboratory work, projects, cases in teams with 2-4 students</a:t>
            </a:r>
          </a:p>
          <a:p>
            <a:r>
              <a:rPr lang="it-IT" sz="2600" dirty="0"/>
              <a:t>Machine learning </a:t>
            </a:r>
            <a:r>
              <a:rPr lang="it-IT" sz="2600" dirty="0" err="1"/>
              <a:t>will</a:t>
            </a:r>
            <a:r>
              <a:rPr lang="it-IT" sz="2600" dirty="0"/>
              <a:t> be </a:t>
            </a:r>
            <a:r>
              <a:rPr lang="it-IT" sz="2600" dirty="0" err="1"/>
              <a:t>incorporated</a:t>
            </a:r>
            <a:r>
              <a:rPr lang="it-IT" sz="2600" dirty="0"/>
              <a:t> in 4-5 </a:t>
            </a:r>
            <a:r>
              <a:rPr lang="it-IT" sz="2600" dirty="0" err="1"/>
              <a:t>courses</a:t>
            </a:r>
            <a:r>
              <a:rPr lang="it-IT" sz="2600" dirty="0"/>
              <a:t> with a strong </a:t>
            </a:r>
            <a:r>
              <a:rPr lang="it-IT" sz="2600" dirty="0" err="1"/>
              <a:t>progression</a:t>
            </a:r>
            <a:endParaRPr lang="it-IT" sz="2200" dirty="0"/>
          </a:p>
          <a:p>
            <a:r>
              <a:rPr lang="en-GB" sz="2600" dirty="0"/>
              <a:t>Close relationship and collaboration with industry in a number of courses</a:t>
            </a:r>
          </a:p>
          <a:p>
            <a:pPr lvl="1"/>
            <a:r>
              <a:rPr lang="en-GB" sz="2200" dirty="0"/>
              <a:t>project courses in the second year</a:t>
            </a:r>
          </a:p>
          <a:p>
            <a:pPr lvl="1"/>
            <a:r>
              <a:rPr lang="en-GB" sz="2200" dirty="0"/>
              <a:t>Master thesis</a:t>
            </a:r>
          </a:p>
          <a:p>
            <a:r>
              <a:rPr lang="en-GB" sz="2600" dirty="0"/>
              <a:t>By selecting a specializations in the third semester the </a:t>
            </a:r>
            <a:r>
              <a:rPr lang="en-GB" sz="2400" dirty="0"/>
              <a:t>students can follow their interests receiving a customized education</a:t>
            </a:r>
          </a:p>
          <a:p>
            <a:pPr lvl="1"/>
            <a:r>
              <a:rPr lang="en-GB" sz="2200" dirty="0"/>
              <a:t>The Master thesis has its focus in the selected specialization </a:t>
            </a:r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24058C-BFB5-71D4-BE35-88EF298C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fld id="{2F0CE552-B94F-3342-A572-EE2E1797E2C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60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A85C-5376-0B69-BEBF-8711FB700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13" y="294904"/>
            <a:ext cx="8543925" cy="9490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9CD11-E37A-D666-6265-06E73D63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fld id="{2F0CE552-B94F-3342-A572-EE2E1797E2C4}" type="slidenum">
              <a:rPr lang="it-IT" smtClean="0"/>
              <a:t>5</a:t>
            </a:fld>
            <a:endParaRPr lang="it-IT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E02E59C-B298-873B-64F6-D76F63B74C98}"/>
              </a:ext>
            </a:extLst>
          </p:cNvPr>
          <p:cNvSpPr/>
          <p:nvPr/>
        </p:nvSpPr>
        <p:spPr>
          <a:xfrm>
            <a:off x="545192" y="1446109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F2A971-5440-296F-0BA3-497CA8C3133B}"/>
              </a:ext>
            </a:extLst>
          </p:cNvPr>
          <p:cNvSpPr txBox="1"/>
          <p:nvPr/>
        </p:nvSpPr>
        <p:spPr>
          <a:xfrm>
            <a:off x="819720" y="5104149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1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5F4A442-8C61-D444-61D0-DDD3150F4E8F}"/>
              </a:ext>
            </a:extLst>
          </p:cNvPr>
          <p:cNvSpPr/>
          <p:nvPr/>
        </p:nvSpPr>
        <p:spPr>
          <a:xfrm>
            <a:off x="2598152" y="1446109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980CD-1338-3EB0-4FCA-51756954224D}"/>
              </a:ext>
            </a:extLst>
          </p:cNvPr>
          <p:cNvSpPr txBox="1"/>
          <p:nvPr/>
        </p:nvSpPr>
        <p:spPr>
          <a:xfrm>
            <a:off x="2872680" y="5104149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2</a:t>
            </a:r>
          </a:p>
        </p:txBody>
      </p:sp>
      <p:sp>
        <p:nvSpPr>
          <p:cNvPr id="22" name="Rectángulo 8">
            <a:extLst>
              <a:ext uri="{FF2B5EF4-FFF2-40B4-BE49-F238E27FC236}">
                <a16:creationId xmlns:a16="http://schemas.microsoft.com/office/drawing/2014/main" id="{7BB1ACE2-53CE-1D90-856B-2EB9AA0AD8F3}"/>
              </a:ext>
            </a:extLst>
          </p:cNvPr>
          <p:cNvSpPr/>
          <p:nvPr/>
        </p:nvSpPr>
        <p:spPr>
          <a:xfrm>
            <a:off x="4771443" y="2242310"/>
            <a:ext cx="1648162" cy="206772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Specialization </a:t>
            </a:r>
          </a:p>
          <a:p>
            <a:pPr algn="ctr"/>
            <a:r>
              <a:rPr lang="en-US" sz="1600" dirty="0"/>
              <a:t>(18 ECTS) </a:t>
            </a:r>
          </a:p>
          <a:p>
            <a:pPr algn="ctr"/>
            <a:r>
              <a:rPr lang="en-US" sz="1600" dirty="0"/>
              <a:t>For example</a:t>
            </a:r>
          </a:p>
          <a:p>
            <a:pPr algn="ctr"/>
            <a:r>
              <a:rPr lang="en-US" sz="1600" dirty="0"/>
              <a:t>“Operations Management”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5FE4310-97FD-5362-FC08-65BF38ACE5C7}"/>
              </a:ext>
            </a:extLst>
          </p:cNvPr>
          <p:cNvSpPr/>
          <p:nvPr/>
        </p:nvSpPr>
        <p:spPr>
          <a:xfrm>
            <a:off x="4641173" y="1446109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079819-EF98-766B-546D-8E56DAB5CC29}"/>
              </a:ext>
            </a:extLst>
          </p:cNvPr>
          <p:cNvSpPr txBox="1"/>
          <p:nvPr/>
        </p:nvSpPr>
        <p:spPr>
          <a:xfrm>
            <a:off x="4915701" y="5104149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3</a:t>
            </a:r>
          </a:p>
        </p:txBody>
      </p:sp>
      <p:sp>
        <p:nvSpPr>
          <p:cNvPr id="26" name="Rectángulo 8">
            <a:extLst>
              <a:ext uri="{FF2B5EF4-FFF2-40B4-BE49-F238E27FC236}">
                <a16:creationId xmlns:a16="http://schemas.microsoft.com/office/drawing/2014/main" id="{C5C5AA9F-1422-1911-D286-0F53C0216421}"/>
              </a:ext>
            </a:extLst>
          </p:cNvPr>
          <p:cNvSpPr/>
          <p:nvPr/>
        </p:nvSpPr>
        <p:spPr>
          <a:xfrm>
            <a:off x="6809108" y="1537556"/>
            <a:ext cx="1648162" cy="3486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Master Thesis in the selected specilization</a:t>
            </a:r>
          </a:p>
          <a:p>
            <a:pPr algn="ctr"/>
            <a:r>
              <a:rPr lang="en-SE" sz="1600" dirty="0"/>
              <a:t>(30 ECTS)</a:t>
            </a:r>
            <a:endParaRPr lang="en-US" sz="1200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D2F00F5B-EEBE-33F3-3E76-BD25BB534E02}"/>
              </a:ext>
            </a:extLst>
          </p:cNvPr>
          <p:cNvSpPr/>
          <p:nvPr/>
        </p:nvSpPr>
        <p:spPr>
          <a:xfrm>
            <a:off x="6677499" y="1453795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2C77EC-4599-18BF-F66A-0E0B6F073585}"/>
              </a:ext>
            </a:extLst>
          </p:cNvPr>
          <p:cNvSpPr txBox="1"/>
          <p:nvPr/>
        </p:nvSpPr>
        <p:spPr>
          <a:xfrm>
            <a:off x="6952027" y="5111835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4</a:t>
            </a:r>
          </a:p>
        </p:txBody>
      </p:sp>
      <p:sp>
        <p:nvSpPr>
          <p:cNvPr id="6" name="Rectángulo 8">
            <a:extLst>
              <a:ext uri="{FF2B5EF4-FFF2-40B4-BE49-F238E27FC236}">
                <a16:creationId xmlns:a16="http://schemas.microsoft.com/office/drawing/2014/main" id="{8B3FC064-6DF5-6F6A-8018-6D69182F2825}"/>
              </a:ext>
            </a:extLst>
          </p:cNvPr>
          <p:cNvSpPr/>
          <p:nvPr/>
        </p:nvSpPr>
        <p:spPr>
          <a:xfrm>
            <a:off x="676801" y="2245750"/>
            <a:ext cx="3699782" cy="135906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Operations Management (42 ECTS)</a:t>
            </a:r>
          </a:p>
        </p:txBody>
      </p:sp>
      <p:sp>
        <p:nvSpPr>
          <p:cNvPr id="7" name="Rectángulo 8">
            <a:extLst>
              <a:ext uri="{FF2B5EF4-FFF2-40B4-BE49-F238E27FC236}">
                <a16:creationId xmlns:a16="http://schemas.microsoft.com/office/drawing/2014/main" id="{16E39D33-350A-7708-FA5A-964847A1BE88}"/>
              </a:ext>
            </a:extLst>
          </p:cNvPr>
          <p:cNvSpPr/>
          <p:nvPr/>
        </p:nvSpPr>
        <p:spPr>
          <a:xfrm>
            <a:off x="683436" y="3683762"/>
            <a:ext cx="3693147" cy="6362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Quality Management (12 ECTS)</a:t>
            </a:r>
          </a:p>
        </p:txBody>
      </p:sp>
      <p:sp>
        <p:nvSpPr>
          <p:cNvPr id="5" name="Rectángulo 8">
            <a:extLst>
              <a:ext uri="{FF2B5EF4-FFF2-40B4-BE49-F238E27FC236}">
                <a16:creationId xmlns:a16="http://schemas.microsoft.com/office/drawing/2014/main" id="{1E57EB98-AA4A-96A8-6303-A803AF1E76F7}"/>
              </a:ext>
            </a:extLst>
          </p:cNvPr>
          <p:cNvSpPr/>
          <p:nvPr/>
        </p:nvSpPr>
        <p:spPr>
          <a:xfrm>
            <a:off x="676800" y="1529870"/>
            <a:ext cx="5741463" cy="633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Project and Innovation Management  (18 ECTS)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9484A66-E160-00A0-EF83-1C3827635CCB}"/>
              </a:ext>
            </a:extLst>
          </p:cNvPr>
          <p:cNvSpPr/>
          <p:nvPr/>
        </p:nvSpPr>
        <p:spPr>
          <a:xfrm>
            <a:off x="675461" y="4388986"/>
            <a:ext cx="5742803" cy="6362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Supply Chain Networks – Optimization and Simulation (18 ECTS)</a:t>
            </a:r>
          </a:p>
        </p:txBody>
      </p:sp>
    </p:spTree>
    <p:extLst>
      <p:ext uri="{BB962C8B-B14F-4D97-AF65-F5344CB8AC3E}">
        <p14:creationId xmlns:p14="http://schemas.microsoft.com/office/powerpoint/2010/main" val="293594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A85C-5376-0B69-BEBF-8711FB700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501" y="212580"/>
            <a:ext cx="8543925" cy="9490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9CD11-E37A-D666-6265-06E73D63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</p:spPr>
        <p:txBody>
          <a:bodyPr/>
          <a:lstStyle/>
          <a:p>
            <a:fld id="{2F0CE552-B94F-3342-A572-EE2E1797E2C4}" type="slidenum">
              <a:rPr lang="it-IT" smtClean="0"/>
              <a:t>6</a:t>
            </a:fld>
            <a:endParaRPr lang="it-IT"/>
          </a:p>
        </p:txBody>
      </p:sp>
      <p:sp>
        <p:nvSpPr>
          <p:cNvPr id="5" name="Rectángulo 8">
            <a:extLst>
              <a:ext uri="{FF2B5EF4-FFF2-40B4-BE49-F238E27FC236}">
                <a16:creationId xmlns:a16="http://schemas.microsoft.com/office/drawing/2014/main" id="{1E57EB98-AA4A-96A8-6303-A803AF1E76F7}"/>
              </a:ext>
            </a:extLst>
          </p:cNvPr>
          <p:cNvSpPr/>
          <p:nvPr/>
        </p:nvSpPr>
        <p:spPr>
          <a:xfrm>
            <a:off x="669822" y="1522894"/>
            <a:ext cx="1648162" cy="633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Project Management and Organisation 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6" name="Rectángulo 8">
            <a:extLst>
              <a:ext uri="{FF2B5EF4-FFF2-40B4-BE49-F238E27FC236}">
                <a16:creationId xmlns:a16="http://schemas.microsoft.com/office/drawing/2014/main" id="{8B3FC064-6DF5-6F6A-8018-6D69182F2825}"/>
              </a:ext>
            </a:extLst>
          </p:cNvPr>
          <p:cNvSpPr/>
          <p:nvPr/>
        </p:nvSpPr>
        <p:spPr>
          <a:xfrm>
            <a:off x="669822" y="2238774"/>
            <a:ext cx="1648162" cy="633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 Manufacturing Planning and Control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7" name="Rectángulo 8">
            <a:extLst>
              <a:ext uri="{FF2B5EF4-FFF2-40B4-BE49-F238E27FC236}">
                <a16:creationId xmlns:a16="http://schemas.microsoft.com/office/drawing/2014/main" id="{16E39D33-350A-7708-FA5A-964847A1BE88}"/>
              </a:ext>
            </a:extLst>
          </p:cNvPr>
          <p:cNvSpPr/>
          <p:nvPr/>
        </p:nvSpPr>
        <p:spPr>
          <a:xfrm>
            <a:off x="676458" y="3676786"/>
            <a:ext cx="1648162" cy="6362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Quality Management and </a:t>
            </a:r>
            <a:r>
              <a:rPr lang="en-US" sz="1200" dirty="0"/>
              <a:t>Leadership</a:t>
            </a:r>
            <a:r>
              <a:rPr lang="en-SE" sz="1200" dirty="0"/>
              <a:t> 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8" name="Rectángulo 8">
            <a:extLst>
              <a:ext uri="{FF2B5EF4-FFF2-40B4-BE49-F238E27FC236}">
                <a16:creationId xmlns:a16="http://schemas.microsoft.com/office/drawing/2014/main" id="{A675FC77-A664-A86D-4F31-2DE35F80905B}"/>
              </a:ext>
            </a:extLst>
          </p:cNvPr>
          <p:cNvSpPr/>
          <p:nvPr/>
        </p:nvSpPr>
        <p:spPr>
          <a:xfrm>
            <a:off x="675787" y="2946348"/>
            <a:ext cx="1648162" cy="636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Lean</a:t>
            </a:r>
            <a:r>
              <a:rPr lang="sv-SE" sz="1200" dirty="0"/>
              <a:t> </a:t>
            </a:r>
            <a:r>
              <a:rPr lang="sv-SE" sz="1200" dirty="0" err="1"/>
              <a:t>production</a:t>
            </a:r>
            <a:endParaRPr lang="en-SE" sz="12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9484A66-E160-00A0-EF83-1C3827635CCB}"/>
              </a:ext>
            </a:extLst>
          </p:cNvPr>
          <p:cNvSpPr/>
          <p:nvPr/>
        </p:nvSpPr>
        <p:spPr>
          <a:xfrm>
            <a:off x="668483" y="4382010"/>
            <a:ext cx="1648162" cy="6362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dirty="0" err="1"/>
              <a:t>Supply</a:t>
            </a:r>
            <a:r>
              <a:rPr lang="sv-SE" sz="1050" dirty="0"/>
              <a:t> </a:t>
            </a:r>
            <a:r>
              <a:rPr lang="sv-SE" sz="1050" dirty="0" err="1"/>
              <a:t>Chain</a:t>
            </a:r>
            <a:r>
              <a:rPr lang="sv-SE" sz="1050" dirty="0"/>
              <a:t> </a:t>
            </a:r>
            <a:r>
              <a:rPr lang="sv-SE" sz="1050" dirty="0" err="1"/>
              <a:t>Optimization</a:t>
            </a:r>
            <a:r>
              <a:rPr lang="sv-SE" sz="1050" dirty="0"/>
              <a:t> and Simulation</a:t>
            </a:r>
            <a:endParaRPr lang="en-SE" sz="105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E02E59C-B298-873B-64F6-D76F63B74C98}"/>
              </a:ext>
            </a:extLst>
          </p:cNvPr>
          <p:cNvSpPr/>
          <p:nvPr/>
        </p:nvSpPr>
        <p:spPr>
          <a:xfrm>
            <a:off x="538213" y="1439133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F2A971-5440-296F-0BA3-497CA8C3133B}"/>
              </a:ext>
            </a:extLst>
          </p:cNvPr>
          <p:cNvSpPr txBox="1"/>
          <p:nvPr/>
        </p:nvSpPr>
        <p:spPr>
          <a:xfrm>
            <a:off x="812741" y="5097173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1</a:t>
            </a:r>
          </a:p>
        </p:txBody>
      </p:sp>
      <p:sp>
        <p:nvSpPr>
          <p:cNvPr id="12" name="Rectángulo 8">
            <a:extLst>
              <a:ext uri="{FF2B5EF4-FFF2-40B4-BE49-F238E27FC236}">
                <a16:creationId xmlns:a16="http://schemas.microsoft.com/office/drawing/2014/main" id="{BD556DDB-1656-1CA1-8982-FE59A389D153}"/>
              </a:ext>
            </a:extLst>
          </p:cNvPr>
          <p:cNvSpPr/>
          <p:nvPr/>
        </p:nvSpPr>
        <p:spPr>
          <a:xfrm>
            <a:off x="2722782" y="1522894"/>
            <a:ext cx="1648162" cy="633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Innovative Entrepreneurship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3" name="Rectángulo 8">
            <a:extLst>
              <a:ext uri="{FF2B5EF4-FFF2-40B4-BE49-F238E27FC236}">
                <a16:creationId xmlns:a16="http://schemas.microsoft.com/office/drawing/2014/main" id="{A97084F7-F9F8-B310-CF10-754ED5A4E684}"/>
              </a:ext>
            </a:extLst>
          </p:cNvPr>
          <p:cNvSpPr/>
          <p:nvPr/>
        </p:nvSpPr>
        <p:spPr>
          <a:xfrm>
            <a:off x="2722782" y="2238774"/>
            <a:ext cx="1648162" cy="633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 Applied Planning and Control in OM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4" name="Rectángulo 8">
            <a:extLst>
              <a:ext uri="{FF2B5EF4-FFF2-40B4-BE49-F238E27FC236}">
                <a16:creationId xmlns:a16="http://schemas.microsoft.com/office/drawing/2014/main" id="{D1E2DA9C-6898-B593-50E3-B33846151A02}"/>
              </a:ext>
            </a:extLst>
          </p:cNvPr>
          <p:cNvSpPr/>
          <p:nvPr/>
        </p:nvSpPr>
        <p:spPr>
          <a:xfrm>
            <a:off x="2731382" y="3676786"/>
            <a:ext cx="1648162" cy="6362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Six</a:t>
            </a:r>
            <a:r>
              <a:rPr lang="sv-SE" sz="1200" dirty="0"/>
              <a:t> Sigma </a:t>
            </a:r>
            <a:r>
              <a:rPr lang="sv-SE" sz="1200" dirty="0" err="1"/>
              <a:t>Quality</a:t>
            </a:r>
            <a:endParaRPr lang="en-SE" sz="12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5" name="Rectángulo 8">
            <a:extLst>
              <a:ext uri="{FF2B5EF4-FFF2-40B4-BE49-F238E27FC236}">
                <a16:creationId xmlns:a16="http://schemas.microsoft.com/office/drawing/2014/main" id="{31AE3384-A33F-C2AA-087F-66248D9AD2D0}"/>
              </a:ext>
            </a:extLst>
          </p:cNvPr>
          <p:cNvSpPr/>
          <p:nvPr/>
        </p:nvSpPr>
        <p:spPr>
          <a:xfrm>
            <a:off x="2731382" y="2959765"/>
            <a:ext cx="1648162" cy="636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Operations </a:t>
            </a:r>
            <a:r>
              <a:rPr lang="sv-SE" sz="1200" dirty="0" err="1"/>
              <a:t>Strategy</a:t>
            </a:r>
            <a:endParaRPr lang="en-SE" sz="12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6" name="Rectángulo 8">
            <a:extLst>
              <a:ext uri="{FF2B5EF4-FFF2-40B4-BE49-F238E27FC236}">
                <a16:creationId xmlns:a16="http://schemas.microsoft.com/office/drawing/2014/main" id="{A942E4D1-200A-1926-1143-1C1E1CFEF75D}"/>
              </a:ext>
            </a:extLst>
          </p:cNvPr>
          <p:cNvSpPr/>
          <p:nvPr/>
        </p:nvSpPr>
        <p:spPr>
          <a:xfrm>
            <a:off x="2721443" y="4382010"/>
            <a:ext cx="1648162" cy="6362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Supply</a:t>
            </a:r>
            <a:r>
              <a:rPr lang="sv-SE" sz="1200" dirty="0"/>
              <a:t> </a:t>
            </a:r>
            <a:r>
              <a:rPr lang="sv-SE" sz="1200" dirty="0" err="1"/>
              <a:t>Chain</a:t>
            </a:r>
            <a:r>
              <a:rPr lang="sv-SE" sz="1200" dirty="0"/>
              <a:t> </a:t>
            </a:r>
            <a:r>
              <a:rPr lang="sv-SE" sz="1200" dirty="0" err="1"/>
              <a:t>Networks</a:t>
            </a:r>
            <a:endParaRPr lang="en-SE" sz="12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5F4A442-8C61-D444-61D0-DDD3150F4E8F}"/>
              </a:ext>
            </a:extLst>
          </p:cNvPr>
          <p:cNvSpPr/>
          <p:nvPr/>
        </p:nvSpPr>
        <p:spPr>
          <a:xfrm>
            <a:off x="2591173" y="1439133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980CD-1338-3EB0-4FCA-51756954224D}"/>
              </a:ext>
            </a:extLst>
          </p:cNvPr>
          <p:cNvSpPr txBox="1"/>
          <p:nvPr/>
        </p:nvSpPr>
        <p:spPr>
          <a:xfrm>
            <a:off x="2865701" y="5097173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2</a:t>
            </a:r>
          </a:p>
        </p:txBody>
      </p:sp>
      <p:sp>
        <p:nvSpPr>
          <p:cNvPr id="19" name="Rectángulo 8">
            <a:extLst>
              <a:ext uri="{FF2B5EF4-FFF2-40B4-BE49-F238E27FC236}">
                <a16:creationId xmlns:a16="http://schemas.microsoft.com/office/drawing/2014/main" id="{B0F45105-44E6-5A32-C704-0D0E4E8EE054}"/>
              </a:ext>
            </a:extLst>
          </p:cNvPr>
          <p:cNvSpPr/>
          <p:nvPr/>
        </p:nvSpPr>
        <p:spPr>
          <a:xfrm>
            <a:off x="4765803" y="1522894"/>
            <a:ext cx="1648162" cy="633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Corporate Social Responsibility</a:t>
            </a:r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20" name="Rectángulo 8">
            <a:extLst>
              <a:ext uri="{FF2B5EF4-FFF2-40B4-BE49-F238E27FC236}">
                <a16:creationId xmlns:a16="http://schemas.microsoft.com/office/drawing/2014/main" id="{DF02C5A2-8493-D7CB-863C-92E781B56C24}"/>
              </a:ext>
            </a:extLst>
          </p:cNvPr>
          <p:cNvSpPr/>
          <p:nvPr/>
        </p:nvSpPr>
        <p:spPr>
          <a:xfrm>
            <a:off x="4765803" y="2238774"/>
            <a:ext cx="1648162" cy="633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 </a:t>
            </a:r>
            <a:r>
              <a:rPr lang="en-SE" sz="1100" dirty="0"/>
              <a:t>Machine Learning in Operations Management</a:t>
            </a:r>
          </a:p>
          <a:p>
            <a:pPr algn="ctr"/>
            <a:r>
              <a:rPr lang="en-SE" sz="1100" dirty="0"/>
              <a:t>(6 ECTS)</a:t>
            </a:r>
            <a:endParaRPr lang="en-US" sz="1100" dirty="0"/>
          </a:p>
        </p:txBody>
      </p:sp>
      <p:sp>
        <p:nvSpPr>
          <p:cNvPr id="21" name="Rectángulo 8">
            <a:extLst>
              <a:ext uri="{FF2B5EF4-FFF2-40B4-BE49-F238E27FC236}">
                <a16:creationId xmlns:a16="http://schemas.microsoft.com/office/drawing/2014/main" id="{0A2605B0-1667-8C79-124C-6C8F50D7229C}"/>
              </a:ext>
            </a:extLst>
          </p:cNvPr>
          <p:cNvSpPr/>
          <p:nvPr/>
        </p:nvSpPr>
        <p:spPr>
          <a:xfrm>
            <a:off x="4764464" y="2946348"/>
            <a:ext cx="1648162" cy="63621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Design and </a:t>
            </a:r>
            <a:r>
              <a:rPr lang="sv-SE" sz="1000" dirty="0" err="1"/>
              <a:t>Development</a:t>
            </a:r>
            <a:r>
              <a:rPr lang="sv-SE" sz="1000" dirty="0"/>
              <a:t> </a:t>
            </a:r>
            <a:r>
              <a:rPr lang="sv-SE" sz="1000" dirty="0" err="1"/>
              <a:t>of</a:t>
            </a:r>
            <a:r>
              <a:rPr lang="sv-SE" sz="1000" dirty="0"/>
              <a:t> </a:t>
            </a:r>
            <a:r>
              <a:rPr lang="sv-SE" sz="1000" dirty="0" err="1"/>
              <a:t>Manufacturing</a:t>
            </a:r>
            <a:r>
              <a:rPr lang="sv-SE" sz="1000" dirty="0"/>
              <a:t> Operations </a:t>
            </a:r>
            <a:endParaRPr lang="en-SE" sz="1000" dirty="0"/>
          </a:p>
          <a:p>
            <a:pPr algn="ctr"/>
            <a:r>
              <a:rPr lang="en-SE" sz="1100" dirty="0"/>
              <a:t>(6 ECTS)</a:t>
            </a:r>
            <a:endParaRPr lang="en-US" sz="1100" dirty="0"/>
          </a:p>
        </p:txBody>
      </p:sp>
      <p:sp>
        <p:nvSpPr>
          <p:cNvPr id="22" name="Rectángulo 8">
            <a:extLst>
              <a:ext uri="{FF2B5EF4-FFF2-40B4-BE49-F238E27FC236}">
                <a16:creationId xmlns:a16="http://schemas.microsoft.com/office/drawing/2014/main" id="{7BB1ACE2-53CE-1D90-856B-2EB9AA0AD8F3}"/>
              </a:ext>
            </a:extLst>
          </p:cNvPr>
          <p:cNvSpPr/>
          <p:nvPr/>
        </p:nvSpPr>
        <p:spPr>
          <a:xfrm>
            <a:off x="4764464" y="3666847"/>
            <a:ext cx="1648162" cy="636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/>
              <a:t>Operations Management – Project Course</a:t>
            </a:r>
            <a:endParaRPr lang="en-SE" sz="11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23" name="Rectángulo 8">
            <a:extLst>
              <a:ext uri="{FF2B5EF4-FFF2-40B4-BE49-F238E27FC236}">
                <a16:creationId xmlns:a16="http://schemas.microsoft.com/office/drawing/2014/main" id="{1292AE2D-5206-D5AD-AB95-EBF84679B682}"/>
              </a:ext>
            </a:extLst>
          </p:cNvPr>
          <p:cNvSpPr/>
          <p:nvPr/>
        </p:nvSpPr>
        <p:spPr>
          <a:xfrm>
            <a:off x="4764464" y="4382010"/>
            <a:ext cx="1648162" cy="6362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Supply</a:t>
            </a:r>
            <a:r>
              <a:rPr lang="sv-SE" sz="1200" dirty="0"/>
              <a:t> </a:t>
            </a:r>
            <a:r>
              <a:rPr lang="sv-SE" sz="1200" dirty="0" err="1"/>
              <a:t>Chain</a:t>
            </a:r>
            <a:r>
              <a:rPr lang="sv-SE" sz="1200" dirty="0"/>
              <a:t> </a:t>
            </a:r>
            <a:r>
              <a:rPr lang="sv-SE" sz="1200" dirty="0" err="1"/>
              <a:t>Networks</a:t>
            </a:r>
            <a:r>
              <a:rPr lang="sv-SE" sz="1200" dirty="0"/>
              <a:t> II</a:t>
            </a:r>
            <a:endParaRPr lang="en-SE" sz="1200" dirty="0"/>
          </a:p>
          <a:p>
            <a:pPr algn="ctr"/>
            <a:r>
              <a:rPr lang="en-SE" sz="1200" dirty="0"/>
              <a:t>(6 ECTS)</a:t>
            </a:r>
            <a:endParaRPr lang="en-US" sz="120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5FE4310-97FD-5362-FC08-65BF38ACE5C7}"/>
              </a:ext>
            </a:extLst>
          </p:cNvPr>
          <p:cNvSpPr/>
          <p:nvPr/>
        </p:nvSpPr>
        <p:spPr>
          <a:xfrm>
            <a:off x="4634194" y="1439133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079819-EF98-766B-546D-8E56DAB5CC29}"/>
              </a:ext>
            </a:extLst>
          </p:cNvPr>
          <p:cNvSpPr txBox="1"/>
          <p:nvPr/>
        </p:nvSpPr>
        <p:spPr>
          <a:xfrm>
            <a:off x="4908722" y="5097173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3</a:t>
            </a:r>
          </a:p>
        </p:txBody>
      </p:sp>
      <p:sp>
        <p:nvSpPr>
          <p:cNvPr id="26" name="Rectángulo 8">
            <a:extLst>
              <a:ext uri="{FF2B5EF4-FFF2-40B4-BE49-F238E27FC236}">
                <a16:creationId xmlns:a16="http://schemas.microsoft.com/office/drawing/2014/main" id="{C5C5AA9F-1422-1911-D286-0F53C0216421}"/>
              </a:ext>
            </a:extLst>
          </p:cNvPr>
          <p:cNvSpPr/>
          <p:nvPr/>
        </p:nvSpPr>
        <p:spPr>
          <a:xfrm>
            <a:off x="6802129" y="1530580"/>
            <a:ext cx="1648162" cy="3486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Master Thesis</a:t>
            </a:r>
          </a:p>
          <a:p>
            <a:pPr algn="ctr"/>
            <a:r>
              <a:rPr lang="en-SE" sz="1200" dirty="0"/>
              <a:t>(30 ECTS)</a:t>
            </a:r>
            <a:endParaRPr lang="en-US" sz="1200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D2F00F5B-EEBE-33F3-3E76-BD25BB534E02}"/>
              </a:ext>
            </a:extLst>
          </p:cNvPr>
          <p:cNvSpPr/>
          <p:nvPr/>
        </p:nvSpPr>
        <p:spPr>
          <a:xfrm>
            <a:off x="6670520" y="1446819"/>
            <a:ext cx="1908313" cy="4114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2C77EC-4599-18BF-F66A-0E0B6F073585}"/>
              </a:ext>
            </a:extLst>
          </p:cNvPr>
          <p:cNvSpPr txBox="1"/>
          <p:nvPr/>
        </p:nvSpPr>
        <p:spPr>
          <a:xfrm>
            <a:off x="6945048" y="5104859"/>
            <a:ext cx="135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SEMESTER 4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F9654E3-AE19-BAF8-4CF2-86C574E25A6B}"/>
              </a:ext>
            </a:extLst>
          </p:cNvPr>
          <p:cNvSpPr/>
          <p:nvPr/>
        </p:nvSpPr>
        <p:spPr>
          <a:xfrm>
            <a:off x="4519754" y="2189030"/>
            <a:ext cx="2126054" cy="217204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F6A26D-6A5E-3C15-3736-0F883B164F6A}"/>
              </a:ext>
            </a:extLst>
          </p:cNvPr>
          <p:cNvSpPr txBox="1"/>
          <p:nvPr/>
        </p:nvSpPr>
        <p:spPr>
          <a:xfrm>
            <a:off x="4953342" y="5934498"/>
            <a:ext cx="4085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Specialization</a:t>
            </a:r>
            <a:r>
              <a:rPr lang="sv-SE" dirty="0"/>
              <a:t> ”Operations Management”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6621EB2-47A4-9345-2D32-820BDCE2DD87}"/>
              </a:ext>
            </a:extLst>
          </p:cNvPr>
          <p:cNvCxnSpPr>
            <a:cxnSpLocks/>
          </p:cNvCxnSpPr>
          <p:nvPr/>
        </p:nvCxnSpPr>
        <p:spPr>
          <a:xfrm flipH="1" flipV="1">
            <a:off x="6292605" y="4069437"/>
            <a:ext cx="592905" cy="19003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7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B03830-593C-4F85-A567-21C82B2C8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9" y="1760628"/>
            <a:ext cx="4867189" cy="4661112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organization theory including organizational culture, organization structure, organization environment strategy and organization processes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general models, methods and theories about the organization and management of different kinds of projects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projects in organizational context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SE" sz="15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entrepreneurship, with particular focus on idea feasibility analysis and business planning for new, innovative ventures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different theories that describe what it takes to start up and organise innovative ventures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SE" sz="1500" dirty="0"/>
              <a:t>advantages and disadvantages of business planning for innovative ventures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SE" sz="15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SE" sz="1500" dirty="0"/>
          </a:p>
          <a:p>
            <a:pPr lvl="0">
              <a:spcBef>
                <a:spcPts val="0"/>
              </a:spcBef>
            </a:pPr>
            <a:r>
              <a:rPr lang="en-SE" sz="1500" dirty="0"/>
              <a:t>knowledge and critical thinking about corporate social responsibilities</a:t>
            </a:r>
          </a:p>
          <a:p>
            <a:pPr lvl="0">
              <a:spcBef>
                <a:spcPts val="0"/>
              </a:spcBef>
            </a:pPr>
            <a:r>
              <a:rPr lang="en-SE" sz="1500" dirty="0"/>
              <a:t>Analyze CSR issues from different and or multi-stakeholder perspectives</a:t>
            </a:r>
          </a:p>
          <a:p>
            <a:pPr lvl="0">
              <a:spcBef>
                <a:spcPts val="0"/>
              </a:spcBef>
            </a:pPr>
            <a:r>
              <a:rPr lang="en-SE" sz="1500" dirty="0"/>
              <a:t>Critically evaluate CSR programs of selected firms, relate them to current challenges and suggest improvements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SE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SE" sz="14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189507"/>
              </p:ext>
            </p:extLst>
          </p:nvPr>
        </p:nvGraphicFramePr>
        <p:xfrm>
          <a:off x="80469" y="1760628"/>
          <a:ext cx="4595440" cy="1017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328815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44236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Project Management and Organisation 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Group assignment organization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assignment project management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 written tests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21418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CB2345-66DB-26E7-45CF-394F6F13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624698"/>
              </p:ext>
            </p:extLst>
          </p:nvPr>
        </p:nvGraphicFramePr>
        <p:xfrm>
          <a:off x="99665" y="3327547"/>
          <a:ext cx="4576244" cy="80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340305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13550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Innovative Entrepreneurship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Individual assignment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graphicFrame>
        <p:nvGraphicFramePr>
          <p:cNvPr id="12" name="Tabla 5">
            <a:extLst>
              <a:ext uri="{FF2B5EF4-FFF2-40B4-BE49-F238E27FC236}">
                <a16:creationId xmlns:a16="http://schemas.microsoft.com/office/drawing/2014/main" id="{39850876-0881-E723-7B57-40277A864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98853"/>
              </p:ext>
            </p:extLst>
          </p:nvPr>
        </p:nvGraphicFramePr>
        <p:xfrm>
          <a:off x="68979" y="4945313"/>
          <a:ext cx="4606930" cy="1166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368014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Corporate Social Responsibility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Individual assignment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assignments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dirty="0"/>
                        <a:t>Preparation and participation in practical exercises and case studies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21418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E15F17-04B2-0AA9-7AC9-7329ACF59008}"/>
              </a:ext>
            </a:extLst>
          </p:cNvPr>
          <p:cNvSpPr txBox="1"/>
          <p:nvPr/>
        </p:nvSpPr>
        <p:spPr>
          <a:xfrm>
            <a:off x="369125" y="1239366"/>
            <a:ext cx="49624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Project and innovation management</a:t>
            </a:r>
            <a:endParaRPr lang="sv-SE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7C235A-EEA0-74C6-DA72-648AC09F67EF}"/>
              </a:ext>
            </a:extLst>
          </p:cNvPr>
          <p:cNvSpPr txBox="1"/>
          <p:nvPr/>
        </p:nvSpPr>
        <p:spPr>
          <a:xfrm>
            <a:off x="6130205" y="1239366"/>
            <a:ext cx="20644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Main subjects</a:t>
            </a:r>
            <a:endParaRPr lang="sv-SE" sz="20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6AB1DAE-75EC-10BD-7BAE-F61181C0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170" y="202633"/>
            <a:ext cx="8543925" cy="9490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8877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327747" y="166815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4283" tIns="37131" rIns="74283" bIns="37131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it-IT" dirty="0"/>
              <a:t> </a:t>
            </a:r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DD0230-4D66-7FCB-7E8E-AA91515F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2006" y="1772999"/>
            <a:ext cx="5013993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SE" sz="1400" dirty="0"/>
              <a:t>a broad orientation of the field of </a:t>
            </a:r>
            <a:r>
              <a:rPr lang="en-US" sz="1400" dirty="0"/>
              <a:t>linear and mixed integer </a:t>
            </a:r>
            <a:r>
              <a:rPr lang="en-SE" sz="1400" dirty="0"/>
              <a:t>optimization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basic </a:t>
            </a:r>
            <a:r>
              <a:rPr lang="en-SE" sz="1400" dirty="0"/>
              <a:t>knowledge in discrete-event simulation (DES) methodology</a:t>
            </a:r>
          </a:p>
          <a:p>
            <a:pPr lvl="0">
              <a:spcBef>
                <a:spcPts val="0"/>
              </a:spcBef>
            </a:pPr>
            <a:r>
              <a:rPr lang="en-SE" sz="1400" dirty="0"/>
              <a:t>use commonly available software for solving optimization and simulation problems of standard type, especially in Supply Chain</a:t>
            </a:r>
          </a:p>
          <a:p>
            <a:pPr marL="0" lvl="0" indent="0">
              <a:spcBef>
                <a:spcPts val="0"/>
              </a:spcBef>
              <a:buNone/>
            </a:pPr>
            <a:endParaRPr lang="en-SE" sz="1400" dirty="0"/>
          </a:p>
          <a:p>
            <a:pPr lvl="0">
              <a:spcBef>
                <a:spcPts val="0"/>
              </a:spcBef>
            </a:pPr>
            <a:r>
              <a:rPr lang="en-SE" sz="1400" dirty="0"/>
              <a:t>optimization theories and methodologies for defining, modeling, solving, and analyzing optimizing problems</a:t>
            </a:r>
            <a:r>
              <a:rPr lang="en-US" sz="1400" dirty="0"/>
              <a:t> in mainly supply chain networks</a:t>
            </a:r>
            <a:endParaRPr lang="en-SE" sz="1400" dirty="0"/>
          </a:p>
          <a:p>
            <a:pPr>
              <a:spcBef>
                <a:spcPts val="0"/>
              </a:spcBef>
            </a:pPr>
            <a:r>
              <a:rPr lang="en-SE" sz="1400" dirty="0"/>
              <a:t>applying optimization to solving problems originating from real life applications</a:t>
            </a:r>
          </a:p>
          <a:p>
            <a:pPr>
              <a:spcBef>
                <a:spcPts val="0"/>
              </a:spcBef>
            </a:pPr>
            <a:endParaRPr lang="en-SE" sz="1400" dirty="0"/>
          </a:p>
          <a:p>
            <a:pPr>
              <a:spcBef>
                <a:spcPts val="0"/>
              </a:spcBef>
            </a:pPr>
            <a:endParaRPr lang="en-SE" sz="1400" dirty="0"/>
          </a:p>
          <a:p>
            <a:pPr>
              <a:spcBef>
                <a:spcPts val="0"/>
              </a:spcBef>
            </a:pPr>
            <a:r>
              <a:rPr lang="en-SE" sz="1400" dirty="0"/>
              <a:t>in project form, solve real Operations research problems</a:t>
            </a:r>
          </a:p>
          <a:p>
            <a:pPr>
              <a:spcBef>
                <a:spcPts val="0"/>
              </a:spcBef>
            </a:pPr>
            <a:r>
              <a:rPr lang="en-SE" sz="1400" dirty="0"/>
              <a:t>Written and oral communication of the results of the project</a:t>
            </a:r>
          </a:p>
          <a:p>
            <a:pPr marL="0" indent="0">
              <a:spcBef>
                <a:spcPts val="0"/>
              </a:spcBef>
              <a:buNone/>
            </a:pPr>
            <a:endParaRPr lang="en-SE" sz="1400" dirty="0"/>
          </a:p>
        </p:txBody>
      </p:sp>
      <p:sp>
        <p:nvSpPr>
          <p:cNvPr id="7" name="Rectángulo 6"/>
          <p:cNvSpPr/>
          <p:nvPr/>
        </p:nvSpPr>
        <p:spPr>
          <a:xfrm>
            <a:off x="744344" y="1277400"/>
            <a:ext cx="308985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Supply Chain Networks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663342"/>
              </p:ext>
            </p:extLst>
          </p:nvPr>
        </p:nvGraphicFramePr>
        <p:xfrm>
          <a:off x="214366" y="1772999"/>
          <a:ext cx="4295289" cy="1017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049446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algn="ctr"/>
                      <a:r>
                        <a:rPr lang="sv-SE" sz="1100" dirty="0" err="1"/>
                        <a:t>Supply</a:t>
                      </a:r>
                      <a:r>
                        <a:rPr lang="sv-SE" sz="1100" dirty="0"/>
                        <a:t> </a:t>
                      </a:r>
                      <a:r>
                        <a:rPr lang="sv-SE" sz="1100" dirty="0" err="1"/>
                        <a:t>Chain</a:t>
                      </a:r>
                      <a:r>
                        <a:rPr lang="sv-SE" sz="1100" dirty="0"/>
                        <a:t> </a:t>
                      </a:r>
                      <a:r>
                        <a:rPr lang="sv-SE" sz="1100" dirty="0" err="1"/>
                        <a:t>Optimization</a:t>
                      </a:r>
                      <a:r>
                        <a:rPr lang="sv-SE" sz="1100" dirty="0"/>
                        <a:t> and Simulation</a:t>
                      </a:r>
                      <a:endParaRPr lang="en-SE" sz="1100" dirty="0"/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report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21418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CB2345-66DB-26E7-45CF-394F6F13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84447"/>
              </p:ext>
            </p:extLst>
          </p:nvPr>
        </p:nvGraphicFramePr>
        <p:xfrm>
          <a:off x="228220" y="3332970"/>
          <a:ext cx="4281435" cy="997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042518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Supply Chain Networks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Laboratory work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19410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465295720"/>
                  </a:ext>
                </a:extLst>
              </a:tr>
            </a:tbl>
          </a:graphicData>
        </a:graphic>
      </p:graphicFrame>
      <p:graphicFrame>
        <p:nvGraphicFramePr>
          <p:cNvPr id="12" name="Tabla 5">
            <a:extLst>
              <a:ext uri="{FF2B5EF4-FFF2-40B4-BE49-F238E27FC236}">
                <a16:creationId xmlns:a16="http://schemas.microsoft.com/office/drawing/2014/main" id="{39850876-0881-E723-7B57-40277A864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47933"/>
              </p:ext>
            </p:extLst>
          </p:nvPr>
        </p:nvGraphicFramePr>
        <p:xfrm>
          <a:off x="231683" y="4680246"/>
          <a:ext cx="4274507" cy="80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042518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Strategic Supply Chain Network Design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work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sp>
        <p:nvSpPr>
          <p:cNvPr id="13" name="Rectángulo 6">
            <a:extLst>
              <a:ext uri="{FF2B5EF4-FFF2-40B4-BE49-F238E27FC236}">
                <a16:creationId xmlns:a16="http://schemas.microsoft.com/office/drawing/2014/main" id="{E3262625-6DB6-DCAB-65F0-7691578DF6B0}"/>
              </a:ext>
            </a:extLst>
          </p:cNvPr>
          <p:cNvSpPr/>
          <p:nvPr/>
        </p:nvSpPr>
        <p:spPr>
          <a:xfrm>
            <a:off x="5761823" y="1277400"/>
            <a:ext cx="2078476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Main Subjects</a:t>
            </a:r>
          </a:p>
        </p:txBody>
      </p:sp>
    </p:spTree>
    <p:extLst>
      <p:ext uri="{BB962C8B-B14F-4D97-AF65-F5344CB8AC3E}">
        <p14:creationId xmlns:p14="http://schemas.microsoft.com/office/powerpoint/2010/main" val="161841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485593" y="308494"/>
            <a:ext cx="8543925" cy="949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4283" tIns="37131" rIns="74283" bIns="37131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it-IT" dirty="0"/>
              <a:t> </a:t>
            </a:r>
            <a:r>
              <a:rPr lang="en-US" b="1" dirty="0">
                <a:solidFill>
                  <a:srgbClr val="304987"/>
                </a:solidFill>
              </a:rPr>
              <a:t>IE3: LiU IE&amp;M proposal</a:t>
            </a:r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0F6034-7B6A-E788-9919-A832D65A5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2" y="1999436"/>
            <a:ext cx="4725701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SE" sz="1400" dirty="0"/>
              <a:t>provide a holistic view of the quality field with particular focus on principles, methodologies and techniques for quality management</a:t>
            </a:r>
          </a:p>
          <a:p>
            <a:pPr>
              <a:spcBef>
                <a:spcPts val="0"/>
              </a:spcBef>
            </a:pPr>
            <a:r>
              <a:rPr lang="en-SE" sz="1400" dirty="0"/>
              <a:t>quality improvement projects concerning statistical quality control, change management and leadership, product development and process development </a:t>
            </a:r>
          </a:p>
          <a:p>
            <a:pPr>
              <a:spcBef>
                <a:spcPts val="0"/>
              </a:spcBef>
            </a:pPr>
            <a:r>
              <a:rPr lang="en-SE" sz="1400" dirty="0"/>
              <a:t>relevant models and theories about leadership </a:t>
            </a:r>
          </a:p>
          <a:p>
            <a:pPr marL="0" indent="0">
              <a:buNone/>
            </a:pPr>
            <a:endParaRPr lang="sv-SE" sz="1400" dirty="0"/>
          </a:p>
          <a:p>
            <a:pPr>
              <a:spcBef>
                <a:spcPts val="0"/>
              </a:spcBef>
            </a:pPr>
            <a:r>
              <a:rPr lang="en-SE" sz="1400" dirty="0"/>
              <a:t>knowledge about organization, working methods and tools for process and product improvements using Six Sigma methodology </a:t>
            </a:r>
          </a:p>
          <a:p>
            <a:pPr>
              <a:spcBef>
                <a:spcPts val="0"/>
              </a:spcBef>
            </a:pPr>
            <a:r>
              <a:rPr lang="en-SE" sz="1400" dirty="0"/>
              <a:t>solve advanced problems using advanced statistical and qualitative methods </a:t>
            </a:r>
            <a:endParaRPr lang="sv-SE" sz="1400" dirty="0"/>
          </a:p>
        </p:txBody>
      </p:sp>
      <p:sp>
        <p:nvSpPr>
          <p:cNvPr id="7" name="Rectángulo 6"/>
          <p:cNvSpPr/>
          <p:nvPr/>
        </p:nvSpPr>
        <p:spPr>
          <a:xfrm>
            <a:off x="996024" y="1415262"/>
            <a:ext cx="3296770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Quality Management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87889"/>
              </p:ext>
            </p:extLst>
          </p:nvPr>
        </p:nvGraphicFramePr>
        <p:xfrm>
          <a:off x="165386" y="1999436"/>
          <a:ext cx="4537922" cy="1017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87319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28214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Quality Management and </a:t>
                      </a:r>
                      <a:r>
                        <a:rPr lang="en-US" sz="1100" dirty="0"/>
                        <a:t>Leadership</a:t>
                      </a:r>
                      <a:r>
                        <a:rPr lang="en-SE" sz="1100" dirty="0"/>
                        <a:t> 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Assignments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Assignment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  <a:tr h="21418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3246590505"/>
                  </a:ext>
                </a:extLst>
              </a:tr>
            </a:tbl>
          </a:graphicData>
        </a:graphic>
      </p:graphicFrame>
      <p:graphicFrame>
        <p:nvGraphicFramePr>
          <p:cNvPr id="11" name="Tabla 5">
            <a:extLst>
              <a:ext uri="{FF2B5EF4-FFF2-40B4-BE49-F238E27FC236}">
                <a16:creationId xmlns:a16="http://schemas.microsoft.com/office/drawing/2014/main" id="{02CB2345-66DB-26E7-45CF-394F6F13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662269"/>
              </p:ext>
            </p:extLst>
          </p:nvPr>
        </p:nvGraphicFramePr>
        <p:xfrm>
          <a:off x="191992" y="3697318"/>
          <a:ext cx="4511316" cy="80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2389">
                  <a:extLst>
                    <a:ext uri="{9D8B030D-6E8A-4147-A177-3AD203B41FA5}">
                      <a16:colId xmlns:a16="http://schemas.microsoft.com/office/drawing/2014/main" val="863977337"/>
                    </a:ext>
                  </a:extLst>
                </a:gridCol>
                <a:gridCol w="2281654">
                  <a:extLst>
                    <a:ext uri="{9D8B030D-6E8A-4147-A177-3AD203B41FA5}">
                      <a16:colId xmlns:a16="http://schemas.microsoft.com/office/drawing/2014/main" val="937608367"/>
                    </a:ext>
                  </a:extLst>
                </a:gridCol>
                <a:gridCol w="607273">
                  <a:extLst>
                    <a:ext uri="{9D8B030D-6E8A-4147-A177-3AD203B41FA5}">
                      <a16:colId xmlns:a16="http://schemas.microsoft.com/office/drawing/2014/main" val="2532526816"/>
                    </a:ext>
                  </a:extLst>
                </a:gridCol>
              </a:tblGrid>
              <a:tr h="2409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COURSE EXAMINATION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ECTS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6989"/>
                  </a:ext>
                </a:extLst>
              </a:tr>
              <a:tr h="18109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E" sz="1100" dirty="0"/>
                        <a:t>Six Sigma Quality</a:t>
                      </a:r>
                    </a:p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test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1759440709"/>
                  </a:ext>
                </a:extLst>
              </a:tr>
              <a:tr h="18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Projects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681357670"/>
                  </a:ext>
                </a:extLst>
              </a:tr>
              <a:tr h="194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 examination</a:t>
                      </a:r>
                    </a:p>
                  </a:txBody>
                  <a:tcPr marL="7739" marR="7739" marT="77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39" marR="7739" marT="7739" marB="0" anchor="b"/>
                </a:tc>
                <a:extLst>
                  <a:ext uri="{0D108BD9-81ED-4DB2-BD59-A6C34878D82A}">
                    <a16:rowId xmlns:a16="http://schemas.microsoft.com/office/drawing/2014/main" val="2941669529"/>
                  </a:ext>
                </a:extLst>
              </a:tr>
            </a:tbl>
          </a:graphicData>
        </a:graphic>
      </p:graphicFrame>
      <p:sp>
        <p:nvSpPr>
          <p:cNvPr id="12" name="Rectángulo 6">
            <a:extLst>
              <a:ext uri="{FF2B5EF4-FFF2-40B4-BE49-F238E27FC236}">
                <a16:creationId xmlns:a16="http://schemas.microsoft.com/office/drawing/2014/main" id="{22E9CC9E-B252-2A03-408A-1C55A18A2323}"/>
              </a:ext>
            </a:extLst>
          </p:cNvPr>
          <p:cNvSpPr/>
          <p:nvPr/>
        </p:nvSpPr>
        <p:spPr>
          <a:xfrm>
            <a:off x="6168169" y="1415262"/>
            <a:ext cx="190353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Main subjects</a:t>
            </a:r>
          </a:p>
        </p:txBody>
      </p:sp>
    </p:spTree>
    <p:extLst>
      <p:ext uri="{BB962C8B-B14F-4D97-AF65-F5344CB8AC3E}">
        <p14:creationId xmlns:p14="http://schemas.microsoft.com/office/powerpoint/2010/main" val="1935783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1924</TotalTime>
  <Words>1533</Words>
  <Application>Microsoft Office PowerPoint</Application>
  <PresentationFormat>A4 (210 x 297 mm)</PresentationFormat>
  <Paragraphs>342</Paragraphs>
  <Slides>12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di Office</vt:lpstr>
      <vt:lpstr>MSc programme in  Industrial Engineering &amp; Management</vt:lpstr>
      <vt:lpstr>WP 5 – Revising a new educational pathway of IE&amp;M - LiU</vt:lpstr>
      <vt:lpstr>European Credit Transfer and Accumulation System (ECTS)</vt:lpstr>
      <vt:lpstr>Focus on</vt:lpstr>
      <vt:lpstr>IE3: LiU IE&amp;M proposal</vt:lpstr>
      <vt:lpstr>IE3: LiU IE&amp;M proposal</vt:lpstr>
      <vt:lpstr>IE3: LiU IE&amp;M proposal</vt:lpstr>
      <vt:lpstr> IE3: LiU IE&amp;M proposal</vt:lpstr>
      <vt:lpstr> IE3: LiU IE&amp;M proposal</vt:lpstr>
      <vt:lpstr>IE3: LiU IE&amp;M proposal</vt:lpstr>
      <vt:lpstr> IE3: LiU IE&amp;M proposal</vt:lpstr>
      <vt:lpstr> IE3: LiU IE&amp;M 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IE&amp;M MSc</dc:title>
  <dc:creator>Prof. Giorgio Mossa</dc:creator>
  <cp:lastModifiedBy>Janerik Lundquist</cp:lastModifiedBy>
  <cp:revision>20</cp:revision>
  <cp:lastPrinted>2022-06-14T15:53:02Z</cp:lastPrinted>
  <dcterms:created xsi:type="dcterms:W3CDTF">2022-06-07T09:37:28Z</dcterms:created>
  <dcterms:modified xsi:type="dcterms:W3CDTF">2022-06-15T14:46:30Z</dcterms:modified>
</cp:coreProperties>
</file>