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7" r:id="rId5"/>
    <p:sldId id="258" r:id="rId6"/>
    <p:sldId id="266" r:id="rId7"/>
    <p:sldId id="265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ente Windows" initials="UW" lastIdx="1" clrIdx="0">
    <p:extLst>
      <p:ext uri="{19B8F6BF-5375-455C-9EA6-DF929625EA0E}">
        <p15:presenceInfo xmlns:p15="http://schemas.microsoft.com/office/powerpoint/2012/main" userId="Utente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Zeszy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Zeszy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Zeszyt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Zeszyt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Zeszyt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Zeszyt1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Arkusz1!$C$1:$G$1</c:f>
              <c:strCache>
                <c:ptCount val="5"/>
                <c:pt idx="0">
                  <c:v>Fully Agree</c:v>
                </c:pt>
                <c:pt idx="1">
                  <c:v>Partially Agree</c:v>
                </c:pt>
                <c:pt idx="2">
                  <c:v>Nether Agree nor disagree</c:v>
                </c:pt>
                <c:pt idx="3">
                  <c:v>Partially Disagree</c:v>
                </c:pt>
                <c:pt idx="4">
                  <c:v>Fully Disagree</c:v>
                </c:pt>
              </c:strCache>
            </c:strRef>
          </c:cat>
          <c:val>
            <c:numRef>
              <c:f>Arkusz1!$C$2:$G$2</c:f>
              <c:numCache>
                <c:formatCode>General</c:formatCode>
                <c:ptCount val="5"/>
                <c:pt idx="0">
                  <c:v>9</c:v>
                </c:pt>
                <c:pt idx="1">
                  <c:v>15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89-42FE-87EF-86F3058AA8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0522351"/>
        <c:axId val="450516943"/>
      </c:barChart>
      <c:catAx>
        <c:axId val="4505223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50516943"/>
        <c:crosses val="autoZero"/>
        <c:auto val="1"/>
        <c:lblAlgn val="ctr"/>
        <c:lblOffset val="100"/>
        <c:noMultiLvlLbl val="0"/>
      </c:catAx>
      <c:valAx>
        <c:axId val="4505169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50522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Arkusz1!$C$7:$G$7</c:f>
              <c:strCache>
                <c:ptCount val="5"/>
                <c:pt idx="0">
                  <c:v>Fully Agree</c:v>
                </c:pt>
                <c:pt idx="1">
                  <c:v>Partially Agree</c:v>
                </c:pt>
                <c:pt idx="2">
                  <c:v>Nether Agree nor disagree</c:v>
                </c:pt>
                <c:pt idx="3">
                  <c:v>Partially Disagree</c:v>
                </c:pt>
                <c:pt idx="4">
                  <c:v>Fully Disagree</c:v>
                </c:pt>
              </c:strCache>
            </c:strRef>
          </c:cat>
          <c:val>
            <c:numRef>
              <c:f>Arkusz1!$C$8:$G$8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4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6F-4177-978D-2596D1E7F8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45998559"/>
        <c:axId val="545994815"/>
      </c:barChart>
      <c:catAx>
        <c:axId val="5459985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45994815"/>
        <c:crosses val="autoZero"/>
        <c:auto val="1"/>
        <c:lblAlgn val="ctr"/>
        <c:lblOffset val="100"/>
        <c:noMultiLvlLbl val="0"/>
      </c:catAx>
      <c:valAx>
        <c:axId val="5459948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459985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Arkusz1!$C$10:$G$10</c:f>
              <c:strCache>
                <c:ptCount val="5"/>
                <c:pt idx="0">
                  <c:v>Fully Agree</c:v>
                </c:pt>
                <c:pt idx="1">
                  <c:v>Partially Agree</c:v>
                </c:pt>
                <c:pt idx="2">
                  <c:v>Nether Agree nor disagree</c:v>
                </c:pt>
                <c:pt idx="3">
                  <c:v>Partially Disagree</c:v>
                </c:pt>
                <c:pt idx="4">
                  <c:v>Fully Disagree</c:v>
                </c:pt>
              </c:strCache>
            </c:strRef>
          </c:cat>
          <c:val>
            <c:numRef>
              <c:f>Arkusz1!$C$11:$G$11</c:f>
              <c:numCache>
                <c:formatCode>General</c:formatCode>
                <c:ptCount val="5"/>
                <c:pt idx="0">
                  <c:v>9</c:v>
                </c:pt>
                <c:pt idx="1">
                  <c:v>13</c:v>
                </c:pt>
                <c:pt idx="2">
                  <c:v>5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C9-4660-9364-7FFCF6CDC2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46002719"/>
        <c:axId val="546006047"/>
      </c:barChart>
      <c:catAx>
        <c:axId val="54600271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46006047"/>
        <c:crosses val="autoZero"/>
        <c:auto val="1"/>
        <c:lblAlgn val="ctr"/>
        <c:lblOffset val="100"/>
        <c:noMultiLvlLbl val="0"/>
      </c:catAx>
      <c:valAx>
        <c:axId val="5460060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460027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Arkusz1!$C$13:$G$13</c:f>
              <c:strCache>
                <c:ptCount val="5"/>
                <c:pt idx="0">
                  <c:v>Fully Agree</c:v>
                </c:pt>
                <c:pt idx="1">
                  <c:v>Partially Agree</c:v>
                </c:pt>
                <c:pt idx="2">
                  <c:v>Nether Agree nor disagree</c:v>
                </c:pt>
                <c:pt idx="3">
                  <c:v>Partially Disagree</c:v>
                </c:pt>
                <c:pt idx="4">
                  <c:v>Fully Disagree</c:v>
                </c:pt>
              </c:strCache>
            </c:strRef>
          </c:cat>
          <c:val>
            <c:numRef>
              <c:f>Arkusz1!$C$14:$G$14</c:f>
              <c:numCache>
                <c:formatCode>General</c:formatCode>
                <c:ptCount val="5"/>
                <c:pt idx="0">
                  <c:v>13</c:v>
                </c:pt>
                <c:pt idx="1">
                  <c:v>8</c:v>
                </c:pt>
                <c:pt idx="2">
                  <c:v>7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9F-496F-B0BA-7BF733A0D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9760687"/>
        <c:axId val="459734479"/>
      </c:barChart>
      <c:catAx>
        <c:axId val="4597606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59734479"/>
        <c:crosses val="autoZero"/>
        <c:auto val="1"/>
        <c:lblAlgn val="ctr"/>
        <c:lblOffset val="100"/>
        <c:noMultiLvlLbl val="0"/>
      </c:catAx>
      <c:valAx>
        <c:axId val="4597344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597606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Arkusz1!$C$22:$G$22</c:f>
              <c:strCache>
                <c:ptCount val="5"/>
                <c:pt idx="0">
                  <c:v>Fully Agree</c:v>
                </c:pt>
                <c:pt idx="1">
                  <c:v>Partially Agree</c:v>
                </c:pt>
                <c:pt idx="2">
                  <c:v>Nether Agree nor disagree</c:v>
                </c:pt>
                <c:pt idx="3">
                  <c:v>Partially Disagree</c:v>
                </c:pt>
                <c:pt idx="4">
                  <c:v>Fully Disagree</c:v>
                </c:pt>
              </c:strCache>
            </c:strRef>
          </c:cat>
          <c:val>
            <c:numRef>
              <c:f>Arkusz1!$C$23:$G$23</c:f>
              <c:numCache>
                <c:formatCode>General</c:formatCode>
                <c:ptCount val="5"/>
                <c:pt idx="0">
                  <c:v>5</c:v>
                </c:pt>
                <c:pt idx="1">
                  <c:v>13</c:v>
                </c:pt>
                <c:pt idx="2">
                  <c:v>10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CE-4998-8F56-A09CAFCD52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86129551"/>
        <c:axId val="386119151"/>
      </c:barChart>
      <c:catAx>
        <c:axId val="3861295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86119151"/>
        <c:crosses val="autoZero"/>
        <c:auto val="1"/>
        <c:lblAlgn val="ctr"/>
        <c:lblOffset val="100"/>
        <c:noMultiLvlLbl val="0"/>
      </c:catAx>
      <c:valAx>
        <c:axId val="3861191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861295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Arkusz2!$B$1:$J$1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  <c:pt idx="5">
                  <c:v>Q6</c:v>
                </c:pt>
                <c:pt idx="6">
                  <c:v>Q7</c:v>
                </c:pt>
                <c:pt idx="7">
                  <c:v>Q8</c:v>
                </c:pt>
                <c:pt idx="8">
                  <c:v>Q9</c:v>
                </c:pt>
              </c:strCache>
            </c:strRef>
          </c:cat>
          <c:val>
            <c:numRef>
              <c:f>Arkusz2!$B$2:$J$2</c:f>
              <c:numCache>
                <c:formatCode>General</c:formatCode>
                <c:ptCount val="9"/>
                <c:pt idx="0">
                  <c:v>7.43</c:v>
                </c:pt>
                <c:pt idx="1">
                  <c:v>8.1999999999999993</c:v>
                </c:pt>
                <c:pt idx="2">
                  <c:v>8.7899999999999991</c:v>
                </c:pt>
                <c:pt idx="3">
                  <c:v>9.31</c:v>
                </c:pt>
                <c:pt idx="4">
                  <c:v>8.9</c:v>
                </c:pt>
                <c:pt idx="5">
                  <c:v>9.08</c:v>
                </c:pt>
                <c:pt idx="6">
                  <c:v>9.1</c:v>
                </c:pt>
                <c:pt idx="7">
                  <c:v>9.08</c:v>
                </c:pt>
                <c:pt idx="8">
                  <c:v>8.24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1B-434A-8DFA-27C7BF034A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5528927"/>
        <c:axId val="555548479"/>
      </c:barChart>
      <c:lineChart>
        <c:grouping val="standard"/>
        <c:varyColors val="0"/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Arkusz2!$B$1:$J$1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  <c:pt idx="5">
                  <c:v>Q6</c:v>
                </c:pt>
                <c:pt idx="6">
                  <c:v>Q7</c:v>
                </c:pt>
                <c:pt idx="7">
                  <c:v>Q8</c:v>
                </c:pt>
                <c:pt idx="8">
                  <c:v>Q9</c:v>
                </c:pt>
              </c:strCache>
            </c:strRef>
          </c:cat>
          <c:val>
            <c:numRef>
              <c:f>Arkusz2!$B$3:$J$3</c:f>
              <c:numCache>
                <c:formatCode>General</c:formatCode>
                <c:ptCount val="9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71B-434A-8DFA-27C7BF034A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5528927"/>
        <c:axId val="555548479"/>
      </c:lineChart>
      <c:catAx>
        <c:axId val="555528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55548479"/>
        <c:crosses val="autoZero"/>
        <c:auto val="1"/>
        <c:lblAlgn val="ctr"/>
        <c:lblOffset val="100"/>
        <c:noMultiLvlLbl val="0"/>
      </c:catAx>
      <c:valAx>
        <c:axId val="5555484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55528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0.36364</cdr:x>
      <cdr:y>0.2931</cdr:y>
    </cdr:from>
    <cdr:to>
      <cdr:x>0.63636</cdr:x>
      <cdr:y>0.7069</cdr:y>
    </cdr:to>
    <cdr:sp macro="" textlink="">
      <cdr:nvSpPr>
        <cdr:cNvPr id="2" name="pole tekstowe 1">
          <a:extLst xmlns:a="http://schemas.openxmlformats.org/drawingml/2006/main">
            <a:ext uri="{FF2B5EF4-FFF2-40B4-BE49-F238E27FC236}">
              <a16:creationId xmlns:a16="http://schemas.microsoft.com/office/drawing/2014/main" id="{9244119E-237E-C664-F28C-ADB677CCF051}"/>
            </a:ext>
          </a:extLst>
        </cdr:cNvPr>
        <cdr:cNvSpPr txBox="1"/>
      </cdr:nvSpPr>
      <cdr:spPr>
        <a:xfrm xmlns:a="http://schemas.openxmlformats.org/drawingml/2006/main">
          <a:off x="1219200" y="6477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2D4A6-293C-44B2-B140-C35764707793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0E3FF-E589-490F-856A-14C46B984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29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6569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8922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7681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213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2181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1651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075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4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03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43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26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7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97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2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0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90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65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6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170AB-E679-4A63-9210-2CAAD409B9D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9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5.emf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385188" y="2867640"/>
            <a:ext cx="9144000" cy="15159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20D1C"/>
              </a:buClr>
              <a:buSzPts val="6000"/>
              <a:buNone/>
            </a:pPr>
            <a:endParaRPr sz="36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1" name="Google Shape;91;p1"/>
          <p:cNvGrpSpPr/>
          <p:nvPr/>
        </p:nvGrpSpPr>
        <p:grpSpPr>
          <a:xfrm>
            <a:off x="307340" y="5954391"/>
            <a:ext cx="2849033" cy="707886"/>
            <a:chOff x="63500" y="5989560"/>
            <a:chExt cx="2849033" cy="707886"/>
          </a:xfrm>
        </p:grpSpPr>
        <p:sp>
          <p:nvSpPr>
            <p:cNvPr id="92" name="Google Shape;92;p1"/>
            <p:cNvSpPr/>
            <p:nvPr/>
          </p:nvSpPr>
          <p:spPr>
            <a:xfrm>
              <a:off x="711200" y="5989560"/>
              <a:ext cx="2201333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This project has received funding 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from the European Union’s Erasmus+ 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programme under grant agreement</a:t>
              </a:r>
              <a:endParaRPr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N. 2018-2279/001-001</a:t>
              </a:r>
              <a:endParaRPr dirty="0"/>
            </a:p>
          </p:txBody>
        </p:sp>
        <p:pic>
          <p:nvPicPr>
            <p:cNvPr id="93" name="Google Shape;93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3500" y="6044826"/>
              <a:ext cx="647700" cy="4445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" name="Immagine 1">
            <a:extLst>
              <a:ext uri="{FF2B5EF4-FFF2-40B4-BE49-F238E27FC236}">
                <a16:creationId xmlns:a16="http://schemas.microsoft.com/office/drawing/2014/main" id="{EAEED29F-B3E0-C848-921F-0726C269BF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5746271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A2CD5FD4-4598-DE4A-BA60-490C33F030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339" y="173864"/>
            <a:ext cx="6047805" cy="1712787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354A0B71-977F-C243-A14F-D12CF8984D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78124" y="1352738"/>
            <a:ext cx="5475571" cy="4180959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0D1848F2-82FD-8844-A622-E117468EF706}"/>
              </a:ext>
            </a:extLst>
          </p:cNvPr>
          <p:cNvSpPr/>
          <p:nvPr/>
        </p:nvSpPr>
        <p:spPr>
          <a:xfrm>
            <a:off x="119152" y="2071771"/>
            <a:ext cx="1195369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it-IT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e-learning module evaluation</a:t>
            </a:r>
          </a:p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es-ES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	</a:t>
            </a:r>
          </a:p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es-ES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Partner: </a:t>
            </a:r>
            <a:r>
              <a:rPr lang="pl-PL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PUT</a:t>
            </a:r>
            <a:endParaRPr lang="it-IT" sz="6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495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 Survey</a:t>
            </a: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6504" y="916302"/>
            <a:ext cx="8300087" cy="575542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304987"/>
                </a:solidFill>
              </a:rPr>
              <a:t>Module title: </a:t>
            </a:r>
          </a:p>
          <a:p>
            <a:r>
              <a:rPr lang="en-US" sz="2000" b="1" dirty="0">
                <a:solidFill>
                  <a:srgbClr val="304987"/>
                </a:solidFill>
              </a:rPr>
              <a:t>N. Students completing the course:  </a:t>
            </a:r>
            <a:r>
              <a:rPr lang="pl-PL" sz="2000" b="1" dirty="0">
                <a:solidFill>
                  <a:srgbClr val="304987"/>
                </a:solidFill>
              </a:rPr>
              <a:t>1</a:t>
            </a:r>
            <a:r>
              <a:rPr lang="en-US" sz="2000" b="1" dirty="0">
                <a:solidFill>
                  <a:srgbClr val="304987"/>
                </a:solidFill>
              </a:rPr>
              <a:t> LIU </a:t>
            </a:r>
            <a:r>
              <a:rPr lang="pl-PL" sz="2000" b="1" dirty="0">
                <a:solidFill>
                  <a:srgbClr val="304987"/>
                </a:solidFill>
              </a:rPr>
              <a:t>13 </a:t>
            </a:r>
            <a:r>
              <a:rPr lang="en-US" sz="2000" b="1" dirty="0" err="1">
                <a:solidFill>
                  <a:srgbClr val="304987"/>
                </a:solidFill>
              </a:rPr>
              <a:t>Poliba</a:t>
            </a:r>
            <a:r>
              <a:rPr lang="en-US" sz="2000" b="1" dirty="0">
                <a:solidFill>
                  <a:srgbClr val="304987"/>
                </a:solidFill>
              </a:rPr>
              <a:t>   </a:t>
            </a:r>
            <a:r>
              <a:rPr lang="pl-PL" sz="2000" b="1" dirty="0">
                <a:solidFill>
                  <a:srgbClr val="304987"/>
                </a:solidFill>
              </a:rPr>
              <a:t>NA</a:t>
            </a:r>
            <a:r>
              <a:rPr lang="en-US" sz="2000" b="1" dirty="0">
                <a:solidFill>
                  <a:srgbClr val="304987"/>
                </a:solidFill>
              </a:rPr>
              <a:t> PZN  </a:t>
            </a:r>
            <a:r>
              <a:rPr lang="pl-PL" sz="2000" b="1" dirty="0">
                <a:solidFill>
                  <a:srgbClr val="304987"/>
                </a:solidFill>
              </a:rPr>
              <a:t>15</a:t>
            </a:r>
            <a:r>
              <a:rPr lang="en-US" sz="2000" b="1" dirty="0">
                <a:solidFill>
                  <a:srgbClr val="304987"/>
                </a:solidFill>
              </a:rPr>
              <a:t> UPM</a:t>
            </a:r>
          </a:p>
          <a:p>
            <a:r>
              <a:rPr lang="en-US" sz="2000" b="1" dirty="0">
                <a:solidFill>
                  <a:srgbClr val="304987"/>
                </a:solidFill>
              </a:rPr>
              <a:t>Total Number</a:t>
            </a:r>
            <a:r>
              <a:rPr lang="es-ES" sz="2000" b="1" dirty="0">
                <a:solidFill>
                  <a:srgbClr val="304987"/>
                </a:solidFill>
              </a:rPr>
              <a:t>:</a:t>
            </a:r>
            <a:r>
              <a:rPr lang="pl-PL" sz="2000" b="1" dirty="0">
                <a:solidFill>
                  <a:srgbClr val="304987"/>
                </a:solidFill>
              </a:rPr>
              <a:t> 30</a:t>
            </a:r>
            <a:r>
              <a:rPr lang="en-US" sz="2000" b="1" dirty="0">
                <a:solidFill>
                  <a:srgbClr val="304987"/>
                </a:solidFill>
              </a:rPr>
              <a:t>        </a:t>
            </a:r>
          </a:p>
          <a:p>
            <a:endParaRPr lang="es-ES" sz="2000" b="1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  <a:p>
            <a:r>
              <a:rPr lang="pl-PL" sz="2000" b="1" dirty="0">
                <a:solidFill>
                  <a:srgbClr val="304987"/>
                </a:solidFill>
              </a:rPr>
              <a:t>                           </a:t>
            </a:r>
            <a:r>
              <a:rPr lang="es-ES" sz="2000" dirty="0">
                <a:solidFill>
                  <a:srgbClr val="304987"/>
                </a:solidFill>
              </a:rPr>
              <a:t>Summary of suggestions: </a:t>
            </a:r>
          </a:p>
          <a:p>
            <a:endParaRPr lang="es-ES" sz="2000" b="1" dirty="0">
              <a:solidFill>
                <a:srgbClr val="304987"/>
              </a:solidFill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478263"/>
              </p:ext>
            </p:extLst>
          </p:nvPr>
        </p:nvGraphicFramePr>
        <p:xfrm>
          <a:off x="485856" y="2009934"/>
          <a:ext cx="790999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5129">
                  <a:extLst>
                    <a:ext uri="{9D8B030D-6E8A-4147-A177-3AD203B41FA5}">
                      <a16:colId xmlns:a16="http://schemas.microsoft.com/office/drawing/2014/main" val="335607163"/>
                    </a:ext>
                  </a:extLst>
                </a:gridCol>
                <a:gridCol w="2434869">
                  <a:extLst>
                    <a:ext uri="{9D8B030D-6E8A-4147-A177-3AD203B41FA5}">
                      <a16:colId xmlns:a16="http://schemas.microsoft.com/office/drawing/2014/main" val="3545059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it-IT" dirty="0"/>
                        <a:t>Title of the </a:t>
                      </a:r>
                      <a:r>
                        <a:rPr lang="it-IT" dirty="0" err="1"/>
                        <a:t>module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Supply Chain Management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014824"/>
                  </a:ext>
                </a:extLst>
              </a:tr>
              <a:tr h="3281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Module usefullness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  <a:p>
                      <a:endParaRPr lang="pl-PL" dirty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918595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Develop practical skills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endParaRPr lang="pl-PL" dirty="0">
                        <a:solidFill>
                          <a:srgbClr val="304987"/>
                        </a:solidFill>
                      </a:endParaRPr>
                    </a:p>
                    <a:p>
                      <a:endParaRPr lang="pl-PL" dirty="0">
                        <a:solidFill>
                          <a:srgbClr val="304987"/>
                        </a:solidFill>
                      </a:endParaRPr>
                    </a:p>
                    <a:p>
                      <a:endParaRPr lang="es-ES" dirty="0">
                        <a:solidFill>
                          <a:srgbClr val="30498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004769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Satisfaction for the Methodology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endParaRPr lang="pl-PL" dirty="0">
                        <a:solidFill>
                          <a:srgbClr val="304987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dirty="0">
                        <a:solidFill>
                          <a:srgbClr val="304987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383039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Usefulness of the way of learning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  <a:p>
                      <a:endParaRPr lang="pl-PL" dirty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030605"/>
                  </a:ext>
                </a:extLst>
              </a:tr>
            </a:tbl>
          </a:graphicData>
        </a:graphic>
      </p:graphicFrame>
      <p:graphicFrame>
        <p:nvGraphicFramePr>
          <p:cNvPr id="10" name="Wykres 9">
            <a:extLst>
              <a:ext uri="{FF2B5EF4-FFF2-40B4-BE49-F238E27FC236}">
                <a16:creationId xmlns:a16="http://schemas.microsoft.com/office/drawing/2014/main" id="{EC2A838A-5127-5646-03E0-E3E793396C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9090836"/>
              </p:ext>
            </p:extLst>
          </p:nvPr>
        </p:nvGraphicFramePr>
        <p:xfrm>
          <a:off x="6023109" y="2568222"/>
          <a:ext cx="2135371" cy="1028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Wykres 10">
            <a:extLst>
              <a:ext uri="{FF2B5EF4-FFF2-40B4-BE49-F238E27FC236}">
                <a16:creationId xmlns:a16="http://schemas.microsoft.com/office/drawing/2014/main" id="{097B76BE-FEFF-D9BE-8D16-7045F365DA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9378487"/>
              </p:ext>
            </p:extLst>
          </p:nvPr>
        </p:nvGraphicFramePr>
        <p:xfrm>
          <a:off x="6008899" y="3436541"/>
          <a:ext cx="2135371" cy="1104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2" name="Wykres 11">
            <a:extLst>
              <a:ext uri="{FF2B5EF4-FFF2-40B4-BE49-F238E27FC236}">
                <a16:creationId xmlns:a16="http://schemas.microsoft.com/office/drawing/2014/main" id="{D84855C5-DEA2-0DC0-E6F4-A536A4A84F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5076027"/>
              </p:ext>
            </p:extLst>
          </p:nvPr>
        </p:nvGraphicFramePr>
        <p:xfrm>
          <a:off x="5856427" y="4397634"/>
          <a:ext cx="2302053" cy="1028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3" name="Wykres 12">
            <a:extLst>
              <a:ext uri="{FF2B5EF4-FFF2-40B4-BE49-F238E27FC236}">
                <a16:creationId xmlns:a16="http://schemas.microsoft.com/office/drawing/2014/main" id="{EECB13BD-E13C-C14C-CBEA-A3937BC20E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9429272"/>
              </p:ext>
            </p:extLst>
          </p:nvPr>
        </p:nvGraphicFramePr>
        <p:xfrm>
          <a:off x="5867604" y="5299300"/>
          <a:ext cx="2417959" cy="1024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2664999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 Survey</a:t>
            </a: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113164"/>
              </p:ext>
            </p:extLst>
          </p:nvPr>
        </p:nvGraphicFramePr>
        <p:xfrm>
          <a:off x="457184" y="1780982"/>
          <a:ext cx="7909998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5129">
                  <a:extLst>
                    <a:ext uri="{9D8B030D-6E8A-4147-A177-3AD203B41FA5}">
                      <a16:colId xmlns:a16="http://schemas.microsoft.com/office/drawing/2014/main" val="335607163"/>
                    </a:ext>
                  </a:extLst>
                </a:gridCol>
                <a:gridCol w="2434869">
                  <a:extLst>
                    <a:ext uri="{9D8B030D-6E8A-4147-A177-3AD203B41FA5}">
                      <a16:colId xmlns:a16="http://schemas.microsoft.com/office/drawing/2014/main" val="3545059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it-IT" dirty="0"/>
                        <a:t>Title of the </a:t>
                      </a:r>
                      <a:r>
                        <a:rPr lang="it-IT" dirty="0" err="1"/>
                        <a:t>module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Supply Chain Management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014824"/>
                  </a:ext>
                </a:extLst>
              </a:tr>
              <a:tr h="3281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Hours spent for training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(min/avg/max):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8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950940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Hours spent for exercices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(min/avg/max):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451313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Above the initial expecations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</a:t>
                      </a: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?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:</a:t>
                      </a: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  <a:p>
                      <a:endParaRPr lang="pl-PL" dirty="0"/>
                    </a:p>
                    <a:p>
                      <a:endParaRPr lang="pl-PL" dirty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48272"/>
                  </a:ext>
                </a:extLst>
              </a:tr>
            </a:tbl>
          </a:graphicData>
        </a:graphic>
      </p:graphicFrame>
      <p:graphicFrame>
        <p:nvGraphicFramePr>
          <p:cNvPr id="11" name="Wykres 10">
            <a:extLst>
              <a:ext uri="{FF2B5EF4-FFF2-40B4-BE49-F238E27FC236}">
                <a16:creationId xmlns:a16="http://schemas.microsoft.com/office/drawing/2014/main" id="{F77661CF-6FA8-0053-075B-DD3BA03CE7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2210802"/>
              </p:ext>
            </p:extLst>
          </p:nvPr>
        </p:nvGraphicFramePr>
        <p:xfrm>
          <a:off x="5937005" y="3290094"/>
          <a:ext cx="2430177" cy="1310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Rectángulo 6"/>
          <p:cNvSpPr/>
          <p:nvPr/>
        </p:nvSpPr>
        <p:spPr>
          <a:xfrm>
            <a:off x="264525" y="551335"/>
            <a:ext cx="8357433" cy="569386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304987"/>
                </a:solidFill>
              </a:rPr>
              <a:t>Module title: </a:t>
            </a:r>
          </a:p>
          <a:p>
            <a:r>
              <a:rPr lang="en-US" sz="2000" b="1" dirty="0">
                <a:solidFill>
                  <a:srgbClr val="304987"/>
                </a:solidFill>
              </a:rPr>
              <a:t>N. Students completing the course:  </a:t>
            </a:r>
            <a:r>
              <a:rPr lang="pl-PL" sz="2000" b="1" dirty="0">
                <a:solidFill>
                  <a:srgbClr val="304987"/>
                </a:solidFill>
              </a:rPr>
              <a:t>1</a:t>
            </a:r>
            <a:r>
              <a:rPr lang="en-US" sz="2000" b="1" dirty="0">
                <a:solidFill>
                  <a:srgbClr val="304987"/>
                </a:solidFill>
              </a:rPr>
              <a:t> LIU </a:t>
            </a:r>
            <a:r>
              <a:rPr lang="pl-PL" sz="2000" b="1" dirty="0">
                <a:solidFill>
                  <a:srgbClr val="304987"/>
                </a:solidFill>
              </a:rPr>
              <a:t>13 </a:t>
            </a:r>
            <a:r>
              <a:rPr lang="en-US" sz="2000" b="1" dirty="0" err="1">
                <a:solidFill>
                  <a:srgbClr val="304987"/>
                </a:solidFill>
              </a:rPr>
              <a:t>Poliba</a:t>
            </a:r>
            <a:r>
              <a:rPr lang="en-US" sz="2000" b="1" dirty="0">
                <a:solidFill>
                  <a:srgbClr val="304987"/>
                </a:solidFill>
              </a:rPr>
              <a:t>   </a:t>
            </a:r>
            <a:r>
              <a:rPr lang="pl-PL" sz="2000" b="1" dirty="0">
                <a:solidFill>
                  <a:srgbClr val="304987"/>
                </a:solidFill>
              </a:rPr>
              <a:t>NA</a:t>
            </a:r>
            <a:r>
              <a:rPr lang="en-US" sz="2000" b="1" dirty="0">
                <a:solidFill>
                  <a:srgbClr val="304987"/>
                </a:solidFill>
              </a:rPr>
              <a:t> PZN  </a:t>
            </a:r>
            <a:r>
              <a:rPr lang="pl-PL" sz="2000" b="1" dirty="0">
                <a:solidFill>
                  <a:srgbClr val="304987"/>
                </a:solidFill>
              </a:rPr>
              <a:t>15</a:t>
            </a:r>
            <a:r>
              <a:rPr lang="en-US" sz="2000" b="1" dirty="0">
                <a:solidFill>
                  <a:srgbClr val="304987"/>
                </a:solidFill>
              </a:rPr>
              <a:t> UPM</a:t>
            </a:r>
          </a:p>
          <a:p>
            <a:r>
              <a:rPr lang="en-US" sz="2000" b="1" dirty="0">
                <a:solidFill>
                  <a:srgbClr val="304987"/>
                </a:solidFill>
              </a:rPr>
              <a:t>Total Number</a:t>
            </a:r>
            <a:r>
              <a:rPr lang="es-ES" sz="2000" b="1" dirty="0">
                <a:solidFill>
                  <a:srgbClr val="304987"/>
                </a:solidFill>
              </a:rPr>
              <a:t>:</a:t>
            </a:r>
            <a:r>
              <a:rPr lang="en-US" sz="2000" b="1" dirty="0">
                <a:solidFill>
                  <a:srgbClr val="304987"/>
                </a:solidFill>
              </a:rPr>
              <a:t>    </a:t>
            </a:r>
            <a:r>
              <a:rPr lang="pl-PL" sz="2000" b="1" dirty="0">
                <a:solidFill>
                  <a:srgbClr val="304987"/>
                </a:solidFill>
              </a:rPr>
              <a:t>30</a:t>
            </a:r>
            <a:r>
              <a:rPr lang="en-US" sz="2000" b="1" dirty="0">
                <a:solidFill>
                  <a:srgbClr val="304987"/>
                </a:solidFill>
              </a:rPr>
              <a:t>    </a:t>
            </a:r>
            <a:endParaRPr lang="es-ES" sz="2000" b="1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pl-PL" sz="2000" b="1" dirty="0">
              <a:solidFill>
                <a:srgbClr val="304987"/>
              </a:solidFill>
            </a:endParaRPr>
          </a:p>
          <a:p>
            <a:r>
              <a:rPr lang="pl-PL" sz="2000" b="1" dirty="0" err="1">
                <a:solidFill>
                  <a:srgbClr val="304987"/>
                </a:solidFill>
              </a:rPr>
              <a:t>Suggestions</a:t>
            </a:r>
            <a:r>
              <a:rPr lang="pl-PL" sz="2000" b="1" dirty="0">
                <a:solidFill>
                  <a:srgbClr val="304987"/>
                </a:solidFill>
              </a:rPr>
              <a:t>: </a:t>
            </a:r>
          </a:p>
          <a:p>
            <a:r>
              <a:rPr lang="pl-PL" sz="1200" dirty="0"/>
              <a:t>- </a:t>
            </a:r>
            <a:r>
              <a:rPr lang="en-US" sz="1200" dirty="0"/>
              <a:t>I would try to give more instructions for completing the upload </a:t>
            </a:r>
            <a:r>
              <a:rPr lang="en-US" sz="1200" dirty="0" err="1"/>
              <a:t>excersises</a:t>
            </a:r>
            <a:r>
              <a:rPr lang="en-US" sz="1200" dirty="0"/>
              <a:t> </a:t>
            </a:r>
          </a:p>
          <a:p>
            <a:r>
              <a:rPr lang="pl-PL" sz="1200" dirty="0"/>
              <a:t>- T</a:t>
            </a:r>
            <a:r>
              <a:rPr lang="en-US" sz="1200" dirty="0"/>
              <a:t>he general perception of the course is a bit jagged and uneven. </a:t>
            </a:r>
          </a:p>
          <a:p>
            <a:pPr rtl="0"/>
            <a:r>
              <a:rPr lang="pl-PL" sz="1200" dirty="0">
                <a:effectLst/>
              </a:rPr>
              <a:t>- </a:t>
            </a:r>
            <a:r>
              <a:rPr lang="en-US" sz="1200" dirty="0">
                <a:effectLst/>
              </a:rPr>
              <a:t>I believe the resources provided for each module were too wide. I would have appreciated more concise information.</a:t>
            </a:r>
          </a:p>
          <a:p>
            <a:pPr rtl="0"/>
            <a:r>
              <a:rPr lang="pl-PL" sz="1200" dirty="0">
                <a:effectLst/>
              </a:rPr>
              <a:t>+ </a:t>
            </a:r>
            <a:r>
              <a:rPr lang="en-US" sz="1200" dirty="0">
                <a:effectLst/>
              </a:rPr>
              <a:t>I appreciated that retaking the quizzes was allowed </a:t>
            </a:r>
            <a:endParaRPr lang="pl-PL" sz="1200" dirty="0">
              <a:effectLst/>
            </a:endParaRPr>
          </a:p>
          <a:p>
            <a:pPr rtl="0"/>
            <a:r>
              <a:rPr lang="pl-PL" sz="1200" dirty="0"/>
              <a:t>+ </a:t>
            </a:r>
            <a:r>
              <a:rPr lang="en-US" sz="1200" dirty="0">
                <a:effectLst/>
              </a:rPr>
              <a:t>I think the course was really interesting and useful in my professional life, and I would strongly recommend it.</a:t>
            </a:r>
          </a:p>
          <a:p>
            <a:r>
              <a:rPr lang="pl-PL" sz="1200" dirty="0">
                <a:effectLst/>
              </a:rPr>
              <a:t>+ </a:t>
            </a:r>
            <a:r>
              <a:rPr lang="en-US" sz="1200" dirty="0">
                <a:effectLst/>
              </a:rPr>
              <a:t>I'm very positive towards the exercises</a:t>
            </a:r>
            <a:r>
              <a:rPr lang="pl-PL" sz="1200" dirty="0">
                <a:effectLst/>
              </a:rPr>
              <a:t>.</a:t>
            </a:r>
          </a:p>
          <a:p>
            <a:r>
              <a:rPr lang="pl-PL" sz="1200" dirty="0"/>
              <a:t>+ </a:t>
            </a:r>
            <a:r>
              <a:rPr lang="en-US" sz="1200" dirty="0"/>
              <a:t>The course is easy to understand and use. </a:t>
            </a:r>
            <a:endParaRPr lang="pl-PL" sz="1200" dirty="0"/>
          </a:p>
          <a:p>
            <a:r>
              <a:rPr lang="pl-PL" sz="1200" dirty="0"/>
              <a:t>+ </a:t>
            </a:r>
            <a:r>
              <a:rPr lang="en-US" sz="1200" dirty="0"/>
              <a:t>The student cannot actually perform supply chain planning in real life - see the outcome, and draw conclusions from the outcome</a:t>
            </a:r>
            <a:endParaRPr lang="es-ES" sz="1200" dirty="0"/>
          </a:p>
          <a:p>
            <a:endParaRPr lang="es-ES" sz="2000" b="1" dirty="0">
              <a:solidFill>
                <a:srgbClr val="3049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22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099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</a:t>
            </a:r>
          </a:p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(1 or 2 slides)</a:t>
            </a: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23910" y="1150561"/>
            <a:ext cx="8300087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>
                <a:solidFill>
                  <a:srgbClr val="304987"/>
                </a:solidFill>
              </a:rPr>
              <a:t>Module title: </a:t>
            </a:r>
            <a:r>
              <a:rPr lang="pl-PL" sz="2800" b="1" dirty="0">
                <a:solidFill>
                  <a:srgbClr val="304987"/>
                </a:solidFill>
              </a:rPr>
              <a:t>Supply </a:t>
            </a:r>
            <a:r>
              <a:rPr lang="pl-PL" sz="2800" b="1" dirty="0" err="1">
                <a:solidFill>
                  <a:srgbClr val="304987"/>
                </a:solidFill>
              </a:rPr>
              <a:t>chain</a:t>
            </a:r>
            <a:r>
              <a:rPr lang="pl-PL" sz="2800" b="1" dirty="0">
                <a:solidFill>
                  <a:srgbClr val="304987"/>
                </a:solidFill>
              </a:rPr>
              <a:t> management</a:t>
            </a:r>
            <a:endParaRPr lang="en-US" sz="2800" b="1" dirty="0">
              <a:solidFill>
                <a:srgbClr val="304987"/>
              </a:solidFill>
            </a:endParaRPr>
          </a:p>
          <a:p>
            <a:endParaRPr lang="it-IT" b="1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b="1" dirty="0" err="1">
                <a:solidFill>
                  <a:srgbClr val="304987"/>
                </a:solidFill>
              </a:rPr>
              <a:t>Videos</a:t>
            </a:r>
            <a:r>
              <a:rPr lang="pl-PL" b="1" dirty="0">
                <a:solidFill>
                  <a:srgbClr val="304987"/>
                </a:solidFill>
              </a:rPr>
              <a:t>: </a:t>
            </a:r>
            <a:r>
              <a:rPr lang="pl-PL" dirty="0">
                <a:solidFill>
                  <a:srgbClr val="304987"/>
                </a:solidFill>
              </a:rPr>
              <a:t>12; </a:t>
            </a:r>
            <a:r>
              <a:rPr lang="pl-PL" b="1" dirty="0" err="1">
                <a:solidFill>
                  <a:srgbClr val="304987"/>
                </a:solidFill>
              </a:rPr>
              <a:t>text</a:t>
            </a:r>
            <a:r>
              <a:rPr lang="pl-PL" b="1" dirty="0">
                <a:solidFill>
                  <a:srgbClr val="304987"/>
                </a:solidFill>
              </a:rPr>
              <a:t> </a:t>
            </a:r>
            <a:r>
              <a:rPr lang="pl-PL" b="1" dirty="0" err="1">
                <a:solidFill>
                  <a:srgbClr val="304987"/>
                </a:solidFill>
              </a:rPr>
              <a:t>documents</a:t>
            </a:r>
            <a:r>
              <a:rPr lang="pl-PL" b="1" dirty="0">
                <a:solidFill>
                  <a:srgbClr val="304987"/>
                </a:solidFill>
              </a:rPr>
              <a:t>: </a:t>
            </a:r>
            <a:r>
              <a:rPr lang="pl-PL" dirty="0">
                <a:solidFill>
                  <a:srgbClr val="304987"/>
                </a:solidFill>
              </a:rPr>
              <a:t>11; </a:t>
            </a:r>
            <a:r>
              <a:rPr lang="pl-PL" b="1" dirty="0" err="1">
                <a:solidFill>
                  <a:srgbClr val="304987"/>
                </a:solidFill>
              </a:rPr>
              <a:t>websites</a:t>
            </a:r>
            <a:r>
              <a:rPr lang="pl-PL" b="1" dirty="0">
                <a:solidFill>
                  <a:srgbClr val="304987"/>
                </a:solidFill>
              </a:rPr>
              <a:t>:</a:t>
            </a:r>
            <a:r>
              <a:rPr lang="pl-PL" dirty="0">
                <a:solidFill>
                  <a:srgbClr val="304987"/>
                </a:solidFill>
              </a:rPr>
              <a:t> 7; </a:t>
            </a:r>
            <a:r>
              <a:rPr lang="pl-PL" b="1" dirty="0">
                <a:solidFill>
                  <a:srgbClr val="304987"/>
                </a:solidFill>
              </a:rPr>
              <a:t>data </a:t>
            </a:r>
            <a:r>
              <a:rPr lang="pl-PL" b="1" dirty="0" err="1">
                <a:solidFill>
                  <a:srgbClr val="304987"/>
                </a:solidFill>
              </a:rPr>
              <a:t>sets</a:t>
            </a:r>
            <a:r>
              <a:rPr lang="pl-PL" b="1" dirty="0">
                <a:solidFill>
                  <a:srgbClr val="304987"/>
                </a:solidFill>
              </a:rPr>
              <a:t>: </a:t>
            </a:r>
            <a:r>
              <a:rPr lang="pl-PL" dirty="0">
                <a:solidFill>
                  <a:srgbClr val="304987"/>
                </a:solidFill>
              </a:rPr>
              <a:t>3</a:t>
            </a:r>
            <a:endParaRPr lang="en-GB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Estimate of the student workload in terms of duration</a:t>
            </a:r>
            <a:r>
              <a:rPr lang="pl-PL" dirty="0">
                <a:solidFill>
                  <a:srgbClr val="304987"/>
                </a:solidFill>
              </a:rPr>
              <a:t>: </a:t>
            </a:r>
            <a:r>
              <a:rPr lang="pl-PL" dirty="0" err="1">
                <a:solidFill>
                  <a:srgbClr val="304987"/>
                </a:solidFill>
              </a:rPr>
              <a:t>expected</a:t>
            </a:r>
            <a:r>
              <a:rPr lang="pl-PL" dirty="0">
                <a:solidFill>
                  <a:srgbClr val="304987"/>
                </a:solidFill>
              </a:rPr>
              <a:t> 12hrs – </a:t>
            </a:r>
            <a:r>
              <a:rPr lang="pl-PL" dirty="0" err="1">
                <a:solidFill>
                  <a:srgbClr val="304987"/>
                </a:solidFill>
              </a:rPr>
              <a:t>average</a:t>
            </a:r>
            <a:r>
              <a:rPr lang="pl-PL" dirty="0">
                <a:solidFill>
                  <a:srgbClr val="304987"/>
                </a:solidFill>
              </a:rPr>
              <a:t> 11hrs</a:t>
            </a:r>
            <a:r>
              <a:rPr lang="en-GB" dirty="0">
                <a:solidFill>
                  <a:srgbClr val="304987"/>
                </a:solidFill>
              </a:rPr>
              <a:t>, number of interactions</a:t>
            </a:r>
            <a:r>
              <a:rPr lang="pl-PL" dirty="0">
                <a:solidFill>
                  <a:srgbClr val="304987"/>
                </a:solidFill>
              </a:rPr>
              <a:t>: 12 (</a:t>
            </a:r>
            <a:r>
              <a:rPr lang="pl-PL" dirty="0" err="1">
                <a:solidFill>
                  <a:srgbClr val="304987"/>
                </a:solidFill>
              </a:rPr>
              <a:t>quizzes</a:t>
            </a:r>
            <a:r>
              <a:rPr lang="pl-PL" dirty="0">
                <a:solidFill>
                  <a:srgbClr val="304987"/>
                </a:solidFill>
              </a:rPr>
              <a:t> and </a:t>
            </a:r>
            <a:r>
              <a:rPr lang="pl-PL" dirty="0" err="1">
                <a:solidFill>
                  <a:srgbClr val="304987"/>
                </a:solidFill>
              </a:rPr>
              <a:t>exercises</a:t>
            </a:r>
            <a:r>
              <a:rPr lang="pl-PL" dirty="0">
                <a:solidFill>
                  <a:srgbClr val="304987"/>
                </a:solidFill>
              </a:rPr>
              <a:t>)</a:t>
            </a:r>
            <a:endParaRPr lang="en-GB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Estimate the student engagement in case studies, exercises and quizzes in terms of duration</a:t>
            </a:r>
            <a:r>
              <a:rPr lang="pl-PL" dirty="0">
                <a:solidFill>
                  <a:srgbClr val="304987"/>
                </a:solidFill>
              </a:rPr>
              <a:t>: </a:t>
            </a:r>
            <a:r>
              <a:rPr lang="pl-PL" dirty="0" err="1">
                <a:solidFill>
                  <a:srgbClr val="304987"/>
                </a:solidFill>
              </a:rPr>
              <a:t>expected</a:t>
            </a:r>
            <a:r>
              <a:rPr lang="pl-PL" dirty="0">
                <a:solidFill>
                  <a:srgbClr val="304987"/>
                </a:solidFill>
              </a:rPr>
              <a:t> 3hrs – </a:t>
            </a:r>
            <a:r>
              <a:rPr lang="pl-PL" dirty="0" err="1">
                <a:solidFill>
                  <a:srgbClr val="304987"/>
                </a:solidFill>
              </a:rPr>
              <a:t>average</a:t>
            </a:r>
            <a:r>
              <a:rPr lang="pl-PL" dirty="0">
                <a:solidFill>
                  <a:srgbClr val="304987"/>
                </a:solidFill>
              </a:rPr>
              <a:t> 3hrs</a:t>
            </a:r>
            <a:endParaRPr lang="en-GB" dirty="0">
              <a:solidFill>
                <a:srgbClr val="304987"/>
              </a:solidFill>
            </a:endParaRPr>
          </a:p>
          <a:p>
            <a:endParaRPr lang="en-GB" dirty="0">
              <a:solidFill>
                <a:srgbClr val="304987"/>
              </a:solidFill>
            </a:endParaRPr>
          </a:p>
          <a:p>
            <a:r>
              <a:rPr lang="en-GB" b="1" dirty="0">
                <a:solidFill>
                  <a:srgbClr val="304987"/>
                </a:solidFill>
              </a:rPr>
              <a:t>Analysis of criticality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Did the students achieve the expected learning objectives?</a:t>
            </a:r>
            <a:endParaRPr lang="pl-P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 err="1">
                <a:solidFill>
                  <a:srgbClr val="304987"/>
                </a:solidFill>
              </a:rPr>
              <a:t>Balance</a:t>
            </a:r>
            <a:r>
              <a:rPr lang="pl-PL" dirty="0">
                <a:solidFill>
                  <a:srgbClr val="304987"/>
                </a:solidFill>
              </a:rPr>
              <a:t> as-</a:t>
            </a:r>
            <a:r>
              <a:rPr lang="pl-PL" dirty="0" err="1">
                <a:solidFill>
                  <a:srgbClr val="304987"/>
                </a:solidFill>
              </a:rPr>
              <a:t>is</a:t>
            </a:r>
            <a:r>
              <a:rPr lang="pl-PL" dirty="0">
                <a:solidFill>
                  <a:srgbClr val="304987"/>
                </a:solidFill>
              </a:rPr>
              <a:t> and </a:t>
            </a:r>
            <a:r>
              <a:rPr lang="pl-PL" dirty="0" err="1">
                <a:solidFill>
                  <a:srgbClr val="304987"/>
                </a:solidFill>
              </a:rPr>
              <a:t>expected</a:t>
            </a:r>
            <a:endParaRPr lang="pl-P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 err="1">
                <a:solidFill>
                  <a:srgbClr val="304987"/>
                </a:solidFill>
              </a:rPr>
              <a:t>Quantitative</a:t>
            </a:r>
            <a:r>
              <a:rPr lang="pl-PL" dirty="0">
                <a:solidFill>
                  <a:srgbClr val="304987"/>
                </a:solidFill>
              </a:rPr>
              <a:t> and </a:t>
            </a:r>
            <a:r>
              <a:rPr lang="pl-PL" dirty="0" err="1">
                <a:solidFill>
                  <a:srgbClr val="304987"/>
                </a:solidFill>
              </a:rPr>
              <a:t>qualitative</a:t>
            </a:r>
            <a:r>
              <a:rPr lang="pl-PL" dirty="0">
                <a:solidFill>
                  <a:srgbClr val="304987"/>
                </a:solidFill>
              </a:rPr>
              <a:t> </a:t>
            </a:r>
            <a:r>
              <a:rPr lang="pl-PL" dirty="0" err="1">
                <a:solidFill>
                  <a:srgbClr val="304987"/>
                </a:solidFill>
              </a:rPr>
              <a:t>assessment</a:t>
            </a:r>
            <a:endParaRPr lang="en-GB" sz="1600" dirty="0">
              <a:solidFill>
                <a:srgbClr val="304987"/>
              </a:solidFill>
            </a:endParaRPr>
          </a:p>
        </p:txBody>
      </p:sp>
      <p:graphicFrame>
        <p:nvGraphicFramePr>
          <p:cNvPr id="9" name="Wykres 8">
            <a:extLst>
              <a:ext uri="{FF2B5EF4-FFF2-40B4-BE49-F238E27FC236}">
                <a16:creationId xmlns:a16="http://schemas.microsoft.com/office/drawing/2014/main" id="{C7B04733-E3C9-CE54-E32E-8C6F652C14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7438912"/>
              </p:ext>
            </p:extLst>
          </p:nvPr>
        </p:nvGraphicFramePr>
        <p:xfrm>
          <a:off x="4648200" y="4602539"/>
          <a:ext cx="33528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16099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Evaluation of the Module</a:t>
            </a: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6504" y="1024662"/>
            <a:ext cx="830008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err="1">
                <a:solidFill>
                  <a:srgbClr val="304987"/>
                </a:solidFill>
              </a:rPr>
              <a:t>Strenghts</a:t>
            </a:r>
            <a:r>
              <a:rPr lang="es-ES" sz="2000" b="1" dirty="0">
                <a:solidFill>
                  <a:srgbClr val="304987"/>
                </a:solidFill>
              </a:rPr>
              <a:t> of </a:t>
            </a:r>
            <a:r>
              <a:rPr lang="es-ES" sz="2000" b="1" dirty="0" err="1">
                <a:solidFill>
                  <a:srgbClr val="304987"/>
                </a:solidFill>
              </a:rPr>
              <a:t>the</a:t>
            </a:r>
            <a:r>
              <a:rPr lang="es-ES" sz="2000" b="1" dirty="0">
                <a:solidFill>
                  <a:srgbClr val="304987"/>
                </a:solidFill>
              </a:rPr>
              <a:t> module (at </a:t>
            </a:r>
            <a:r>
              <a:rPr lang="es-ES" sz="2000" b="1" dirty="0" err="1">
                <a:solidFill>
                  <a:srgbClr val="304987"/>
                </a:solidFill>
              </a:rPr>
              <a:t>design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level</a:t>
            </a:r>
            <a:r>
              <a:rPr lang="es-ES" sz="2000" b="1" dirty="0">
                <a:solidFill>
                  <a:srgbClr val="304987"/>
                </a:solidFill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b="1" dirty="0" err="1">
                <a:solidFill>
                  <a:srgbClr val="304987"/>
                </a:solidFill>
              </a:rPr>
              <a:t>Diversified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content</a:t>
            </a:r>
            <a:r>
              <a:rPr lang="pl-PL" sz="2000" b="1" dirty="0">
                <a:solidFill>
                  <a:srgbClr val="304987"/>
                </a:solidFill>
              </a:rPr>
              <a:t> (</a:t>
            </a:r>
            <a:r>
              <a:rPr lang="pl-PL" sz="2000" b="1" dirty="0" err="1">
                <a:solidFill>
                  <a:srgbClr val="304987"/>
                </a:solidFill>
              </a:rPr>
              <a:t>various</a:t>
            </a:r>
            <a:r>
              <a:rPr lang="pl-PL" sz="2000" b="1" dirty="0">
                <a:solidFill>
                  <a:srgbClr val="304987"/>
                </a:solidFill>
              </a:rPr>
              <a:t> materials)</a:t>
            </a:r>
            <a:endParaRPr lang="es-ES" sz="2000" b="1" dirty="0">
              <a:solidFill>
                <a:srgbClr val="304987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dirty="0">
                <a:solidFill>
                  <a:srgbClr val="304987"/>
                </a:solidFill>
              </a:rPr>
              <a:t>Small </a:t>
            </a:r>
            <a:r>
              <a:rPr lang="pl-PL" sz="2000" b="1" dirty="0" err="1">
                <a:solidFill>
                  <a:srgbClr val="304987"/>
                </a:solidFill>
              </a:rPr>
              <a:t>portions</a:t>
            </a:r>
            <a:r>
              <a:rPr lang="pl-PL" sz="2000" b="1" dirty="0">
                <a:solidFill>
                  <a:srgbClr val="304987"/>
                </a:solidFill>
              </a:rPr>
              <a:t> of </a:t>
            </a:r>
            <a:r>
              <a:rPr lang="pl-PL" sz="2000" b="1" dirty="0" err="1">
                <a:solidFill>
                  <a:srgbClr val="304987"/>
                </a:solidFill>
              </a:rPr>
              <a:t>knolwedge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checked</a:t>
            </a:r>
            <a:endParaRPr lang="es-ES" sz="2000" b="1" dirty="0">
              <a:solidFill>
                <a:srgbClr val="304987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dirty="0" err="1">
                <a:solidFill>
                  <a:srgbClr val="304987"/>
                </a:solidFill>
              </a:rPr>
              <a:t>Interesting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issues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covered</a:t>
            </a:r>
            <a:endParaRPr lang="es-ES" sz="2000" b="1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  <a:p>
            <a:r>
              <a:rPr lang="es-ES" sz="2000" dirty="0">
                <a:solidFill>
                  <a:srgbClr val="304987"/>
                </a:solidFill>
              </a:rPr>
              <a:t>Do you consider the students realized them?</a:t>
            </a:r>
            <a:r>
              <a:rPr lang="pl-PL" sz="2000" dirty="0">
                <a:solidFill>
                  <a:srgbClr val="304987"/>
                </a:solidFill>
              </a:rPr>
              <a:t> </a:t>
            </a:r>
            <a:r>
              <a:rPr lang="pl-PL" sz="2000" dirty="0" err="1">
                <a:solidFill>
                  <a:srgbClr val="304987"/>
                </a:solidFill>
              </a:rPr>
              <a:t>Yes</a:t>
            </a:r>
            <a:r>
              <a:rPr lang="pl-PL" sz="2000" dirty="0">
                <a:solidFill>
                  <a:srgbClr val="304987"/>
                </a:solidFill>
              </a:rPr>
              <a:t>, in most </a:t>
            </a:r>
            <a:r>
              <a:rPr lang="pl-PL" sz="2000" dirty="0" err="1">
                <a:solidFill>
                  <a:srgbClr val="304987"/>
                </a:solidFill>
              </a:rPr>
              <a:t>cases</a:t>
            </a:r>
            <a:endParaRPr lang="es-ES" sz="2000" dirty="0">
              <a:solidFill>
                <a:srgbClr val="304987"/>
              </a:solidFill>
            </a:endParaRPr>
          </a:p>
          <a:p>
            <a:r>
              <a:rPr lang="es-ES" sz="2000" dirty="0">
                <a:solidFill>
                  <a:srgbClr val="304987"/>
                </a:solidFill>
              </a:rPr>
              <a:t>Do you consider the professionals realized them?</a:t>
            </a:r>
            <a:r>
              <a:rPr lang="pl-PL" sz="2000" dirty="0">
                <a:solidFill>
                  <a:srgbClr val="304987"/>
                </a:solidFill>
              </a:rPr>
              <a:t> </a:t>
            </a:r>
            <a:r>
              <a:rPr lang="pl-PL" sz="2000" dirty="0" err="1">
                <a:solidFill>
                  <a:srgbClr val="304987"/>
                </a:solidFill>
              </a:rPr>
              <a:t>Yes</a:t>
            </a:r>
            <a:r>
              <a:rPr lang="pl-PL" sz="2000" dirty="0">
                <a:solidFill>
                  <a:srgbClr val="304987"/>
                </a:solidFill>
              </a:rPr>
              <a:t>, in most </a:t>
            </a:r>
            <a:r>
              <a:rPr lang="pl-PL" sz="2000" dirty="0" err="1">
                <a:solidFill>
                  <a:srgbClr val="304987"/>
                </a:solidFill>
              </a:rPr>
              <a:t>cases</a:t>
            </a:r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  <a:p>
            <a:r>
              <a:rPr lang="es-ES" sz="2000" b="1" dirty="0">
                <a:solidFill>
                  <a:srgbClr val="304987"/>
                </a:solidFill>
              </a:rPr>
              <a:t>Ideas for module improvement: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b="1" dirty="0">
                <a:solidFill>
                  <a:srgbClr val="304987"/>
                </a:solidFill>
              </a:rPr>
              <a:t>Using </a:t>
            </a:r>
            <a:r>
              <a:rPr lang="pl-PL" sz="2000" b="1" dirty="0" err="1">
                <a:solidFill>
                  <a:srgbClr val="304987"/>
                </a:solidFill>
              </a:rPr>
              <a:t>simulation</a:t>
            </a:r>
            <a:r>
              <a:rPr lang="pl-PL" sz="2000" b="1" dirty="0">
                <a:solidFill>
                  <a:srgbClr val="304987"/>
                </a:solidFill>
              </a:rPr>
              <a:t> in </a:t>
            </a:r>
            <a:r>
              <a:rPr lang="pl-PL" sz="2000" b="1" dirty="0" err="1">
                <a:solidFill>
                  <a:srgbClr val="304987"/>
                </a:solidFill>
              </a:rPr>
              <a:t>practical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exercises</a:t>
            </a:r>
            <a:endParaRPr lang="es-ES" sz="2000" b="1" dirty="0">
              <a:solidFill>
                <a:srgbClr val="304987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dirty="0">
                <a:solidFill>
                  <a:srgbClr val="304987"/>
                </a:solidFill>
              </a:rPr>
              <a:t>Using </a:t>
            </a:r>
            <a:r>
              <a:rPr lang="pl-PL" sz="2000" b="1" dirty="0" err="1">
                <a:solidFill>
                  <a:srgbClr val="304987"/>
                </a:solidFill>
              </a:rPr>
              <a:t>more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complex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case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studies</a:t>
            </a:r>
            <a:r>
              <a:rPr lang="pl-PL" sz="2000" b="1" dirty="0">
                <a:solidFill>
                  <a:srgbClr val="304987"/>
                </a:solidFill>
              </a:rPr>
              <a:t> to </a:t>
            </a:r>
            <a:r>
              <a:rPr lang="pl-PL" sz="2000" b="1" dirty="0" err="1">
                <a:solidFill>
                  <a:srgbClr val="304987"/>
                </a:solidFill>
              </a:rPr>
              <a:t>reflect</a:t>
            </a:r>
            <a:r>
              <a:rPr lang="pl-PL" sz="2000" b="1" dirty="0">
                <a:solidFill>
                  <a:srgbClr val="304987"/>
                </a:solidFill>
              </a:rPr>
              <a:t> business </a:t>
            </a:r>
            <a:r>
              <a:rPr lang="pl-PL" sz="2000" b="1" dirty="0" err="1">
                <a:solidFill>
                  <a:srgbClr val="304987"/>
                </a:solidFill>
              </a:rPr>
              <a:t>conditions</a:t>
            </a:r>
            <a:endParaRPr lang="es-ES" sz="2000" b="1" dirty="0">
              <a:solidFill>
                <a:srgbClr val="304987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dirty="0">
                <a:solidFill>
                  <a:srgbClr val="304987"/>
                </a:solidFill>
              </a:rPr>
              <a:t>Using </a:t>
            </a:r>
            <a:r>
              <a:rPr lang="pl-PL" sz="2000" b="1" dirty="0" err="1">
                <a:solidFill>
                  <a:srgbClr val="304987"/>
                </a:solidFill>
              </a:rPr>
              <a:t>more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interaction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options</a:t>
            </a:r>
            <a:endParaRPr lang="pl-PL" sz="2000" b="1" dirty="0">
              <a:solidFill>
                <a:srgbClr val="304987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dirty="0" err="1">
                <a:solidFill>
                  <a:srgbClr val="304987"/>
                </a:solidFill>
              </a:rPr>
              <a:t>More</a:t>
            </a:r>
            <a:r>
              <a:rPr lang="pl-PL" sz="2000" b="1" dirty="0">
                <a:solidFill>
                  <a:srgbClr val="304987"/>
                </a:solidFill>
              </a:rPr>
              <a:t> automation in </a:t>
            </a:r>
            <a:r>
              <a:rPr lang="pl-PL" sz="2000" b="1" dirty="0" err="1">
                <a:solidFill>
                  <a:srgbClr val="304987"/>
                </a:solidFill>
              </a:rPr>
              <a:t>students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assessment</a:t>
            </a:r>
            <a:endParaRPr lang="es-ES" sz="2000" b="1" dirty="0">
              <a:solidFill>
                <a:srgbClr val="3049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197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Evaluation of the Module</a:t>
            </a:r>
            <a:endParaRPr lang="en-US" sz="3200"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6504" y="1024663"/>
            <a:ext cx="830008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rgbClr val="304987"/>
                </a:solidFill>
              </a:rPr>
              <a:t>Based on the experience, please list the main points to emphasize for the revision of the module: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b="1" dirty="0" err="1">
                <a:solidFill>
                  <a:srgbClr val="304987"/>
                </a:solidFill>
              </a:rPr>
              <a:t>More</a:t>
            </a:r>
            <a:r>
              <a:rPr lang="pl-PL" sz="2000" b="1" dirty="0">
                <a:solidFill>
                  <a:srgbClr val="304987"/>
                </a:solidFill>
              </a:rPr>
              <a:t> real-life </a:t>
            </a:r>
            <a:r>
              <a:rPr lang="pl-PL" sz="2000" b="1" dirty="0" err="1">
                <a:solidFill>
                  <a:srgbClr val="304987"/>
                </a:solidFill>
              </a:rPr>
              <a:t>examples</a:t>
            </a:r>
            <a:endParaRPr lang="es-ES" sz="2000" b="1" dirty="0">
              <a:solidFill>
                <a:srgbClr val="304987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dirty="0" err="1">
                <a:solidFill>
                  <a:srgbClr val="304987"/>
                </a:solidFill>
              </a:rPr>
              <a:t>More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practical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exercises</a:t>
            </a:r>
            <a:endParaRPr lang="es-ES" sz="2000" b="1" dirty="0">
              <a:solidFill>
                <a:srgbClr val="304987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dirty="0" err="1">
                <a:solidFill>
                  <a:srgbClr val="304987"/>
                </a:solidFill>
              </a:rPr>
              <a:t>More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concise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conent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presentation</a:t>
            </a:r>
            <a:endParaRPr lang="es-ES" sz="2000" b="1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  <a:p>
            <a:r>
              <a:rPr lang="es-ES" sz="2000" b="1" dirty="0">
                <a:solidFill>
                  <a:srgbClr val="304987"/>
                </a:solidFill>
              </a:rPr>
              <a:t>Reinforced added value, when the improvements are implemented (estimated):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b="1" dirty="0" err="1">
                <a:solidFill>
                  <a:srgbClr val="304987"/>
                </a:solidFill>
              </a:rPr>
              <a:t>More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practical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skills</a:t>
            </a:r>
            <a:r>
              <a:rPr lang="pl-PL" sz="2000" b="1" dirty="0">
                <a:solidFill>
                  <a:srgbClr val="304987"/>
                </a:solidFill>
              </a:rPr>
              <a:t> development</a:t>
            </a:r>
            <a:endParaRPr lang="es-ES" sz="2000" b="1" dirty="0">
              <a:solidFill>
                <a:srgbClr val="304987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dirty="0" err="1">
                <a:solidFill>
                  <a:srgbClr val="304987"/>
                </a:solidFill>
              </a:rPr>
              <a:t>More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connection</a:t>
            </a:r>
            <a:r>
              <a:rPr lang="pl-PL" sz="2000" b="1" dirty="0">
                <a:solidFill>
                  <a:srgbClr val="304987"/>
                </a:solidFill>
              </a:rPr>
              <a:t> to business environment</a:t>
            </a:r>
            <a:endParaRPr lang="es-ES" sz="2000" b="1" dirty="0">
              <a:solidFill>
                <a:srgbClr val="304987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dirty="0">
                <a:solidFill>
                  <a:srgbClr val="304987"/>
                </a:solidFill>
              </a:rPr>
              <a:t>Content </a:t>
            </a:r>
            <a:r>
              <a:rPr lang="pl-PL" sz="2000" b="1" dirty="0" err="1">
                <a:solidFill>
                  <a:srgbClr val="304987"/>
                </a:solidFill>
              </a:rPr>
              <a:t>easier</a:t>
            </a:r>
            <a:r>
              <a:rPr lang="pl-PL" sz="2000" b="1" dirty="0">
                <a:solidFill>
                  <a:srgbClr val="304987"/>
                </a:solidFill>
              </a:rPr>
              <a:t> to </a:t>
            </a:r>
            <a:r>
              <a:rPr lang="pl-PL" sz="2000" b="1" dirty="0" err="1">
                <a:solidFill>
                  <a:srgbClr val="304987"/>
                </a:solidFill>
              </a:rPr>
              <a:t>understand</a:t>
            </a:r>
            <a:endParaRPr lang="es-ES" sz="2000" b="1" dirty="0">
              <a:solidFill>
                <a:srgbClr val="3049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314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Evaluation of the Module</a:t>
            </a:r>
          </a:p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Reminder</a:t>
            </a:r>
            <a:endParaRPr lang="en-US"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83152" y="1093042"/>
            <a:ext cx="83000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err="1">
                <a:solidFill>
                  <a:srgbClr val="304987"/>
                </a:solidFill>
              </a:rPr>
              <a:t>Each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Partner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must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provide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for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the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deliverables</a:t>
            </a:r>
            <a:r>
              <a:rPr lang="es-ES" sz="2000" b="1" dirty="0">
                <a:solidFill>
                  <a:srgbClr val="304987"/>
                </a:solidFill>
              </a:rPr>
              <a:t>:</a:t>
            </a:r>
          </a:p>
          <a:p>
            <a:endParaRPr lang="es-ES" sz="2000" b="1" dirty="0">
              <a:solidFill>
                <a:srgbClr val="304987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152" y="1623949"/>
            <a:ext cx="8037335" cy="2793513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246504" y="4438422"/>
            <a:ext cx="830008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rgbClr val="304987"/>
                </a:solidFill>
              </a:rPr>
              <a:t>Each partner MUST provide a report addressing the previous aspects having the focus on their implemented modules at their earliest convenience, as the UPM must integrate them regarding the R4.4.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</a:p>
          <a:p>
            <a:r>
              <a:rPr lang="pl-PL" sz="2000" b="1" dirty="0">
                <a:solidFill>
                  <a:srgbClr val="304987"/>
                </a:solidFill>
              </a:rPr>
              <a:t>Beta version </a:t>
            </a:r>
            <a:r>
              <a:rPr lang="pl-PL" sz="2000" b="1" dirty="0" err="1">
                <a:solidFill>
                  <a:srgbClr val="304987"/>
                </a:solidFill>
              </a:rPr>
              <a:t>completed</a:t>
            </a:r>
            <a:r>
              <a:rPr lang="pl-PL" sz="2000" b="1" dirty="0">
                <a:solidFill>
                  <a:srgbClr val="304987"/>
                </a:solidFill>
              </a:rPr>
              <a:t> by the end of  </a:t>
            </a:r>
            <a:r>
              <a:rPr lang="pl-PL" sz="2000" b="1" dirty="0" err="1">
                <a:solidFill>
                  <a:srgbClr val="304987"/>
                </a:solidFill>
              </a:rPr>
              <a:t>June</a:t>
            </a:r>
            <a:r>
              <a:rPr lang="pl-PL" sz="2000" b="1" dirty="0">
                <a:solidFill>
                  <a:srgbClr val="304987"/>
                </a:solidFill>
              </a:rPr>
              <a:t>, </a:t>
            </a:r>
            <a:r>
              <a:rPr lang="pl-PL" sz="2000" b="1" dirty="0" err="1">
                <a:solidFill>
                  <a:srgbClr val="304987"/>
                </a:solidFill>
              </a:rPr>
              <a:t>final</a:t>
            </a:r>
            <a:r>
              <a:rPr lang="pl-PL" sz="2000" b="1" dirty="0">
                <a:solidFill>
                  <a:srgbClr val="304987"/>
                </a:solidFill>
              </a:rPr>
              <a:t> version </a:t>
            </a:r>
            <a:r>
              <a:rPr lang="pl-PL" sz="2000" b="1" dirty="0" err="1">
                <a:solidFill>
                  <a:srgbClr val="304987"/>
                </a:solidFill>
              </a:rPr>
              <a:t>whenever</a:t>
            </a:r>
            <a:r>
              <a:rPr lang="pl-PL" sz="2000" b="1" dirty="0">
                <a:solidFill>
                  <a:srgbClr val="304987"/>
                </a:solidFill>
              </a:rPr>
              <a:t> feedback                                                                                                       from </a:t>
            </a:r>
            <a:r>
              <a:rPr lang="pl-PL" sz="2000" b="1" dirty="0" err="1">
                <a:solidFill>
                  <a:srgbClr val="304987"/>
                </a:solidFill>
              </a:rPr>
              <a:t>Sweden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is</a:t>
            </a:r>
            <a:r>
              <a:rPr lang="pl-PL" sz="2000" b="1" dirty="0">
                <a:solidFill>
                  <a:srgbClr val="304987"/>
                </a:solidFill>
              </a:rPr>
              <a:t> </a:t>
            </a:r>
            <a:r>
              <a:rPr lang="pl-PL" sz="2000" b="1" dirty="0" err="1">
                <a:solidFill>
                  <a:srgbClr val="304987"/>
                </a:solidFill>
              </a:rPr>
              <a:t>received</a:t>
            </a:r>
            <a:r>
              <a:rPr lang="pl-PL" sz="2000" b="1" dirty="0">
                <a:solidFill>
                  <a:srgbClr val="304987"/>
                </a:solidFill>
              </a:rPr>
              <a:t>  </a:t>
            </a:r>
            <a:endParaRPr lang="es-ES" sz="2000" b="1" dirty="0">
              <a:solidFill>
                <a:srgbClr val="3049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5647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3f1a5839-0945-46c2-a4d3-322d9d7c9b3d" xsi:nil="true"/>
    <Has_Teacher_Only_SectionGroup xmlns="3f1a5839-0945-46c2-a4d3-322d9d7c9b3d" xsi:nil="true"/>
    <NotebookType xmlns="3f1a5839-0945-46c2-a4d3-322d9d7c9b3d" xsi:nil="true"/>
    <Is_Collaboration_Space_Locked xmlns="3f1a5839-0945-46c2-a4d3-322d9d7c9b3d" xsi:nil="true"/>
    <Self_Registration_Enabled xmlns="3f1a5839-0945-46c2-a4d3-322d9d7c9b3d" xsi:nil="true"/>
    <Teachers xmlns="3f1a5839-0945-46c2-a4d3-322d9d7c9b3d">
      <UserInfo>
        <DisplayName/>
        <AccountId xsi:nil="true"/>
        <AccountType/>
      </UserInfo>
    </Teachers>
    <Invited_Teachers xmlns="3f1a5839-0945-46c2-a4d3-322d9d7c9b3d" xsi:nil="true"/>
    <Invited_Students xmlns="3f1a5839-0945-46c2-a4d3-322d9d7c9b3d" xsi:nil="true"/>
    <DefaultSectionNames xmlns="3f1a5839-0945-46c2-a4d3-322d9d7c9b3d" xsi:nil="true"/>
    <CultureName xmlns="3f1a5839-0945-46c2-a4d3-322d9d7c9b3d" xsi:nil="true"/>
    <Templates xmlns="3f1a5839-0945-46c2-a4d3-322d9d7c9b3d" xsi:nil="true"/>
    <FolderType xmlns="3f1a5839-0945-46c2-a4d3-322d9d7c9b3d" xsi:nil="true"/>
    <Students xmlns="3f1a5839-0945-46c2-a4d3-322d9d7c9b3d">
      <UserInfo>
        <DisplayName/>
        <AccountId xsi:nil="true"/>
        <AccountType/>
      </UserInfo>
    </Students>
    <Owner xmlns="3f1a5839-0945-46c2-a4d3-322d9d7c9b3d">
      <UserInfo>
        <DisplayName/>
        <AccountId xsi:nil="true"/>
        <AccountType/>
      </UserInfo>
    </Owner>
    <Student_Groups xmlns="3f1a5839-0945-46c2-a4d3-322d9d7c9b3d">
      <UserInfo>
        <DisplayName/>
        <AccountId xsi:nil="true"/>
        <AccountType/>
      </UserInfo>
    </Student_Group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7C39C2FE7BAF34582305479AB4894F7" ma:contentTypeVersion="29" ma:contentTypeDescription="Crear nuevo documento." ma:contentTypeScope="" ma:versionID="80869591a2a446f570a959e873097e1d">
  <xsd:schema xmlns:xsd="http://www.w3.org/2001/XMLSchema" xmlns:xs="http://www.w3.org/2001/XMLSchema" xmlns:p="http://schemas.microsoft.com/office/2006/metadata/properties" xmlns:ns3="3f1a5839-0945-46c2-a4d3-322d9d7c9b3d" xmlns:ns4="80cad474-091d-4659-ae69-da4618268329" targetNamespace="http://schemas.microsoft.com/office/2006/metadata/properties" ma:root="true" ma:fieldsID="16761a2ee2c79ccb5fb6d53307ae4de1" ns3:_="" ns4:_="">
    <xsd:import namespace="3f1a5839-0945-46c2-a4d3-322d9d7c9b3d"/>
    <xsd:import namespace="80cad474-091d-4659-ae69-da4618268329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1a5839-0945-46c2-a4d3-322d9d7c9b3d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2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3" nillable="true" ma:displayName="Culture Name" ma:internalName="CultureName">
      <xsd:simpleType>
        <xsd:restriction base="dms:Text"/>
      </xsd:simpleType>
    </xsd:element>
    <xsd:element name="AppVersion" ma:index="14" nillable="true" ma:displayName="App Version" ma:internalName="AppVersion">
      <xsd:simpleType>
        <xsd:restriction base="dms:Text"/>
      </xsd:simpleType>
    </xsd:element>
    <xsd:element name="Teachers" ma:index="1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0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1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2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9" nillable="true" ma:displayName="Tags" ma:internalName="MediaServiceAutoTags" ma:readOnly="true">
      <xsd:simpleType>
        <xsd:restriction base="dms:Text"/>
      </xsd:simpleType>
    </xsd:element>
    <xsd:element name="MediaServiceOCR" ma:index="3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1" nillable="true" ma:displayName="Location" ma:internalName="MediaServiceLocation" ma:readOnly="true">
      <xsd:simpleType>
        <xsd:restriction base="dms:Text"/>
      </xsd:simpleType>
    </xsd:element>
    <xsd:element name="MediaServiceAutoKeyPoints" ma:index="3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3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cad474-091d-4659-ae69-da4618268329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5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70C95-E4A0-4594-916B-F83B82E2D5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4D93A7-4D28-46EF-B7B7-BD86829471E6}">
  <ds:schemaRefs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80cad474-091d-4659-ae69-da4618268329"/>
    <ds:schemaRef ds:uri="3f1a5839-0945-46c2-a4d3-322d9d7c9b3d"/>
  </ds:schemaRefs>
</ds:datastoreItem>
</file>

<file path=customXml/itemProps3.xml><?xml version="1.0" encoding="utf-8"?>
<ds:datastoreItem xmlns:ds="http://schemas.openxmlformats.org/officeDocument/2006/customXml" ds:itemID="{067FD771-64DB-4D78-B660-8314B49136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1a5839-0945-46c2-a4d3-322d9d7c9b3d"/>
    <ds:schemaRef ds:uri="80cad474-091d-4659-ae69-da46182683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611</Words>
  <Application>Microsoft Office PowerPoint</Application>
  <PresentationFormat>Panoramiczny</PresentationFormat>
  <Paragraphs>117</Paragraphs>
  <Slides>7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Tema de Office</vt:lpstr>
      <vt:lpstr>Prezentacja programu PowerPoint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Joaquin Ordieres-Mere</dc:creator>
  <cp:lastModifiedBy>Agnieszka Stachowiak</cp:lastModifiedBy>
  <cp:revision>28</cp:revision>
  <dcterms:created xsi:type="dcterms:W3CDTF">2022-05-24T20:11:28Z</dcterms:created>
  <dcterms:modified xsi:type="dcterms:W3CDTF">2022-06-17T07:39:14Z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0x01010087C39C2FE7BAF34582305479AB4894F7</vt:lpwstr>
  </property>
</Properties>
</file>