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58" r:id="rId6"/>
    <p:sldId id="259" r:id="rId7"/>
    <p:sldId id="266" r:id="rId8"/>
    <p:sldId id="265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62EE5-02F7-4950-BB8D-483FA87407A9}" v="8" dt="2022-06-14T14:51:03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6" autoAdjust="0"/>
    <p:restoredTop sz="88014" autoAdjust="0"/>
  </p:normalViewPr>
  <p:slideViewPr>
    <p:cSldViewPr snapToGrid="0">
      <p:cViewPr varScale="1">
        <p:scale>
          <a:sx n="44" d="100"/>
          <a:sy n="44" d="100"/>
        </p:scale>
        <p:origin x="9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Total har 15 svarat varav flera från universitetspartners. Det går inte att se om någon kommer från </a:t>
            </a:r>
            <a:r>
              <a:rPr lang="sv-SE" dirty="0" err="1"/>
              <a:t>Alcomot</a:t>
            </a:r>
            <a:r>
              <a:rPr lang="sv-SE" dirty="0"/>
              <a:t> eller </a:t>
            </a:r>
            <a:r>
              <a:rPr lang="sv-SE" dirty="0" err="1"/>
              <a:t>Arruti</a:t>
            </a:r>
            <a:r>
              <a:rPr lang="sv-SE" dirty="0"/>
              <a:t> som enkäten utformats.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5861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Fritextsvar som är sammanställda. Totalt 10 svar. Alla är inklistrade nedan.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dirty="0"/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don't think any improvements need to be done.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really appreciated that each module had its own video and presentation, which were well structured. Although, from my point of view, videos should've had subtitles on them. Apart from that, I also appreciated that you could retake the quizzes to get the highest grade. I believe the exercise was too challenging, even though the instructions were fully detailed and easy to follow, and the solution was available. With everything being said, I think the course was really interesting and useful in my professional life, and I would strongly recommend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think that the course was interesting, but the fundamentals of the course itself were not enough for my initial expectation. I would definitely fix the audio in the videos, adding subtitles where possible. Sometimes the voice was poor and it was a bit hard to fully understand it. The exercise part was not clear at all, I faced some issues with formulas because of syntax of Excel and the final task was definitely not clear at all, so I lost double time to understand what I had to do. My suggestion for the exercise part is to make it interactive or to have a video solution/explanation for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general I am very satisfied, I suggest to insert more practical exercises and to create a guide to use the algorithm on the data quiz. 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nothing in particular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Since my excel was in Spanish, it was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diffficult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 translate the functions, specially the larger ones.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Thank you for this learning opportunity.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exercise was not working properly even though I followed every step of the guide, so I had to use other methods. Also the subject was something I have already studied profoundly. If the excel exercise would have worked for me as intended it would have been a nice addition to my knowledge as I have only used programming to make the code for machine learning.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Video lessons are too slow. Excel exercise was great, there could be videos on that, and incorporate more exercises.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Voice of lecture is not to good, I couldn't hear what he was saying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 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0773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213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181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651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 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 err="1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</a:t>
            </a: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: LiU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76DEC89-9485-41CF-DC14-E460457E4B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060" y="5787456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9383719" cy="57554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 0: LIU  22: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 0: PZN   26: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48      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r>
              <a:rPr lang="es-ES" sz="2000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258320"/>
              </p:ext>
            </p:extLst>
          </p:nvPr>
        </p:nvGraphicFramePr>
        <p:xfrm>
          <a:off x="485856" y="2009934"/>
          <a:ext cx="790999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91859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0476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8303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03060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7933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2.87 (Min:1.0; Max:9.0)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50940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1.69 (Min:0.3; Max: 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51313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8272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F87E64F-C778-DEAB-DC79-10253549B3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49714"/>
            <a:ext cx="961935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Professionals:  ?: IMPLEMA  ?: Bosch   ?: </a:t>
            </a:r>
            <a:r>
              <a:rPr lang="en-US" sz="2000" b="1" dirty="0" err="1">
                <a:solidFill>
                  <a:srgbClr val="304987"/>
                </a:solidFill>
              </a:rPr>
              <a:t>Alcomot</a:t>
            </a:r>
            <a:r>
              <a:rPr lang="en-US" sz="2000" b="1" dirty="0">
                <a:solidFill>
                  <a:srgbClr val="304987"/>
                </a:solidFill>
              </a:rPr>
              <a:t>   ?: </a:t>
            </a:r>
            <a:r>
              <a:rPr lang="en-US" sz="2000" b="1" dirty="0" err="1">
                <a:solidFill>
                  <a:srgbClr val="304987"/>
                </a:solidFill>
              </a:rPr>
              <a:t>Arruti</a:t>
            </a:r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15       </a:t>
            </a:r>
          </a:p>
          <a:p>
            <a:endParaRPr lang="es-ES" b="1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r>
              <a:rPr lang="es-ES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079840"/>
              </p:ext>
            </p:extLst>
          </p:nvPr>
        </p:nvGraphicFramePr>
        <p:xfrm>
          <a:off x="267853" y="2009950"/>
          <a:ext cx="8128001" cy="3481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80">
                  <a:extLst>
                    <a:ext uri="{9D8B030D-6E8A-4147-A177-3AD203B41FA5}">
                      <a16:colId xmlns:a16="http://schemas.microsoft.com/office/drawing/2014/main" val="2697897342"/>
                    </a:ext>
                  </a:extLst>
                </a:gridCol>
                <a:gridCol w="2638521">
                  <a:extLst>
                    <a:ext uri="{9D8B030D-6E8A-4147-A177-3AD203B41FA5}">
                      <a16:colId xmlns:a16="http://schemas.microsoft.com/office/drawing/2014/main" val="4026412935"/>
                    </a:ext>
                  </a:extLst>
                </a:gridCol>
              </a:tblGrid>
              <a:tr h="317186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6582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75981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22783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27962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95087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0499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3.25 (Min:1.0; Max:10.0)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306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1.59 (Min:0.0; Max: 5.0)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56738"/>
                  </a:ext>
                </a:extLst>
              </a:tr>
              <a:tr h="555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428665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F141040D-A254-7DFF-65BF-ECDFBDF524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9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/>
          <p:cNvSpPr/>
          <p:nvPr/>
        </p:nvSpPr>
        <p:spPr>
          <a:xfrm>
            <a:off x="223910" y="796599"/>
            <a:ext cx="940631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it-IT" b="1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Written comments</a:t>
            </a:r>
          </a:p>
          <a:p>
            <a:r>
              <a:rPr lang="en-GB" dirty="0">
                <a:solidFill>
                  <a:srgbClr val="304987"/>
                </a:solidFill>
              </a:rPr>
              <a:t>Video lectures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with several videos and presentations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slow 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No subtitles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Audio poor at times</a:t>
            </a:r>
          </a:p>
          <a:p>
            <a:r>
              <a:rPr lang="en-GB" dirty="0">
                <a:solidFill>
                  <a:srgbClr val="304987"/>
                </a:solidFill>
              </a:rPr>
              <a:t>Exercise in Excel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Difficult with Excel in other 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Missing video guide for the exercise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challenging, even though good instructions</a:t>
            </a:r>
          </a:p>
          <a:p>
            <a:r>
              <a:rPr lang="en-GB" dirty="0">
                <a:solidFill>
                  <a:srgbClr val="304987"/>
                </a:solidFill>
              </a:rPr>
              <a:t>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More practical exercises wanted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to be able to retake quizzes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Very satisfied</a:t>
            </a:r>
            <a:endParaRPr lang="en-GB" sz="1600" dirty="0">
              <a:solidFill>
                <a:srgbClr val="304987"/>
              </a:solidFill>
            </a:endParaRPr>
          </a:p>
        </p:txBody>
      </p:sp>
      <p:sp>
        <p:nvSpPr>
          <p:cNvPr id="12" name="Google Shape;100;p2">
            <a:extLst>
              <a:ext uri="{FF2B5EF4-FFF2-40B4-BE49-F238E27FC236}">
                <a16:creationId xmlns:a16="http://schemas.microsoft.com/office/drawing/2014/main" id="{0564DD48-1733-6037-2AC9-2178CD3A84E8}"/>
              </a:ext>
            </a:extLst>
          </p:cNvPr>
          <p:cNvSpPr txBox="1">
            <a:spLocks/>
          </p:cNvSpPr>
          <p:nvPr/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3150" indent="-958850">
              <a:buClr>
                <a:srgbClr val="E20D1C"/>
              </a:buClr>
              <a:buSzPts val="3600"/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290FFE7-2C21-F78B-8248-668DDFA16D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5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94063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en-US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There are four recorded lectures, one recorded introduction, five quizzes, self reflection, and one calculation exercise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Recorded time = 9.5 + 16 + 21.5 + 14 + 4 = 65 minutes, Quiz time 5 * 15 = 75 minutes, 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self reflection 30 minutes: total 170 minutes (2.83 hours)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2.83 hours planned vs 2.97 hours actual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Exercise time = 1.50 hours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1.50 hours planned vs 1.67 hours actual</a:t>
            </a:r>
          </a:p>
          <a:p>
            <a:endParaRPr lang="en-US" dirty="0">
              <a:solidFill>
                <a:srgbClr val="304987"/>
              </a:solidFill>
            </a:endParaRPr>
          </a:p>
          <a:p>
            <a:r>
              <a:rPr lang="en-US" b="1" dirty="0">
                <a:solidFill>
                  <a:srgbClr val="304987"/>
                </a:solidFill>
              </a:rPr>
              <a:t>Analysis of criticality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89 participants, 62 answered the quizzes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48 got all quizzes correct </a:t>
            </a:r>
            <a:r>
              <a:rPr lang="en-US" b="1" dirty="0">
                <a:solidFill>
                  <a:srgbClr val="304987"/>
                </a:solidFill>
              </a:rPr>
              <a:t>(77.4%)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 exercise was answered by 60 participants</a:t>
            </a:r>
            <a:r>
              <a:rPr lang="en-US" b="1" dirty="0">
                <a:solidFill>
                  <a:srgbClr val="304987"/>
                </a:solidFill>
              </a:rPr>
              <a:t>, 57 correct (95%)</a:t>
            </a:r>
            <a:br>
              <a:rPr lang="en-US" b="1" dirty="0">
                <a:solidFill>
                  <a:srgbClr val="304987"/>
                </a:solidFill>
              </a:rPr>
            </a:br>
            <a:endParaRPr lang="en-US" sz="1600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AC04F82-B8F1-75F6-8A9C-9B8E72EEAF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2"/>
            <a:ext cx="83000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Strengths of the module (at design level)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Lectures and lecture material by company professional working with Machine Learning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Teaching material tested in program course at LiU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topic, using standard tools such as MS Excel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dirty="0">
                <a:solidFill>
                  <a:srgbClr val="304987"/>
                </a:solidFill>
              </a:rPr>
              <a:t>Do you consider the students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r>
              <a:rPr lang="en-US" sz="2000" dirty="0">
                <a:solidFill>
                  <a:srgbClr val="304987"/>
                </a:solidFill>
              </a:rPr>
              <a:t>Do you consider the professionals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endParaRPr lang="en-US" sz="2000" dirty="0">
              <a:solidFill>
                <a:srgbClr val="304987"/>
              </a:solidFill>
            </a:endParaRP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Ideas for module improvement: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Subtitles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Recorded instructions for exercise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Audio enhancement</a:t>
            </a: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002A72E1-6C60-B06C-24DF-0DBA16A10F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9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lang="en-US" sz="3200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3"/>
            <a:ext cx="83000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Based on the experience, please list the main points to emphasize for the revision of the module: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Recording quality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exercises in relevant topics, recorded instructions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visible connection to Operations Management 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Reinforced added value, when the improvements are implemented (estimated):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 for future professionals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Stand-alone module to use anytime, no context necessary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Advanced mathematical exercise in MS </a:t>
            </a:r>
            <a:r>
              <a:rPr lang="en-US" sz="2000" b="1" dirty="0" err="1">
                <a:solidFill>
                  <a:srgbClr val="304987"/>
                </a:solidFill>
              </a:rPr>
              <a:t>Ecxel</a:t>
            </a:r>
            <a:endParaRPr lang="en-US" sz="2000" b="1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1418A1F7-124B-94BD-AAFC-7B6BAF3D15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1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Reminder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deliverables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152" y="1623949"/>
            <a:ext cx="8037335" cy="279351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46504" y="4438422"/>
            <a:ext cx="83000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MUST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a </a:t>
            </a:r>
            <a:r>
              <a:rPr lang="es-ES" sz="2000" b="1" dirty="0" err="1">
                <a:solidFill>
                  <a:srgbClr val="304987"/>
                </a:solidFill>
              </a:rPr>
              <a:t>report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addressing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previous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aspects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having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focus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on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implemented</a:t>
            </a:r>
            <a:r>
              <a:rPr lang="es-ES" sz="2000" b="1" dirty="0">
                <a:solidFill>
                  <a:srgbClr val="304987"/>
                </a:solidFill>
              </a:rPr>
              <a:t> modules at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earliest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convenience</a:t>
            </a:r>
            <a:r>
              <a:rPr lang="es-ES" sz="2000" b="1" dirty="0">
                <a:solidFill>
                  <a:srgbClr val="304987"/>
                </a:solidFill>
              </a:rPr>
              <a:t>, as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UPM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integrate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them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regarding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>
                <a:solidFill>
                  <a:srgbClr val="304987"/>
                </a:solidFill>
              </a:rPr>
              <a:t> R4.4.</a:t>
            </a:r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11" name="Picture 5" descr="Logotype">
            <a:extLst>
              <a:ext uri="{FF2B5EF4-FFF2-40B4-BE49-F238E27FC236}">
                <a16:creationId xmlns:a16="http://schemas.microsoft.com/office/drawing/2014/main" id="{9E778CF3-EFC4-8733-A57D-1F373A82F6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Props1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4D93A7-4D28-46EF-B7B7-BD86829471E6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80cad474-091d-4659-ae69-da4618268329"/>
    <ds:schemaRef ds:uri="3f1a5839-0945-46c2-a4d3-322d9d7c9b3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1144</Words>
  <Application>Microsoft Office PowerPoint</Application>
  <PresentationFormat>Bredbild</PresentationFormat>
  <Paragraphs>160</Paragraphs>
  <Slides>8</Slides>
  <Notes>8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PowerPoint-presentation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Janerik Lundquist</cp:lastModifiedBy>
  <cp:revision>29</cp:revision>
  <dcterms:created xsi:type="dcterms:W3CDTF">2022-05-24T20:11:28Z</dcterms:created>
  <dcterms:modified xsi:type="dcterms:W3CDTF">2022-06-15T14:32:23Z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