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648" r:id="rId1"/>
  </p:sldMasterIdLst>
  <p:notesMasterIdLst>
    <p:notesMasterId r:id="rId13"/>
  </p:notesMasterIdLst>
  <p:sldIdLst>
    <p:sldId id="256" r:id="rId2"/>
    <p:sldId id="271" r:id="rId3"/>
    <p:sldId id="278" r:id="rId4"/>
    <p:sldId id="279" r:id="rId5"/>
    <p:sldId id="280" r:id="rId6"/>
    <p:sldId id="281" r:id="rId7"/>
    <p:sldId id="282" r:id="rId8"/>
    <p:sldId id="283" r:id="rId9"/>
    <p:sldId id="284" r:id="rId10"/>
    <p:sldId id="285" r:id="rId11"/>
    <p:sldId id="262" r:id="rId12"/>
  </p:sldIdLst>
  <p:sldSz cx="12192000" cy="6858000"/>
  <p:notesSz cx="6858000" cy="9144000"/>
  <p:embeddedFontLst>
    <p:embeddedFont>
      <p:font typeface="Calibri" panose="020F0502020204030204" pitchFamily="34" charset="0"/>
      <p:regular r:id="rId14"/>
      <p:bold r:id="rId15"/>
      <p:italic r:id="rId16"/>
      <p:boldItalic r:id="rId1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http://customooxmlschemas.google.com/">
      <go:slidesCustomData xmlns:go="http://customooxmlschemas.google.com/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30" roundtripDataSignature="AMtx7mjJctCiUzSchCpNseI37w8OcaJxB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04987"/>
    <a:srgbClr val="5B9BD5"/>
    <a:srgbClr val="3BA0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8034E78-7F5D-4C2E-B375-FC64B27BC917}" styleName="Stile scuro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B301B821-A1FF-4177-AEE7-76D212191A09}" styleName="Stile medio 1 - Color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843" autoAdjust="0"/>
    <p:restoredTop sz="94753"/>
  </p:normalViewPr>
  <p:slideViewPr>
    <p:cSldViewPr snapToGrid="0" snapToObjects="1">
      <p:cViewPr varScale="1">
        <p:scale>
          <a:sx n="75" d="100"/>
          <a:sy n="75" d="100"/>
        </p:scale>
        <p:origin x="62" y="18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10" Type="http://schemas.openxmlformats.org/officeDocument/2006/relationships/slide" Target="slides/slide9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30" Type="http://customschemas.google.com/relationships/presentationmetadata" Target="metadata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Utente\Google%20Drive\IE3_cartella%20interna\WP4\Dati%20valutazioni%20target%20groups\IE3_valutazione%20complessiva%20risultati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Utente\Google%20Drive\IE3_cartella%20interna\WP4\Dati%20valutazioni%20target%20groups\IE3_valutazione%20complessiva%20risultati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Utente\Google%20Drive\IE3_cartella%20interna\WP4\Dati%20valutazioni%20target%20groups\IE3_valutazione%20complessiva%20risultati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Utente\Google%20Drive\IE3_cartella%20interna\WP4\Dati%20valutazioni%20target%20groups\IE3_valutazione%20complessiva%20risultati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Utente\Google%20Drive\IE3_cartella%20interna\WP4\Dati%20valutazioni%20target%20groups\IE3_valutazione%20complessiva%20risultati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Utente\Google%20Drive\IE3_cartella%20interna\WP4\Dati%20valutazioni%20target%20groups\IE3_valutazione%20complessiva%20risultati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Utente\Google%20Drive\IE3_cartella%20interna\WP4\Dati%20valutazioni%20target%20groups\IE3_valutazione%20complessiva%20risultati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Utente\Google%20Drive\IE3_cartella%20interna\WP4\Dati%20valutazioni%20target%20groups\IE3_valutazione%20complessiva%20risultati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Utente\Google%20Drive\IE3_cartella%20interna\WP4\Dati%20valutazioni%20target%20groups\IE3_valutazione%20complessiva%20risultati.xlsx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[IE3_valutazione complessiva risultati.xlsx]Foglio2!Tabella pivot5</c:name>
    <c:fmtId val="3"/>
  </c:pivotSource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it-IT" dirty="0" smtClean="0"/>
              <a:t>Gender</a:t>
            </a:r>
            <a:endParaRPr lang="it-IT" dirty="0"/>
          </a:p>
        </c:rich>
      </c:tx>
      <c:layout>
        <c:manualLayout>
          <c:xMode val="edge"/>
          <c:yMode val="edge"/>
          <c:x val="0.31779855643044624"/>
          <c:y val="4.166666666666666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title>
    <c:autoTitleDeleted val="0"/>
    <c:pivotFmts>
      <c:pivotFmt>
        <c:idx val="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it-IT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it-IT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it-IT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</c:pivotFmts>
    <c:plotArea>
      <c:layout>
        <c:manualLayout>
          <c:layoutTarget val="inner"/>
          <c:xMode val="edge"/>
          <c:yMode val="edge"/>
          <c:x val="9.7916885389326316E-2"/>
          <c:y val="0.14398148148148149"/>
          <c:w val="0.9020831146106737"/>
          <c:h val="0.7311111111111111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Foglio2!$B$3</c:f>
              <c:strCache>
                <c:ptCount val="1"/>
                <c:pt idx="0">
                  <c:v>Totale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Foglio2!$A$4:$A$5</c:f>
              <c:strCache>
                <c:ptCount val="2"/>
                <c:pt idx="0">
                  <c:v>1 : Male</c:v>
                </c:pt>
                <c:pt idx="1">
                  <c:v>2 : Female</c:v>
                </c:pt>
              </c:strCache>
            </c:strRef>
          </c:cat>
          <c:val>
            <c:numRef>
              <c:f>Foglio2!$B$4:$B$5</c:f>
              <c:numCache>
                <c:formatCode>General</c:formatCode>
                <c:ptCount val="2"/>
                <c:pt idx="0">
                  <c:v>63</c:v>
                </c:pt>
                <c:pt idx="1">
                  <c:v>48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63D-4B1B-82AA-BF43FDD4C72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899367519"/>
        <c:axId val="899365439"/>
      </c:barChart>
      <c:catAx>
        <c:axId val="89936751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899365439"/>
        <c:crosses val="autoZero"/>
        <c:auto val="1"/>
        <c:lblAlgn val="ctr"/>
        <c:lblOffset val="100"/>
        <c:noMultiLvlLbl val="0"/>
      </c:catAx>
      <c:valAx>
        <c:axId val="89936543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89936751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solidFill>
        <a:srgbClr val="304987"/>
      </a:solidFill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Visible val="1"/>
      </c14:pivotOptions>
    </c:ext>
    <c:ext xmlns:c16="http://schemas.microsoft.com/office/drawing/2014/chart" uri="{E28EC0CA-F0BB-4C9C-879D-F8772B89E7AC}">
      <c16:pivotOptions16>
        <c16:showExpandCollapseFieldButtons val="1"/>
      </c16:pivotOptions16>
    </c:ext>
  </c:extLst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[IE3_valutazione complessiva risultati.xlsx]Foglio3!Tabella pivot10</c:name>
    <c:fmtId val="3"/>
  </c:pivotSource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it-IT" dirty="0" err="1" smtClean="0"/>
              <a:t>Achieved</a:t>
            </a:r>
            <a:r>
              <a:rPr lang="it-IT" dirty="0" smtClean="0"/>
              <a:t> </a:t>
            </a:r>
            <a:r>
              <a:rPr lang="it-IT" dirty="0" err="1"/>
              <a:t>Academic</a:t>
            </a:r>
            <a:r>
              <a:rPr lang="it-IT" dirty="0"/>
              <a:t> </a:t>
            </a:r>
            <a:r>
              <a:rPr lang="it-IT" dirty="0" err="1"/>
              <a:t>Degree</a:t>
            </a:r>
            <a:endParaRPr lang="it-IT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title>
    <c:autoTitleDeleted val="0"/>
    <c:pivotFmts>
      <c:pivotFmt>
        <c:idx val="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</c:pivotFmts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Foglio3!$B$3</c:f>
              <c:strCache>
                <c:ptCount val="1"/>
                <c:pt idx="0">
                  <c:v>Totale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Foglio3!$A$4:$A$6</c:f>
              <c:strCache>
                <c:ptCount val="3"/>
                <c:pt idx="0">
                  <c:v>1 : Not University degree</c:v>
                </c:pt>
                <c:pt idx="1">
                  <c:v>2 : Graduate</c:v>
                </c:pt>
                <c:pt idx="2">
                  <c:v>3 : PostGraduate</c:v>
                </c:pt>
              </c:strCache>
            </c:strRef>
          </c:cat>
          <c:val>
            <c:numRef>
              <c:f>Foglio3!$B$4:$B$6</c:f>
              <c:numCache>
                <c:formatCode>General</c:formatCode>
                <c:ptCount val="3"/>
                <c:pt idx="0">
                  <c:v>2</c:v>
                </c:pt>
                <c:pt idx="1">
                  <c:v>90</c:v>
                </c:pt>
                <c:pt idx="2">
                  <c:v>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9E4-4476-83A8-C927F9BF1F7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996045087"/>
        <c:axId val="996045503"/>
      </c:barChart>
      <c:catAx>
        <c:axId val="996045087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996045503"/>
        <c:crosses val="autoZero"/>
        <c:auto val="1"/>
        <c:lblAlgn val="ctr"/>
        <c:lblOffset val="100"/>
        <c:noMultiLvlLbl val="0"/>
      </c:catAx>
      <c:valAx>
        <c:axId val="996045503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99604508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solidFill>
        <a:srgbClr val="304987"/>
      </a:solidFill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Visible val="1"/>
      </c14:pivotOptions>
    </c:ext>
    <c:ext xmlns:c16="http://schemas.microsoft.com/office/drawing/2014/chart" uri="{E28EC0CA-F0BB-4C9C-879D-F8772B89E7AC}">
      <c16:pivotOptions16>
        <c16:showExpandCollapseFieldButtons val="1"/>
      </c16:pivotOptions16>
    </c:ext>
  </c:extLst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[IE3_valutazione complessiva risultati.xlsx]Foglio4!Tabella pivot15</c:name>
    <c:fmtId val="5"/>
  </c:pivotSource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it-IT"/>
              <a:t>Country of Residence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title>
    <c:autoTitleDeleted val="0"/>
    <c:pivotFmts>
      <c:pivotFmt>
        <c:idx val="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</c:pivotFmts>
    <c:plotArea>
      <c:layout>
        <c:manualLayout>
          <c:layoutTarget val="inner"/>
          <c:xMode val="edge"/>
          <c:yMode val="edge"/>
          <c:x val="5.9027996500437448E-2"/>
          <c:y val="0.16250000000000003"/>
          <c:w val="0.9020831146106737"/>
          <c:h val="0.7311111111111111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Foglio4!$B$3</c:f>
              <c:strCache>
                <c:ptCount val="1"/>
                <c:pt idx="0">
                  <c:v>Totale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Foglio4!$A$4:$A$7</c:f>
              <c:strCache>
                <c:ptCount val="4"/>
                <c:pt idx="0">
                  <c:v>164 : Spain</c:v>
                </c:pt>
                <c:pt idx="1">
                  <c:v>169 : Sweden</c:v>
                </c:pt>
                <c:pt idx="2">
                  <c:v>60 : France</c:v>
                </c:pt>
                <c:pt idx="3">
                  <c:v>82 : Italy</c:v>
                </c:pt>
              </c:strCache>
            </c:strRef>
          </c:cat>
          <c:val>
            <c:numRef>
              <c:f>Foglio4!$B$4:$B$7</c:f>
              <c:numCache>
                <c:formatCode>General</c:formatCode>
                <c:ptCount val="4"/>
                <c:pt idx="0">
                  <c:v>61</c:v>
                </c:pt>
                <c:pt idx="1">
                  <c:v>2</c:v>
                </c:pt>
                <c:pt idx="2">
                  <c:v>2</c:v>
                </c:pt>
                <c:pt idx="3">
                  <c:v>46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8FC-4F5D-BA55-22DFE6A2C36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135129151"/>
        <c:axId val="1135130815"/>
      </c:barChart>
      <c:catAx>
        <c:axId val="113512915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135130815"/>
        <c:crosses val="autoZero"/>
        <c:auto val="1"/>
        <c:lblAlgn val="ctr"/>
        <c:lblOffset val="100"/>
        <c:noMultiLvlLbl val="0"/>
      </c:catAx>
      <c:valAx>
        <c:axId val="113513081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135129151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solidFill>
        <a:srgbClr val="304987"/>
      </a:solidFill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Visible val="1"/>
      </c14:pivotOptions>
    </c:ext>
    <c:ext xmlns:c16="http://schemas.microsoft.com/office/drawing/2014/chart" uri="{E28EC0CA-F0BB-4C9C-879D-F8772B89E7AC}">
      <c16:pivotOptions16>
        <c16:showExpandCollapseFieldButtons val="1"/>
      </c16:pivotOptions16>
    </c:ext>
  </c:extLst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[IE3_valutazione complessiva risultati.xlsx]Foglio6!Tabella pivot25</c:name>
    <c:fmtId val="3"/>
  </c:pivotSource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it-IT" dirty="0" err="1" smtClean="0"/>
              <a:t>This</a:t>
            </a:r>
            <a:r>
              <a:rPr lang="it-IT" dirty="0" smtClean="0"/>
              <a:t> </a:t>
            </a:r>
            <a:r>
              <a:rPr lang="it-IT" dirty="0" err="1"/>
              <a:t>elearning</a:t>
            </a:r>
            <a:r>
              <a:rPr lang="it-IT" dirty="0"/>
              <a:t> </a:t>
            </a:r>
            <a:r>
              <a:rPr lang="it-IT" dirty="0" err="1"/>
              <a:t>module</a:t>
            </a:r>
            <a:r>
              <a:rPr lang="it-IT" dirty="0"/>
              <a:t> </a:t>
            </a:r>
            <a:r>
              <a:rPr lang="it-IT" dirty="0" err="1"/>
              <a:t>allowed</a:t>
            </a:r>
            <a:r>
              <a:rPr lang="it-IT" dirty="0"/>
              <a:t> me to </a:t>
            </a:r>
            <a:r>
              <a:rPr lang="it-IT" dirty="0" err="1"/>
              <a:t>understand</a:t>
            </a:r>
            <a:r>
              <a:rPr lang="it-IT" dirty="0"/>
              <a:t> new or </a:t>
            </a:r>
            <a:r>
              <a:rPr lang="it-IT" dirty="0" err="1"/>
              <a:t>useful</a:t>
            </a:r>
            <a:r>
              <a:rPr lang="it-IT" dirty="0"/>
              <a:t> </a:t>
            </a:r>
            <a:r>
              <a:rPr lang="it-IT" dirty="0" err="1"/>
              <a:t>concepts</a:t>
            </a:r>
            <a:r>
              <a:rPr lang="it-IT" dirty="0"/>
              <a:t>: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title>
    <c:autoTitleDeleted val="0"/>
    <c:pivotFmts>
      <c:pivotFmt>
        <c:idx val="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</c:pivotFmts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Foglio6!$B$3</c:f>
              <c:strCache>
                <c:ptCount val="1"/>
                <c:pt idx="0">
                  <c:v>Totale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Foglio6!$A$4:$A$8</c:f>
              <c:strCache>
                <c:ptCount val="5"/>
                <c:pt idx="0">
                  <c:v>Disagree in full</c:v>
                </c:pt>
                <c:pt idx="1">
                  <c:v>Fully Agree</c:v>
                </c:pt>
                <c:pt idx="2">
                  <c:v>Neither agree nor disagree</c:v>
                </c:pt>
                <c:pt idx="3">
                  <c:v>Partially agree</c:v>
                </c:pt>
                <c:pt idx="4">
                  <c:v>Partially disagree</c:v>
                </c:pt>
              </c:strCache>
            </c:strRef>
          </c:cat>
          <c:val>
            <c:numRef>
              <c:f>Foglio6!$B$4:$B$8</c:f>
              <c:numCache>
                <c:formatCode>General</c:formatCode>
                <c:ptCount val="5"/>
                <c:pt idx="0">
                  <c:v>1</c:v>
                </c:pt>
                <c:pt idx="1">
                  <c:v>31</c:v>
                </c:pt>
                <c:pt idx="2">
                  <c:v>10</c:v>
                </c:pt>
                <c:pt idx="3">
                  <c:v>64</c:v>
                </c:pt>
                <c:pt idx="4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360-4971-9AFE-60EB4223ACB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143598511"/>
        <c:axId val="1143610575"/>
      </c:barChart>
      <c:catAx>
        <c:axId val="1143598511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143610575"/>
        <c:crosses val="autoZero"/>
        <c:auto val="1"/>
        <c:lblAlgn val="ctr"/>
        <c:lblOffset val="100"/>
        <c:noMultiLvlLbl val="0"/>
      </c:catAx>
      <c:valAx>
        <c:axId val="1143610575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143598511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Visible val="1"/>
      </c14:pivotOptions>
    </c:ext>
    <c:ext xmlns:c16="http://schemas.microsoft.com/office/drawing/2014/chart" uri="{E28EC0CA-F0BB-4C9C-879D-F8772B89E7AC}">
      <c16:pivotOptions16>
        <c16:showExpandCollapseFieldButtons val="1"/>
      </c16:pivotOptions16>
    </c:ext>
  </c:extLst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[IE3_valutazione complessiva risultati.xlsx]Foglio8!Tabella pivot39</c:name>
    <c:fmtId val="3"/>
  </c:pivotSource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it-IT" dirty="0" err="1" smtClean="0"/>
              <a:t>This</a:t>
            </a:r>
            <a:r>
              <a:rPr lang="it-IT" dirty="0" smtClean="0"/>
              <a:t> </a:t>
            </a:r>
            <a:r>
              <a:rPr lang="it-IT" dirty="0" err="1"/>
              <a:t>elearning</a:t>
            </a:r>
            <a:r>
              <a:rPr lang="it-IT" dirty="0"/>
              <a:t> </a:t>
            </a:r>
            <a:r>
              <a:rPr lang="it-IT" dirty="0" err="1"/>
              <a:t>module</a:t>
            </a:r>
            <a:r>
              <a:rPr lang="it-IT" dirty="0"/>
              <a:t> </a:t>
            </a:r>
            <a:r>
              <a:rPr lang="it-IT" dirty="0" err="1"/>
              <a:t>equipped</a:t>
            </a:r>
            <a:r>
              <a:rPr lang="it-IT" dirty="0"/>
              <a:t> me with </a:t>
            </a:r>
            <a:r>
              <a:rPr lang="it-IT" dirty="0" err="1"/>
              <a:t>practical</a:t>
            </a:r>
            <a:r>
              <a:rPr lang="it-IT" dirty="0"/>
              <a:t> </a:t>
            </a:r>
            <a:r>
              <a:rPr lang="it-IT" dirty="0" err="1"/>
              <a:t>abilities</a:t>
            </a:r>
            <a:r>
              <a:rPr lang="it-IT" dirty="0"/>
              <a:t> </a:t>
            </a:r>
            <a:r>
              <a:rPr lang="it-IT" dirty="0" err="1"/>
              <a:t>useful</a:t>
            </a:r>
            <a:r>
              <a:rPr lang="it-IT" dirty="0"/>
              <a:t> in </a:t>
            </a:r>
            <a:r>
              <a:rPr lang="it-IT" dirty="0" err="1"/>
              <a:t>my</a:t>
            </a:r>
            <a:r>
              <a:rPr lang="it-IT" dirty="0"/>
              <a:t> </a:t>
            </a:r>
            <a:r>
              <a:rPr lang="it-IT" dirty="0" err="1"/>
              <a:t>professional</a:t>
            </a:r>
            <a:r>
              <a:rPr lang="it-IT" dirty="0"/>
              <a:t> life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title>
    <c:autoTitleDeleted val="0"/>
    <c:pivotFmts>
      <c:pivotFmt>
        <c:idx val="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</c:pivotFmts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Foglio8!$B$3</c:f>
              <c:strCache>
                <c:ptCount val="1"/>
                <c:pt idx="0">
                  <c:v>Totale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Foglio8!$A$4:$A$8</c:f>
              <c:strCache>
                <c:ptCount val="5"/>
                <c:pt idx="0">
                  <c:v>Disagree in full</c:v>
                </c:pt>
                <c:pt idx="1">
                  <c:v>Fully Agree</c:v>
                </c:pt>
                <c:pt idx="2">
                  <c:v>Neither agree nor disagree</c:v>
                </c:pt>
                <c:pt idx="3">
                  <c:v>Partially agree</c:v>
                </c:pt>
                <c:pt idx="4">
                  <c:v>Partially disagree</c:v>
                </c:pt>
              </c:strCache>
            </c:strRef>
          </c:cat>
          <c:val>
            <c:numRef>
              <c:f>Foglio8!$B$4:$B$8</c:f>
              <c:numCache>
                <c:formatCode>General</c:formatCode>
                <c:ptCount val="5"/>
                <c:pt idx="0">
                  <c:v>3</c:v>
                </c:pt>
                <c:pt idx="1">
                  <c:v>31</c:v>
                </c:pt>
                <c:pt idx="2">
                  <c:v>13</c:v>
                </c:pt>
                <c:pt idx="3">
                  <c:v>59</c:v>
                </c:pt>
                <c:pt idx="4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8B3-4FE1-8212-197B5BEE5B6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143610159"/>
        <c:axId val="1143603919"/>
      </c:barChart>
      <c:catAx>
        <c:axId val="1143610159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143603919"/>
        <c:crosses val="autoZero"/>
        <c:auto val="1"/>
        <c:lblAlgn val="ctr"/>
        <c:lblOffset val="100"/>
        <c:noMultiLvlLbl val="0"/>
      </c:catAx>
      <c:valAx>
        <c:axId val="1143603919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14361015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Visible val="1"/>
      </c14:pivotOptions>
    </c:ext>
    <c:ext xmlns:c16="http://schemas.microsoft.com/office/drawing/2014/chart" uri="{E28EC0CA-F0BB-4C9C-879D-F8772B89E7AC}">
      <c16:pivotOptions16>
        <c16:showExpandCollapseFieldButtons val="1"/>
      </c16:pivotOptions16>
    </c:ext>
  </c:extLst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[IE3_valutazione complessiva risultati.xlsx]Foglio9!Tabella pivot44</c:name>
    <c:fmtId val="3"/>
  </c:pivotSource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it-IT" dirty="0" smtClean="0"/>
              <a:t>I </a:t>
            </a:r>
            <a:r>
              <a:rPr lang="it-IT" dirty="0" err="1"/>
              <a:t>have</a:t>
            </a:r>
            <a:r>
              <a:rPr lang="it-IT" dirty="0"/>
              <a:t> </a:t>
            </a:r>
            <a:r>
              <a:rPr lang="it-IT" dirty="0" err="1"/>
              <a:t>found</a:t>
            </a:r>
            <a:r>
              <a:rPr lang="it-IT" dirty="0"/>
              <a:t> the </a:t>
            </a:r>
            <a:r>
              <a:rPr lang="it-IT" dirty="0" err="1"/>
              <a:t>used</a:t>
            </a:r>
            <a:r>
              <a:rPr lang="it-IT" dirty="0"/>
              <a:t> </a:t>
            </a:r>
            <a:r>
              <a:rPr lang="it-IT" dirty="0" err="1"/>
              <a:t>methodology</a:t>
            </a:r>
            <a:r>
              <a:rPr lang="it-IT" dirty="0"/>
              <a:t> in </a:t>
            </a:r>
            <a:r>
              <a:rPr lang="it-IT" dirty="0" err="1"/>
              <a:t>this</a:t>
            </a:r>
            <a:r>
              <a:rPr lang="it-IT" dirty="0"/>
              <a:t> e-learning </a:t>
            </a:r>
            <a:r>
              <a:rPr lang="it-IT" dirty="0" err="1"/>
              <a:t>module</a:t>
            </a:r>
            <a:r>
              <a:rPr lang="it-IT" dirty="0"/>
              <a:t> </a:t>
            </a:r>
            <a:r>
              <a:rPr lang="it-IT" dirty="0" err="1"/>
              <a:t>satisfactory</a:t>
            </a:r>
            <a:r>
              <a:rPr lang="it-IT" dirty="0"/>
              <a:t>: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title>
    <c:autoTitleDeleted val="0"/>
    <c:pivotFmts>
      <c:pivotFmt>
        <c:idx val="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</c:pivotFmts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Foglio9!$B$3</c:f>
              <c:strCache>
                <c:ptCount val="1"/>
                <c:pt idx="0">
                  <c:v>Totale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Foglio9!$A$4:$A$8</c:f>
              <c:strCache>
                <c:ptCount val="5"/>
                <c:pt idx="0">
                  <c:v>Disagree in full</c:v>
                </c:pt>
                <c:pt idx="1">
                  <c:v>Fully Agree</c:v>
                </c:pt>
                <c:pt idx="2">
                  <c:v>Neither agree nor disagree</c:v>
                </c:pt>
                <c:pt idx="3">
                  <c:v>Partially agree</c:v>
                </c:pt>
                <c:pt idx="4">
                  <c:v>Partially disagree</c:v>
                </c:pt>
              </c:strCache>
            </c:strRef>
          </c:cat>
          <c:val>
            <c:numRef>
              <c:f>Foglio9!$B$4:$B$8</c:f>
              <c:numCache>
                <c:formatCode>General</c:formatCode>
                <c:ptCount val="5"/>
                <c:pt idx="0">
                  <c:v>5</c:v>
                </c:pt>
                <c:pt idx="1">
                  <c:v>40</c:v>
                </c:pt>
                <c:pt idx="2">
                  <c:v>14</c:v>
                </c:pt>
                <c:pt idx="3">
                  <c:v>46</c:v>
                </c:pt>
                <c:pt idx="4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926-482D-92A5-D1A42A14C63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171905871"/>
        <c:axId val="1171912943"/>
      </c:barChart>
      <c:catAx>
        <c:axId val="1171905871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171912943"/>
        <c:crosses val="autoZero"/>
        <c:auto val="1"/>
        <c:lblAlgn val="ctr"/>
        <c:lblOffset val="100"/>
        <c:noMultiLvlLbl val="0"/>
      </c:catAx>
      <c:valAx>
        <c:axId val="1171912943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171905871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Visible val="1"/>
      </c14:pivotOptions>
    </c:ext>
    <c:ext xmlns:c16="http://schemas.microsoft.com/office/drawing/2014/chart" uri="{E28EC0CA-F0BB-4C9C-879D-F8772B89E7AC}">
      <c16:pivotOptions16>
        <c16:showExpandCollapseFieldButtons val="1"/>
      </c16:pivotOptions16>
    </c:ext>
  </c:extLst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[IE3_valutazione complessiva risultati.xlsx]Foglio10!Tabella pivot49</c:name>
    <c:fmtId val="3"/>
  </c:pivotSource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it-IT" dirty="0" err="1" smtClean="0"/>
              <a:t>This</a:t>
            </a:r>
            <a:r>
              <a:rPr lang="it-IT" dirty="0" smtClean="0"/>
              <a:t> </a:t>
            </a:r>
            <a:r>
              <a:rPr lang="it-IT" dirty="0"/>
              <a:t>way of </a:t>
            </a:r>
            <a:r>
              <a:rPr lang="it-IT" dirty="0" err="1"/>
              <a:t>learning</a:t>
            </a:r>
            <a:r>
              <a:rPr lang="it-IT" dirty="0"/>
              <a:t> can be </a:t>
            </a:r>
            <a:r>
              <a:rPr lang="it-IT" dirty="0" err="1"/>
              <a:t>useful</a:t>
            </a:r>
            <a:r>
              <a:rPr lang="it-IT" dirty="0"/>
              <a:t> and I </a:t>
            </a:r>
            <a:r>
              <a:rPr lang="it-IT" dirty="0" err="1"/>
              <a:t>would</a:t>
            </a:r>
            <a:r>
              <a:rPr lang="it-IT" dirty="0"/>
              <a:t> </a:t>
            </a:r>
            <a:r>
              <a:rPr lang="it-IT" dirty="0" err="1"/>
              <a:t>strongly</a:t>
            </a:r>
            <a:r>
              <a:rPr lang="it-IT" dirty="0"/>
              <a:t> </a:t>
            </a:r>
            <a:r>
              <a:rPr lang="it-IT" dirty="0" err="1"/>
              <a:t>recommend</a:t>
            </a:r>
            <a:r>
              <a:rPr lang="it-IT" dirty="0"/>
              <a:t> </a:t>
            </a:r>
            <a:r>
              <a:rPr lang="it-IT" dirty="0" err="1"/>
              <a:t>it</a:t>
            </a:r>
            <a:r>
              <a:rPr lang="it-IT" dirty="0"/>
              <a:t>: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title>
    <c:autoTitleDeleted val="0"/>
    <c:pivotFmts>
      <c:pivotFmt>
        <c:idx val="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</c:pivotFmts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Foglio10!$B$3</c:f>
              <c:strCache>
                <c:ptCount val="1"/>
                <c:pt idx="0">
                  <c:v>Totale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Foglio10!$A$4:$A$8</c:f>
              <c:strCache>
                <c:ptCount val="5"/>
                <c:pt idx="0">
                  <c:v>Disagree in full</c:v>
                </c:pt>
                <c:pt idx="1">
                  <c:v>Fully Agree</c:v>
                </c:pt>
                <c:pt idx="2">
                  <c:v>Neither agree nor disagree</c:v>
                </c:pt>
                <c:pt idx="3">
                  <c:v>Partially agree</c:v>
                </c:pt>
                <c:pt idx="4">
                  <c:v>Partially disagree</c:v>
                </c:pt>
              </c:strCache>
            </c:strRef>
          </c:cat>
          <c:val>
            <c:numRef>
              <c:f>Foglio10!$B$4:$B$8</c:f>
              <c:numCache>
                <c:formatCode>General</c:formatCode>
                <c:ptCount val="5"/>
                <c:pt idx="0">
                  <c:v>3</c:v>
                </c:pt>
                <c:pt idx="1">
                  <c:v>36</c:v>
                </c:pt>
                <c:pt idx="2">
                  <c:v>17</c:v>
                </c:pt>
                <c:pt idx="3">
                  <c:v>49</c:v>
                </c:pt>
                <c:pt idx="4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76D-47E7-94F8-446E4813E70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143608079"/>
        <c:axId val="1143600175"/>
      </c:barChart>
      <c:catAx>
        <c:axId val="1143608079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143600175"/>
        <c:crosses val="autoZero"/>
        <c:auto val="1"/>
        <c:lblAlgn val="ctr"/>
        <c:lblOffset val="100"/>
        <c:noMultiLvlLbl val="0"/>
      </c:catAx>
      <c:valAx>
        <c:axId val="1143600175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14360807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Visible val="1"/>
      </c14:pivotOptions>
    </c:ext>
    <c:ext xmlns:c16="http://schemas.microsoft.com/office/drawing/2014/chart" uri="{E28EC0CA-F0BB-4C9C-879D-F8772B89E7AC}">
      <c16:pivotOptions16>
        <c16:showExpandCollapseFieldButtons val="1"/>
      </c16:pivotOptions16>
    </c:ext>
  </c:extLst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[IE3_valutazione complessiva risultati.xlsx]Foglio11!Tabella pivot54</c:name>
    <c:fmtId val="3"/>
  </c:pivotSource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it-IT" dirty="0" smtClean="0"/>
              <a:t>The </a:t>
            </a:r>
            <a:r>
              <a:rPr lang="it-IT" dirty="0" err="1"/>
              <a:t>provision</a:t>
            </a:r>
            <a:r>
              <a:rPr lang="it-IT" dirty="0"/>
              <a:t> of </a:t>
            </a:r>
            <a:r>
              <a:rPr lang="it-IT" dirty="0" err="1"/>
              <a:t>quizzes</a:t>
            </a:r>
            <a:r>
              <a:rPr lang="it-IT" dirty="0"/>
              <a:t> </a:t>
            </a:r>
            <a:r>
              <a:rPr lang="it-IT" dirty="0" err="1"/>
              <a:t>was</a:t>
            </a:r>
            <a:r>
              <a:rPr lang="it-IT" dirty="0"/>
              <a:t> </a:t>
            </a:r>
            <a:r>
              <a:rPr lang="it-IT" dirty="0" err="1"/>
              <a:t>engaging</a:t>
            </a:r>
            <a:r>
              <a:rPr lang="it-IT" dirty="0"/>
              <a:t>: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title>
    <c:autoTitleDeleted val="0"/>
    <c:pivotFmts>
      <c:pivotFmt>
        <c:idx val="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</c:pivotFmts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Foglio11!$B$3</c:f>
              <c:strCache>
                <c:ptCount val="1"/>
                <c:pt idx="0">
                  <c:v>Totale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Foglio11!$A$4:$A$8</c:f>
              <c:strCache>
                <c:ptCount val="5"/>
                <c:pt idx="0">
                  <c:v>Disagree in full</c:v>
                </c:pt>
                <c:pt idx="1">
                  <c:v>Fully Agree</c:v>
                </c:pt>
                <c:pt idx="2">
                  <c:v>Neither agree nor disagree</c:v>
                </c:pt>
                <c:pt idx="3">
                  <c:v>Partially agree</c:v>
                </c:pt>
                <c:pt idx="4">
                  <c:v>Partially disagree</c:v>
                </c:pt>
              </c:strCache>
            </c:strRef>
          </c:cat>
          <c:val>
            <c:numRef>
              <c:f>Foglio11!$B$4:$B$8</c:f>
              <c:numCache>
                <c:formatCode>General</c:formatCode>
                <c:ptCount val="5"/>
                <c:pt idx="0">
                  <c:v>1</c:v>
                </c:pt>
                <c:pt idx="1">
                  <c:v>37</c:v>
                </c:pt>
                <c:pt idx="2">
                  <c:v>21</c:v>
                </c:pt>
                <c:pt idx="3">
                  <c:v>43</c:v>
                </c:pt>
                <c:pt idx="4">
                  <c:v>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BD0-4469-9BFE-6D8FD1689DB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143607247"/>
        <c:axId val="1143603087"/>
      </c:barChart>
      <c:catAx>
        <c:axId val="1143607247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143603087"/>
        <c:crosses val="autoZero"/>
        <c:auto val="1"/>
        <c:lblAlgn val="ctr"/>
        <c:lblOffset val="100"/>
        <c:noMultiLvlLbl val="0"/>
      </c:catAx>
      <c:valAx>
        <c:axId val="1143603087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14360724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Visible val="1"/>
      </c14:pivotOptions>
    </c:ext>
    <c:ext xmlns:c16="http://schemas.microsoft.com/office/drawing/2014/chart" uri="{E28EC0CA-F0BB-4C9C-879D-F8772B89E7AC}">
      <c16:pivotOptions16>
        <c16:showExpandCollapseFieldButtons val="1"/>
      </c16:pivotOptions16>
    </c:ext>
  </c:extLst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[IE3_valutazione complessiva risultati.xlsx]Foglio12!Tabella pivot63</c:name>
    <c:fmtId val="3"/>
  </c:pivotSource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it-IT" dirty="0" smtClean="0"/>
              <a:t>The </a:t>
            </a:r>
            <a:r>
              <a:rPr lang="it-IT" dirty="0" err="1"/>
              <a:t>dregree</a:t>
            </a:r>
            <a:r>
              <a:rPr lang="it-IT" dirty="0"/>
              <a:t> of feedback I </a:t>
            </a:r>
            <a:r>
              <a:rPr lang="it-IT" dirty="0" err="1"/>
              <a:t>have</a:t>
            </a:r>
            <a:r>
              <a:rPr lang="it-IT" dirty="0"/>
              <a:t> </a:t>
            </a:r>
            <a:r>
              <a:rPr lang="it-IT" dirty="0" err="1"/>
              <a:t>got</a:t>
            </a:r>
            <a:r>
              <a:rPr lang="it-IT" dirty="0"/>
              <a:t> </a:t>
            </a:r>
            <a:r>
              <a:rPr lang="it-IT" dirty="0" err="1"/>
              <a:t>was</a:t>
            </a:r>
            <a:r>
              <a:rPr lang="it-IT" dirty="0"/>
              <a:t> </a:t>
            </a:r>
            <a:r>
              <a:rPr lang="it-IT" dirty="0" err="1"/>
              <a:t>even</a:t>
            </a:r>
            <a:r>
              <a:rPr lang="it-IT" dirty="0"/>
              <a:t> </a:t>
            </a:r>
            <a:r>
              <a:rPr lang="it-IT" dirty="0" err="1"/>
              <a:t>better</a:t>
            </a:r>
            <a:r>
              <a:rPr lang="it-IT" dirty="0"/>
              <a:t> and more </a:t>
            </a:r>
            <a:r>
              <a:rPr lang="it-IT" dirty="0" err="1"/>
              <a:t>useful</a:t>
            </a:r>
            <a:r>
              <a:rPr lang="it-IT" dirty="0"/>
              <a:t> </a:t>
            </a:r>
            <a:r>
              <a:rPr lang="it-IT" dirty="0" err="1"/>
              <a:t>than</a:t>
            </a:r>
            <a:r>
              <a:rPr lang="it-IT" dirty="0"/>
              <a:t> </a:t>
            </a:r>
            <a:r>
              <a:rPr lang="it-IT" dirty="0" err="1"/>
              <a:t>my</a:t>
            </a:r>
            <a:r>
              <a:rPr lang="it-IT" dirty="0"/>
              <a:t> </a:t>
            </a:r>
            <a:r>
              <a:rPr lang="it-IT" dirty="0" err="1"/>
              <a:t>initial</a:t>
            </a:r>
            <a:r>
              <a:rPr lang="it-IT" dirty="0"/>
              <a:t> </a:t>
            </a:r>
            <a:r>
              <a:rPr lang="it-IT" dirty="0" err="1"/>
              <a:t>expectations</a:t>
            </a:r>
            <a:r>
              <a:rPr lang="it-IT" dirty="0"/>
              <a:t>: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title>
    <c:autoTitleDeleted val="0"/>
    <c:pivotFmts>
      <c:pivotFmt>
        <c:idx val="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</c:pivotFmts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Foglio12!$B$3</c:f>
              <c:strCache>
                <c:ptCount val="1"/>
                <c:pt idx="0">
                  <c:v>Totale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Foglio12!$A$4:$A$8</c:f>
              <c:strCache>
                <c:ptCount val="5"/>
                <c:pt idx="0">
                  <c:v>Disagree in full</c:v>
                </c:pt>
                <c:pt idx="1">
                  <c:v>Fully Agree</c:v>
                </c:pt>
                <c:pt idx="2">
                  <c:v>Neither agree nor disagree</c:v>
                </c:pt>
                <c:pt idx="3">
                  <c:v>Partiall Agree</c:v>
                </c:pt>
                <c:pt idx="4">
                  <c:v>Partially disagree</c:v>
                </c:pt>
              </c:strCache>
            </c:strRef>
          </c:cat>
          <c:val>
            <c:numRef>
              <c:f>Foglio12!$B$4:$B$8</c:f>
              <c:numCache>
                <c:formatCode>General</c:formatCode>
                <c:ptCount val="5"/>
                <c:pt idx="0">
                  <c:v>1</c:v>
                </c:pt>
                <c:pt idx="1">
                  <c:v>15</c:v>
                </c:pt>
                <c:pt idx="2">
                  <c:v>31</c:v>
                </c:pt>
                <c:pt idx="3">
                  <c:v>54</c:v>
                </c:pt>
                <c:pt idx="4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44A-42B0-A5F9-D3CEBF29FF9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172316751"/>
        <c:axId val="1172337135"/>
      </c:barChart>
      <c:catAx>
        <c:axId val="1172316751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172337135"/>
        <c:crosses val="autoZero"/>
        <c:auto val="1"/>
        <c:lblAlgn val="ctr"/>
        <c:lblOffset val="100"/>
        <c:noMultiLvlLbl val="0"/>
      </c:catAx>
      <c:valAx>
        <c:axId val="1172337135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172316751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Visible val="1"/>
      </c14:pivotOptions>
    </c:ext>
    <c:ext xmlns:c16="http://schemas.microsoft.com/office/drawing/2014/chart" uri="{E28EC0CA-F0BB-4C9C-879D-F8772B89E7AC}">
      <c16:pivotOptions16>
        <c16:showExpandCollapseFieldButtons val="1"/>
      </c16:pivotOptions16>
    </c:ext>
  </c:extLst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96584647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6" name="Google Shape;96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604673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5" name="Google Shape;145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6" name="Google Shape;146;p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11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titolo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9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9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8" name="Google Shape;18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olo e testo verticale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8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1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olo e testo verticale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9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9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olo e contenuto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1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testazione sezione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1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1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ue contenuti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12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fronto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3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13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13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13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13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titolo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1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uota" type="blank">
  <p:cSld name="BLANK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1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uto con didascalia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6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6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1" name="Google Shape;61;p16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2" name="Google Shape;62;p1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magine con didascalia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7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7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8" name="Google Shape;68;p17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9" name="Google Shape;69;p1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emf"/><Relationship Id="rId5" Type="http://schemas.openxmlformats.org/officeDocument/2006/relationships/image" Target="../media/image3.emf"/><Relationship Id="rId4" Type="http://schemas.openxmlformats.org/officeDocument/2006/relationships/image" Target="../media/image2.em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chart" Target="../charts/chart3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2.xml"/><Relationship Id="rId5" Type="http://schemas.openxmlformats.org/officeDocument/2006/relationships/chart" Target="../charts/chart1.xml"/><Relationship Id="rId4" Type="http://schemas.openxmlformats.org/officeDocument/2006/relationships/image" Target="../media/image6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"/>
          <p:cNvSpPr txBox="1">
            <a:spLocks noGrp="1"/>
          </p:cNvSpPr>
          <p:nvPr>
            <p:ph type="subTitle" idx="1"/>
          </p:nvPr>
        </p:nvSpPr>
        <p:spPr>
          <a:xfrm>
            <a:off x="1385188" y="2867640"/>
            <a:ext cx="9144000" cy="1515918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20D1C"/>
              </a:buClr>
              <a:buSzPts val="6000"/>
              <a:buNone/>
            </a:pPr>
            <a:endParaRPr sz="3600" b="1" dirty="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1" name="Google Shape;91;p1"/>
          <p:cNvGrpSpPr/>
          <p:nvPr/>
        </p:nvGrpSpPr>
        <p:grpSpPr>
          <a:xfrm>
            <a:off x="307340" y="5954391"/>
            <a:ext cx="2849033" cy="707886"/>
            <a:chOff x="63500" y="5989560"/>
            <a:chExt cx="2849033" cy="707886"/>
          </a:xfrm>
        </p:grpSpPr>
        <p:sp>
          <p:nvSpPr>
            <p:cNvPr id="92" name="Google Shape;92;p1"/>
            <p:cNvSpPr/>
            <p:nvPr/>
          </p:nvSpPr>
          <p:spPr>
            <a:xfrm>
              <a:off x="711200" y="5989560"/>
              <a:ext cx="2201333" cy="70788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it-IT" sz="1000" b="0" i="0" u="none" strike="noStrike" cap="none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This</a:t>
              </a:r>
              <a:r>
                <a:rPr lang="it-IT" sz="10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project has received funding </a:t>
              </a:r>
              <a:endParaRPr/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it-IT" sz="10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from the European Union’s Erasmus+ </a:t>
              </a:r>
              <a:endParaRPr/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it-IT" sz="10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programme under grant agreement</a:t>
              </a:r>
              <a:endParaRPr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it-IT" sz="10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N. 2018-2279/001-001</a:t>
              </a:r>
              <a:endParaRPr/>
            </a:p>
          </p:txBody>
        </p:sp>
        <p:pic>
          <p:nvPicPr>
            <p:cNvPr id="93" name="Google Shape;93;p1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63500" y="6044826"/>
              <a:ext cx="647700" cy="44450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2" name="Immagine 1">
            <a:extLst>
              <a:ext uri="{FF2B5EF4-FFF2-40B4-BE49-F238E27FC236}">
                <a16:creationId xmlns:a16="http://schemas.microsoft.com/office/drawing/2014/main" id="{EAEED29F-B3E0-C848-921F-0726C269BFA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455" y="315379"/>
            <a:ext cx="11933862" cy="5607574"/>
          </a:xfrm>
          <a:prstGeom prst="rect">
            <a:avLst/>
          </a:prstGeom>
        </p:spPr>
      </p:pic>
      <p:sp>
        <p:nvSpPr>
          <p:cNvPr id="3" name="Rettangolo 2">
            <a:extLst>
              <a:ext uri="{FF2B5EF4-FFF2-40B4-BE49-F238E27FC236}">
                <a16:creationId xmlns:a16="http://schemas.microsoft.com/office/drawing/2014/main" id="{0D1848F2-82FD-8844-A622-E117468EF706}"/>
              </a:ext>
            </a:extLst>
          </p:cNvPr>
          <p:cNvSpPr/>
          <p:nvPr/>
        </p:nvSpPr>
        <p:spPr>
          <a:xfrm>
            <a:off x="406693" y="3440876"/>
            <a:ext cx="5884810" cy="15927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3000" b="1" dirty="0" err="1" smtClean="0">
                <a:solidFill>
                  <a:schemeClr val="bg1"/>
                </a:solidFill>
                <a:latin typeface="Calibri" panose="020F0502020204030204" pitchFamily="34" charset="0"/>
                <a:ea typeface="Open Sans ExtraBold"/>
                <a:cs typeface="Calibri" panose="020F0502020204030204" pitchFamily="34" charset="0"/>
              </a:rPr>
              <a:t>Overall</a:t>
            </a:r>
            <a:r>
              <a:rPr lang="it-IT" sz="3000" b="1" dirty="0" smtClean="0">
                <a:solidFill>
                  <a:schemeClr val="bg1"/>
                </a:solidFill>
                <a:latin typeface="Calibri" panose="020F0502020204030204" pitchFamily="34" charset="0"/>
                <a:ea typeface="Open Sans ExtraBold"/>
                <a:cs typeface="Calibri" panose="020F0502020204030204" pitchFamily="34" charset="0"/>
              </a:rPr>
              <a:t> </a:t>
            </a:r>
            <a:r>
              <a:rPr lang="it-IT" sz="3000" b="1" dirty="0" err="1" smtClean="0">
                <a:solidFill>
                  <a:schemeClr val="bg1"/>
                </a:solidFill>
                <a:latin typeface="Calibri" panose="020F0502020204030204" pitchFamily="34" charset="0"/>
                <a:ea typeface="Open Sans ExtraBold"/>
                <a:cs typeface="Calibri" panose="020F0502020204030204" pitchFamily="34" charset="0"/>
              </a:rPr>
              <a:t>evaluation</a:t>
            </a:r>
            <a:r>
              <a:rPr lang="it-IT" sz="3000" b="1" dirty="0" smtClean="0">
                <a:solidFill>
                  <a:schemeClr val="bg1"/>
                </a:solidFill>
                <a:latin typeface="Calibri" panose="020F0502020204030204" pitchFamily="34" charset="0"/>
                <a:ea typeface="Open Sans ExtraBold"/>
                <a:cs typeface="Calibri" panose="020F0502020204030204" pitchFamily="34" charset="0"/>
              </a:rPr>
              <a:t> WP4</a:t>
            </a:r>
            <a:endParaRPr lang="it-IT" sz="3200" b="1" dirty="0">
              <a:solidFill>
                <a:srgbClr val="304987"/>
              </a:solidFill>
              <a:latin typeface="Calibri" panose="020F0502020204030204" pitchFamily="34" charset="0"/>
              <a:ea typeface="Open Sans ExtraBold"/>
              <a:cs typeface="Calibri" panose="020F0502020204030204" pitchFamily="34" charset="0"/>
              <a:sym typeface="Open Sans ExtraBold"/>
            </a:endParaRPr>
          </a:p>
          <a:p>
            <a:pPr lvl="0">
              <a:lnSpc>
                <a:spcPct val="90000"/>
              </a:lnSpc>
              <a:buClr>
                <a:srgbClr val="E20D1C"/>
              </a:buClr>
              <a:buSzPts val="3600"/>
            </a:pPr>
            <a:endParaRPr lang="it-IT" sz="2500" b="1" dirty="0">
              <a:solidFill>
                <a:srgbClr val="304987"/>
              </a:solidFill>
              <a:latin typeface="Calibri" panose="020F0502020204030204" pitchFamily="34" charset="0"/>
              <a:cs typeface="Calibri" panose="020F0502020204030204" pitchFamily="34" charset="0"/>
              <a:sym typeface="Open Sans ExtraBold"/>
            </a:endParaRPr>
          </a:p>
          <a:p>
            <a:pPr lvl="0">
              <a:lnSpc>
                <a:spcPct val="90000"/>
              </a:lnSpc>
              <a:buClr>
                <a:srgbClr val="E20D1C"/>
              </a:buClr>
              <a:buSzPts val="3600"/>
            </a:pPr>
            <a:r>
              <a:rPr lang="it-IT" sz="25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  <a:sym typeface="Open Sans ExtraBold"/>
              </a:rPr>
              <a:t>Alessandro Guadagni</a:t>
            </a:r>
            <a:endParaRPr lang="it-IT" sz="25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  <a:sym typeface="Open Sans ExtraBold"/>
            </a:endParaRPr>
          </a:p>
          <a:p>
            <a:pPr lvl="0">
              <a:lnSpc>
                <a:spcPct val="90000"/>
              </a:lnSpc>
              <a:buClr>
                <a:srgbClr val="E20D1C"/>
              </a:buClr>
              <a:buSzPts val="3600"/>
            </a:pPr>
            <a:r>
              <a:rPr lang="it-IT" sz="2500" b="1" dirty="0" err="1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  <a:sym typeface="Open Sans ExtraBold"/>
              </a:rPr>
              <a:t>ValueDo</a:t>
            </a:r>
            <a:endParaRPr lang="it-IT" sz="25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A2CD5FD4-4598-DE4A-BA60-490C33F0302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3050" t="-12213" r="-3617" b="-11700"/>
          <a:stretch/>
        </p:blipFill>
        <p:spPr>
          <a:xfrm>
            <a:off x="307340" y="379426"/>
            <a:ext cx="6336000" cy="2052000"/>
          </a:xfrm>
          <a:prstGeom prst="rect">
            <a:avLst/>
          </a:prstGeom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id="{354A0B71-977F-C243-A14F-D12CF8984D7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91503" y="1324829"/>
            <a:ext cx="5475571" cy="4180959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The </a:t>
            </a:r>
            <a:r>
              <a:rPr lang="en-US" dirty="0" err="1"/>
              <a:t>dregree</a:t>
            </a:r>
            <a:r>
              <a:rPr lang="en-US" dirty="0"/>
              <a:t> of feedback I have got was even better and more useful than my initial expectations</a:t>
            </a:r>
            <a:endParaRPr lang="it-IT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14300" indent="0">
              <a:buNone/>
            </a:pPr>
            <a:endParaRPr lang="it-IT" dirty="0"/>
          </a:p>
        </p:txBody>
      </p:sp>
      <p:graphicFrame>
        <p:nvGraphicFramePr>
          <p:cNvPr id="4" name="Grafic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49669813"/>
              </p:ext>
            </p:extLst>
          </p:nvPr>
        </p:nvGraphicFramePr>
        <p:xfrm>
          <a:off x="3129280" y="2301240"/>
          <a:ext cx="5902960" cy="37134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1475520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it-IT"/>
              <a:t> </a:t>
            </a:r>
            <a:endParaRPr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7173F74A-A714-8544-9068-0B21A18822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299545"/>
            <a:ext cx="12192000" cy="8226833"/>
          </a:xfrm>
          <a:prstGeom prst="rect">
            <a:avLst/>
          </a:prstGeom>
        </p:spPr>
      </p:pic>
      <p:sp>
        <p:nvSpPr>
          <p:cNvPr id="150" name="Google Shape;150;p7"/>
          <p:cNvSpPr txBox="1">
            <a:spLocks noGrp="1"/>
          </p:cNvSpPr>
          <p:nvPr>
            <p:ph type="body" idx="1"/>
          </p:nvPr>
        </p:nvSpPr>
        <p:spPr>
          <a:xfrm>
            <a:off x="4295553" y="3551303"/>
            <a:ext cx="3595698" cy="11431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it-IT" sz="4400" b="1" err="1">
                <a:solidFill>
                  <a:schemeClr val="lt1"/>
                </a:solidFill>
                <a:latin typeface="Avenir Heavy" panose="02000503020000020003" pitchFamily="2" charset="0"/>
                <a:ea typeface="Open Sans ExtraBold"/>
                <a:cs typeface="Open Sans ExtraBold"/>
                <a:sym typeface="Open Sans ExtraBold"/>
              </a:rPr>
              <a:t>Thank</a:t>
            </a:r>
            <a:r>
              <a:rPr lang="it-IT" sz="4400" b="1">
                <a:solidFill>
                  <a:schemeClr val="lt1"/>
                </a:solidFill>
                <a:latin typeface="Avenir Heavy" panose="02000503020000020003" pitchFamily="2" charset="0"/>
                <a:ea typeface="Open Sans ExtraBold"/>
                <a:cs typeface="Open Sans ExtraBold"/>
                <a:sym typeface="Open Sans ExtraBold"/>
              </a:rPr>
              <a:t> </a:t>
            </a:r>
            <a:r>
              <a:rPr lang="it-IT" sz="4400" b="1" err="1">
                <a:solidFill>
                  <a:schemeClr val="lt1"/>
                </a:solidFill>
                <a:latin typeface="Avenir Heavy" panose="02000503020000020003" pitchFamily="2" charset="0"/>
                <a:ea typeface="Open Sans ExtraBold"/>
                <a:cs typeface="Open Sans ExtraBold"/>
                <a:sym typeface="Open Sans ExtraBold"/>
              </a:rPr>
              <a:t>you</a:t>
            </a:r>
            <a:r>
              <a:rPr lang="it-IT" sz="4400" b="1">
                <a:solidFill>
                  <a:schemeClr val="lt1"/>
                </a:solidFill>
                <a:latin typeface="Avenir Heavy" panose="02000503020000020003" pitchFamily="2" charset="0"/>
                <a:ea typeface="Open Sans ExtraBold"/>
                <a:cs typeface="Open Sans ExtraBold"/>
                <a:sym typeface="Open Sans ExtraBold"/>
              </a:rPr>
              <a:t>!</a:t>
            </a:r>
            <a:endParaRPr sz="4400" b="1">
              <a:latin typeface="Avenir Heavy" panose="02000503020000020003" pitchFamily="2" charset="0"/>
            </a:endParaRP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9114E650-2AA0-0D48-91B1-728CE83A135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7936" t="-9618" r="-8988" b="-10544"/>
          <a:stretch/>
        </p:blipFill>
        <p:spPr>
          <a:xfrm>
            <a:off x="5148000" y="1476000"/>
            <a:ext cx="1908000" cy="154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"/>
          <p:cNvSpPr txBox="1">
            <a:spLocks noGrp="1"/>
          </p:cNvSpPr>
          <p:nvPr>
            <p:ph type="title"/>
          </p:nvPr>
        </p:nvSpPr>
        <p:spPr>
          <a:xfrm>
            <a:off x="643467" y="321734"/>
            <a:ext cx="10905066" cy="1135737"/>
          </a:xfrm>
          <a:prstGeom prst="rect">
            <a:avLst/>
          </a:prstGeom>
        </p:spPr>
        <p:txBody>
          <a:bodyPr spcFirstLastPara="1" lIns="91425" tIns="45700" rIns="91425" bIns="45700" anchorCtr="0">
            <a:norm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it-IT" sz="3600"/>
              <a:t> </a:t>
            </a:r>
          </a:p>
        </p:txBody>
      </p:sp>
      <p:pic>
        <p:nvPicPr>
          <p:cNvPr id="4" name="Immagine 3" descr="Immagine che contiene arma&#10;&#10;Descrizione generata automaticamente">
            <a:extLst>
              <a:ext uri="{FF2B5EF4-FFF2-40B4-BE49-F238E27FC236}">
                <a16:creationId xmlns:a16="http://schemas.microsoft.com/office/drawing/2014/main" id="{BF1D759D-62A8-3549-9C9F-A5D3990E5D2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023" r="-3" b="-3"/>
          <a:stretch/>
        </p:blipFill>
        <p:spPr>
          <a:xfrm>
            <a:off x="9950115" y="4378900"/>
            <a:ext cx="2241883" cy="2479100"/>
          </a:xfrm>
          <a:custGeom>
            <a:avLst/>
            <a:gdLst>
              <a:gd name="connsiteX0" fmla="*/ 3151661 w 4414606"/>
              <a:gd name="connsiteY0" fmla="*/ 0 h 4881723"/>
              <a:gd name="connsiteX1" fmla="*/ 4414606 w 4414606"/>
              <a:gd name="connsiteY1" fmla="*/ 1262946 h 4881723"/>
              <a:gd name="connsiteX2" fmla="*/ 4414606 w 4414606"/>
              <a:gd name="connsiteY2" fmla="*/ 4881723 h 4881723"/>
              <a:gd name="connsiteX3" fmla="*/ 1730061 w 4414606"/>
              <a:gd name="connsiteY3" fmla="*/ 4881723 h 4881723"/>
              <a:gd name="connsiteX4" fmla="*/ 0 w 4414606"/>
              <a:gd name="connsiteY4" fmla="*/ 3151662 h 48817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14606" h="4881723">
                <a:moveTo>
                  <a:pt x="3151661" y="0"/>
                </a:moveTo>
                <a:lnTo>
                  <a:pt x="4414606" y="1262946"/>
                </a:lnTo>
                <a:lnTo>
                  <a:pt x="4414606" y="4881723"/>
                </a:lnTo>
                <a:lnTo>
                  <a:pt x="1730061" y="4881723"/>
                </a:lnTo>
                <a:lnTo>
                  <a:pt x="0" y="3151662"/>
                </a:lnTo>
                <a:close/>
              </a:path>
            </a:pathLst>
          </a:custGeom>
        </p:spPr>
      </p:pic>
      <p:pic>
        <p:nvPicPr>
          <p:cNvPr id="2" name="Immagine 1">
            <a:extLst>
              <a:ext uri="{FF2B5EF4-FFF2-40B4-BE49-F238E27FC236}">
                <a16:creationId xmlns:a16="http://schemas.microsoft.com/office/drawing/2014/main" id="{4F060DAC-BD22-6044-872D-C82EA74613B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7035" t="-16174" r="-6942" b="-19173"/>
          <a:stretch/>
        </p:blipFill>
        <p:spPr>
          <a:xfrm>
            <a:off x="262200" y="5778000"/>
            <a:ext cx="1152000" cy="1080000"/>
          </a:xfrm>
          <a:prstGeom prst="rect">
            <a:avLst/>
          </a:prstGeom>
        </p:spPr>
      </p:pic>
      <p:sp>
        <p:nvSpPr>
          <p:cNvPr id="5" name="Rettangolo 4">
            <a:extLst>
              <a:ext uri="{FF2B5EF4-FFF2-40B4-BE49-F238E27FC236}">
                <a16:creationId xmlns:a16="http://schemas.microsoft.com/office/drawing/2014/main" id="{C1F6562C-23BC-5D4B-80E8-A2BADB1FC33E}"/>
              </a:ext>
            </a:extLst>
          </p:cNvPr>
          <p:cNvSpPr/>
          <p:nvPr/>
        </p:nvSpPr>
        <p:spPr>
          <a:xfrm>
            <a:off x="262200" y="533879"/>
            <a:ext cx="1087782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4300" indent="0" algn="ctr">
              <a:buNone/>
            </a:pPr>
            <a:r>
              <a:rPr lang="en-GB" sz="4000" dirty="0" smtClean="0">
                <a:solidFill>
                  <a:srgbClr val="30498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learners</a:t>
            </a:r>
            <a:endParaRPr lang="en-GB" sz="4000" dirty="0">
              <a:solidFill>
                <a:srgbClr val="304987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id="{819AD5CC-0F87-4345-9F01-379CB2F00EEB}"/>
              </a:ext>
            </a:extLst>
          </p:cNvPr>
          <p:cNvSpPr/>
          <p:nvPr/>
        </p:nvSpPr>
        <p:spPr>
          <a:xfrm>
            <a:off x="241389" y="1128569"/>
            <a:ext cx="11709221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u="sng" dirty="0" smtClean="0">
                <a:solidFill>
                  <a:srgbClr val="30498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Average age: 25</a:t>
            </a:r>
          </a:p>
          <a:p>
            <a:r>
              <a:rPr lang="en-GB" sz="2400" u="sng" dirty="0" smtClean="0">
                <a:solidFill>
                  <a:srgbClr val="30498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Total participants: 111 (expected 225 students + 14 companies)</a:t>
            </a:r>
            <a:endParaRPr lang="it-IT" sz="2400" dirty="0"/>
          </a:p>
          <a:p>
            <a:endParaRPr lang="it-IT" sz="3000" u="sng" dirty="0">
              <a:solidFill>
                <a:srgbClr val="304987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3000" u="sng" dirty="0" smtClean="0">
              <a:solidFill>
                <a:srgbClr val="304987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8" name="Grafico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60555836"/>
              </p:ext>
            </p:extLst>
          </p:nvPr>
        </p:nvGraphicFramePr>
        <p:xfrm>
          <a:off x="389468" y="2017279"/>
          <a:ext cx="3694853" cy="23616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0" name="Grafico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38474717"/>
              </p:ext>
            </p:extLst>
          </p:nvPr>
        </p:nvGraphicFramePr>
        <p:xfrm>
          <a:off x="7789333" y="1929026"/>
          <a:ext cx="3759200" cy="24498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12" name="Grafico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87784777"/>
              </p:ext>
            </p:extLst>
          </p:nvPr>
        </p:nvGraphicFramePr>
        <p:xfrm>
          <a:off x="3671236" y="3962370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  <p:extLst>
      <p:ext uri="{BB962C8B-B14F-4D97-AF65-F5344CB8AC3E}">
        <p14:creationId xmlns:p14="http://schemas.microsoft.com/office/powerpoint/2010/main" val="2629268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1"/>
      <p:bldP spid="9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/>
              <a:t>Q: </a:t>
            </a:r>
            <a:r>
              <a:rPr lang="en-US" dirty="0"/>
              <a:t>This </a:t>
            </a:r>
            <a:r>
              <a:rPr lang="en-US" dirty="0" err="1"/>
              <a:t>elearning</a:t>
            </a:r>
            <a:r>
              <a:rPr lang="en-US" dirty="0"/>
              <a:t> module allowed me to understand new or useful concepts</a:t>
            </a:r>
            <a:endParaRPr lang="it-IT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96745"/>
            <a:ext cx="10515600" cy="4351338"/>
          </a:xfrm>
        </p:spPr>
        <p:txBody>
          <a:bodyPr/>
          <a:lstStyle/>
          <a:p>
            <a:pPr marL="114300" indent="0">
              <a:buNone/>
            </a:pPr>
            <a:endParaRPr lang="it-IT" dirty="0"/>
          </a:p>
        </p:txBody>
      </p:sp>
      <p:graphicFrame>
        <p:nvGraphicFramePr>
          <p:cNvPr id="5" name="Grafic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81147399"/>
              </p:ext>
            </p:extLst>
          </p:nvPr>
        </p:nvGraphicFramePr>
        <p:xfrm>
          <a:off x="2854960" y="2631440"/>
          <a:ext cx="6126480" cy="3200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6" name="Immagine 5">
            <a:extLst>
              <a:ext uri="{FF2B5EF4-FFF2-40B4-BE49-F238E27FC236}">
                <a16:creationId xmlns:a16="http://schemas.microsoft.com/office/drawing/2014/main" id="{4F060DAC-BD22-6044-872D-C82EA74613B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7035" t="-16174" r="-6942" b="-19173"/>
          <a:stretch/>
        </p:blipFill>
        <p:spPr>
          <a:xfrm>
            <a:off x="11375565" y="6092592"/>
            <a:ext cx="816435" cy="765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12558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Q: </a:t>
            </a:r>
            <a:r>
              <a:rPr lang="en-US" dirty="0"/>
              <a:t>This </a:t>
            </a:r>
            <a:r>
              <a:rPr lang="en-US" dirty="0" err="1"/>
              <a:t>elearning</a:t>
            </a:r>
            <a:r>
              <a:rPr lang="en-US" dirty="0"/>
              <a:t> module equipped me with practical abilities useful in my professional life</a:t>
            </a:r>
            <a:endParaRPr lang="it-IT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14300" indent="0">
              <a:buNone/>
            </a:pPr>
            <a:endParaRPr lang="it-IT" dirty="0"/>
          </a:p>
        </p:txBody>
      </p:sp>
      <p:graphicFrame>
        <p:nvGraphicFramePr>
          <p:cNvPr id="4" name="Grafic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505311"/>
              </p:ext>
            </p:extLst>
          </p:nvPr>
        </p:nvGraphicFramePr>
        <p:xfrm>
          <a:off x="2164080" y="2357120"/>
          <a:ext cx="7406640" cy="3606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5" name="Immagine 4">
            <a:extLst>
              <a:ext uri="{FF2B5EF4-FFF2-40B4-BE49-F238E27FC236}">
                <a16:creationId xmlns:a16="http://schemas.microsoft.com/office/drawing/2014/main" id="{4F060DAC-BD22-6044-872D-C82EA74613B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7035" t="-16174" r="-6942" b="-19173"/>
          <a:stretch/>
        </p:blipFill>
        <p:spPr>
          <a:xfrm>
            <a:off x="11375565" y="6092592"/>
            <a:ext cx="816435" cy="765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36502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Q: </a:t>
            </a:r>
            <a:r>
              <a:rPr lang="en-US" dirty="0"/>
              <a:t>I have found the used methodology in this e-learning module </a:t>
            </a:r>
            <a:r>
              <a:rPr lang="en-US" dirty="0" smtClean="0"/>
              <a:t>satisfactory</a:t>
            </a:r>
            <a:endParaRPr lang="it-IT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14300" indent="0">
              <a:buNone/>
            </a:pPr>
            <a:endParaRPr lang="it-IT" dirty="0"/>
          </a:p>
        </p:txBody>
      </p:sp>
      <p:graphicFrame>
        <p:nvGraphicFramePr>
          <p:cNvPr id="4" name="Grafic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49530600"/>
              </p:ext>
            </p:extLst>
          </p:nvPr>
        </p:nvGraphicFramePr>
        <p:xfrm>
          <a:off x="3058160" y="2316480"/>
          <a:ext cx="6197600" cy="35204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5" name="Immagine 4">
            <a:extLst>
              <a:ext uri="{FF2B5EF4-FFF2-40B4-BE49-F238E27FC236}">
                <a16:creationId xmlns:a16="http://schemas.microsoft.com/office/drawing/2014/main" id="{4F060DAC-BD22-6044-872D-C82EA74613B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7035" t="-16174" r="-6942" b="-19173"/>
          <a:stretch/>
        </p:blipFill>
        <p:spPr>
          <a:xfrm>
            <a:off x="11375565" y="6092592"/>
            <a:ext cx="816435" cy="765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27409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Q: </a:t>
            </a:r>
            <a:r>
              <a:rPr lang="en-US" dirty="0"/>
              <a:t>This way of learning can be useful and I would strongly recommend it</a:t>
            </a:r>
            <a:endParaRPr lang="it-IT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14300" indent="0">
              <a:buNone/>
            </a:pPr>
            <a:endParaRPr lang="it-IT" dirty="0"/>
          </a:p>
        </p:txBody>
      </p:sp>
      <p:graphicFrame>
        <p:nvGraphicFramePr>
          <p:cNvPr id="4" name="Grafic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2283686"/>
              </p:ext>
            </p:extLst>
          </p:nvPr>
        </p:nvGraphicFramePr>
        <p:xfrm>
          <a:off x="2143760" y="2362200"/>
          <a:ext cx="7640320" cy="37134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5" name="Immagine 4">
            <a:extLst>
              <a:ext uri="{FF2B5EF4-FFF2-40B4-BE49-F238E27FC236}">
                <a16:creationId xmlns:a16="http://schemas.microsoft.com/office/drawing/2014/main" id="{4F060DAC-BD22-6044-872D-C82EA74613B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7035" t="-16174" r="-6942" b="-19173"/>
          <a:stretch/>
        </p:blipFill>
        <p:spPr>
          <a:xfrm>
            <a:off x="11375565" y="6092592"/>
            <a:ext cx="816435" cy="765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10672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Q: </a:t>
            </a:r>
            <a:r>
              <a:rPr lang="en-US" dirty="0"/>
              <a:t>The provision of quizzes was engaging</a:t>
            </a:r>
            <a:endParaRPr lang="it-IT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14300" indent="0">
              <a:buNone/>
            </a:pPr>
            <a:endParaRPr lang="it-IT" dirty="0"/>
          </a:p>
        </p:txBody>
      </p:sp>
      <p:graphicFrame>
        <p:nvGraphicFramePr>
          <p:cNvPr id="4" name="Grafic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14498973"/>
              </p:ext>
            </p:extLst>
          </p:nvPr>
        </p:nvGraphicFramePr>
        <p:xfrm>
          <a:off x="2438400" y="2158683"/>
          <a:ext cx="6421120" cy="40182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5" name="Immagine 4">
            <a:extLst>
              <a:ext uri="{FF2B5EF4-FFF2-40B4-BE49-F238E27FC236}">
                <a16:creationId xmlns:a16="http://schemas.microsoft.com/office/drawing/2014/main" id="{4F060DAC-BD22-6044-872D-C82EA74613B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7035" t="-16174" r="-6942" b="-19173"/>
          <a:stretch/>
        </p:blipFill>
        <p:spPr>
          <a:xfrm>
            <a:off x="11375565" y="6092592"/>
            <a:ext cx="816435" cy="765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35602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many hours did you spend for completing the course?</a:t>
            </a:r>
            <a:endParaRPr lang="it-IT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14300" indent="0">
              <a:buNone/>
            </a:pPr>
            <a:r>
              <a:rPr lang="it-IT" dirty="0" err="1" smtClean="0"/>
              <a:t>Average</a:t>
            </a:r>
            <a:r>
              <a:rPr lang="it-IT" dirty="0" smtClean="0"/>
              <a:t>: 7 hours</a:t>
            </a:r>
          </a:p>
          <a:p>
            <a:pPr marL="114300" indent="0">
              <a:buNone/>
            </a:pPr>
            <a:endParaRPr lang="it-IT" dirty="0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4F060DAC-BD22-6044-872D-C82EA74613B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7035" t="-16174" r="-6942" b="-19173"/>
          <a:stretch/>
        </p:blipFill>
        <p:spPr>
          <a:xfrm>
            <a:off x="11375565" y="6092592"/>
            <a:ext cx="816435" cy="765408"/>
          </a:xfrm>
          <a:prstGeom prst="rect">
            <a:avLst/>
          </a:prstGeom>
        </p:spPr>
      </p:pic>
      <p:graphicFrame>
        <p:nvGraphicFramePr>
          <p:cNvPr id="6" name="Tabel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82540507"/>
              </p:ext>
            </p:extLst>
          </p:nvPr>
        </p:nvGraphicFramePr>
        <p:xfrm>
          <a:off x="1619250" y="2611213"/>
          <a:ext cx="8662670" cy="386237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907245">
                  <a:extLst>
                    <a:ext uri="{9D8B030D-6E8A-4147-A177-3AD203B41FA5}">
                      <a16:colId xmlns:a16="http://schemas.microsoft.com/office/drawing/2014/main" val="3454535875"/>
                    </a:ext>
                  </a:extLst>
                </a:gridCol>
                <a:gridCol w="3432668">
                  <a:extLst>
                    <a:ext uri="{9D8B030D-6E8A-4147-A177-3AD203B41FA5}">
                      <a16:colId xmlns:a16="http://schemas.microsoft.com/office/drawing/2014/main" val="625787799"/>
                    </a:ext>
                  </a:extLst>
                </a:gridCol>
                <a:gridCol w="2322757">
                  <a:extLst>
                    <a:ext uri="{9D8B030D-6E8A-4147-A177-3AD203B41FA5}">
                      <a16:colId xmlns:a16="http://schemas.microsoft.com/office/drawing/2014/main" val="3215407974"/>
                    </a:ext>
                  </a:extLst>
                </a:gridCol>
              </a:tblGrid>
              <a:tr h="533469">
                <a:tc>
                  <a:txBody>
                    <a:bodyPr/>
                    <a:lstStyle/>
                    <a:p>
                      <a:pPr algn="l" fontAlgn="b"/>
                      <a:r>
                        <a:rPr lang="it-IT" sz="2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N. Of hours </a:t>
                      </a:r>
                      <a:r>
                        <a:rPr lang="it-IT" sz="24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declared</a:t>
                      </a:r>
                      <a:endParaRPr lang="it-IT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R="0" algn="l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n-US" sz="2400" b="1" i="0" u="none" strike="noStrike" cap="non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  <a:sym typeface="Arial"/>
                        </a:rPr>
                        <a:t>Total n. of answers</a:t>
                      </a:r>
                      <a:endParaRPr lang="en-US" sz="2400" b="1" i="0" u="none" strike="noStrike" cap="non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  <a:sym typeface="Arial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R="0" algn="l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it-IT" sz="2400" b="1" i="0" u="none" strike="noStrike" cap="non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  <a:sym typeface="Arial"/>
                        </a:rPr>
                        <a:t>% of </a:t>
                      </a:r>
                      <a:r>
                        <a:rPr lang="it-IT" sz="2400" b="1" i="0" u="none" strike="noStrike" cap="non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  <a:sym typeface="Arial"/>
                        </a:rPr>
                        <a:t>answers</a:t>
                      </a:r>
                      <a:endParaRPr lang="it-IT" sz="2400" b="1" i="0" u="none" strike="noStrike" cap="non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  <a:sym typeface="Arial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478255379"/>
                  </a:ext>
                </a:extLst>
              </a:tr>
              <a:tr h="256070"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u="none" strike="noStrike" dirty="0">
                          <a:effectLst/>
                        </a:rPr>
                        <a:t>1</a:t>
                      </a:r>
                      <a:endParaRPr lang="it-IT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u="none" strike="noStrike" dirty="0">
                          <a:effectLst/>
                        </a:rPr>
                        <a:t>2</a:t>
                      </a:r>
                      <a:endParaRPr lang="it-IT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u="none" strike="noStrike">
                          <a:effectLst/>
                        </a:rPr>
                        <a:t>2%</a:t>
                      </a:r>
                      <a:endParaRPr lang="it-IT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342355681"/>
                  </a:ext>
                </a:extLst>
              </a:tr>
              <a:tr h="256070"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u="none" strike="noStrike" dirty="0">
                          <a:effectLst/>
                        </a:rPr>
                        <a:t>2</a:t>
                      </a:r>
                      <a:endParaRPr lang="it-IT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u="none" strike="noStrike" dirty="0">
                          <a:effectLst/>
                        </a:rPr>
                        <a:t>14</a:t>
                      </a:r>
                      <a:endParaRPr lang="it-IT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u="none" strike="noStrike">
                          <a:effectLst/>
                        </a:rPr>
                        <a:t>13%</a:t>
                      </a:r>
                      <a:endParaRPr lang="it-IT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591184277"/>
                  </a:ext>
                </a:extLst>
              </a:tr>
              <a:tr h="256070"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u="none" strike="noStrike" dirty="0">
                          <a:effectLst/>
                        </a:rPr>
                        <a:t>3</a:t>
                      </a:r>
                      <a:endParaRPr lang="it-IT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u="none" strike="noStrike" dirty="0">
                          <a:effectLst/>
                        </a:rPr>
                        <a:t>14</a:t>
                      </a:r>
                      <a:endParaRPr lang="it-IT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u="none" strike="noStrike">
                          <a:effectLst/>
                        </a:rPr>
                        <a:t>13%</a:t>
                      </a:r>
                      <a:endParaRPr lang="it-IT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623976846"/>
                  </a:ext>
                </a:extLst>
              </a:tr>
              <a:tr h="256070"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u="none" strike="noStrike" dirty="0">
                          <a:effectLst/>
                        </a:rPr>
                        <a:t>4</a:t>
                      </a:r>
                      <a:endParaRPr lang="it-IT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u="none" strike="noStrike">
                          <a:effectLst/>
                        </a:rPr>
                        <a:t>20</a:t>
                      </a:r>
                      <a:endParaRPr lang="it-IT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u="none" strike="noStrike">
                          <a:effectLst/>
                        </a:rPr>
                        <a:t>18%</a:t>
                      </a:r>
                      <a:endParaRPr lang="it-IT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733882584"/>
                  </a:ext>
                </a:extLst>
              </a:tr>
              <a:tr h="256070"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u="none" strike="noStrike" dirty="0">
                          <a:effectLst/>
                        </a:rPr>
                        <a:t>5</a:t>
                      </a:r>
                      <a:endParaRPr lang="it-IT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u="none" strike="noStrike" dirty="0">
                          <a:effectLst/>
                        </a:rPr>
                        <a:t>12</a:t>
                      </a:r>
                      <a:endParaRPr lang="it-IT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u="none" strike="noStrike">
                          <a:effectLst/>
                        </a:rPr>
                        <a:t>11%</a:t>
                      </a:r>
                      <a:endParaRPr lang="it-IT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947998003"/>
                  </a:ext>
                </a:extLst>
              </a:tr>
              <a:tr h="256070"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u="none" strike="noStrike" dirty="0">
                          <a:effectLst/>
                        </a:rPr>
                        <a:t>6</a:t>
                      </a:r>
                      <a:endParaRPr lang="it-IT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u="none" strike="noStrike" dirty="0">
                          <a:effectLst/>
                        </a:rPr>
                        <a:t>14</a:t>
                      </a:r>
                      <a:endParaRPr lang="it-IT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u="none" strike="noStrike">
                          <a:effectLst/>
                        </a:rPr>
                        <a:t>13%</a:t>
                      </a:r>
                      <a:endParaRPr lang="it-IT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932565420"/>
                  </a:ext>
                </a:extLst>
              </a:tr>
              <a:tr h="256070"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u="none" strike="noStrike" dirty="0">
                          <a:effectLst/>
                        </a:rPr>
                        <a:t>8</a:t>
                      </a:r>
                      <a:endParaRPr lang="it-IT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u="none" strike="noStrike" dirty="0">
                          <a:effectLst/>
                        </a:rPr>
                        <a:t>4</a:t>
                      </a:r>
                      <a:endParaRPr lang="it-IT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u="none" strike="noStrike" dirty="0">
                          <a:effectLst/>
                        </a:rPr>
                        <a:t>4%</a:t>
                      </a:r>
                      <a:endParaRPr lang="it-IT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439319822"/>
                  </a:ext>
                </a:extLst>
              </a:tr>
              <a:tr h="256070"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u="none" strike="noStrike" dirty="0">
                          <a:effectLst/>
                        </a:rPr>
                        <a:t>9</a:t>
                      </a:r>
                      <a:endParaRPr lang="it-IT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u="none" strike="noStrike">
                          <a:effectLst/>
                        </a:rPr>
                        <a:t>1</a:t>
                      </a:r>
                      <a:endParaRPr lang="it-IT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u="none" strike="noStrike" dirty="0">
                          <a:effectLst/>
                        </a:rPr>
                        <a:t>0%</a:t>
                      </a:r>
                      <a:endParaRPr lang="it-IT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521022726"/>
                  </a:ext>
                </a:extLst>
              </a:tr>
              <a:tr h="256070"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u="none" strike="noStrike" dirty="0">
                          <a:effectLst/>
                        </a:rPr>
                        <a:t>10</a:t>
                      </a:r>
                      <a:endParaRPr lang="it-IT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u="none" strike="noStrike">
                          <a:effectLst/>
                        </a:rPr>
                        <a:t>20</a:t>
                      </a:r>
                      <a:endParaRPr lang="it-IT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u="none" strike="noStrike" dirty="0">
                          <a:effectLst/>
                        </a:rPr>
                        <a:t>18%</a:t>
                      </a:r>
                      <a:endParaRPr lang="it-IT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353682615"/>
                  </a:ext>
                </a:extLst>
              </a:tr>
              <a:tr h="256070"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u="none" strike="noStrike" dirty="0">
                          <a:effectLst/>
                        </a:rPr>
                        <a:t>15</a:t>
                      </a:r>
                      <a:endParaRPr lang="it-IT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u="none" strike="noStrike">
                          <a:effectLst/>
                        </a:rPr>
                        <a:t>1</a:t>
                      </a:r>
                      <a:endParaRPr lang="it-IT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u="none" strike="noStrike" dirty="0">
                          <a:effectLst/>
                        </a:rPr>
                        <a:t>1%</a:t>
                      </a:r>
                      <a:endParaRPr lang="it-IT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679499028"/>
                  </a:ext>
                </a:extLst>
              </a:tr>
              <a:tr h="256070"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u="none" strike="noStrike" dirty="0">
                          <a:effectLst/>
                        </a:rPr>
                        <a:t>20</a:t>
                      </a:r>
                      <a:endParaRPr lang="it-IT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u="none" strike="noStrike">
                          <a:effectLst/>
                        </a:rPr>
                        <a:t>2</a:t>
                      </a:r>
                      <a:endParaRPr lang="it-IT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u="none" strike="noStrike" dirty="0">
                          <a:effectLst/>
                        </a:rPr>
                        <a:t>2%</a:t>
                      </a:r>
                      <a:endParaRPr lang="it-IT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908693765"/>
                  </a:ext>
                </a:extLst>
              </a:tr>
              <a:tr h="256070"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u="none" strike="noStrike" dirty="0">
                          <a:effectLst/>
                        </a:rPr>
                        <a:t>25</a:t>
                      </a:r>
                      <a:endParaRPr lang="it-IT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u="none" strike="noStrike">
                          <a:effectLst/>
                        </a:rPr>
                        <a:t>2</a:t>
                      </a:r>
                      <a:endParaRPr lang="it-IT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u="none" strike="noStrike" dirty="0">
                          <a:effectLst/>
                        </a:rPr>
                        <a:t>2%</a:t>
                      </a:r>
                      <a:endParaRPr lang="it-IT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65989295"/>
                  </a:ext>
                </a:extLst>
              </a:tr>
              <a:tr h="256070"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u="none" strike="noStrike" dirty="0">
                          <a:effectLst/>
                        </a:rPr>
                        <a:t>30</a:t>
                      </a:r>
                      <a:endParaRPr lang="it-IT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u="none" strike="noStrike" dirty="0">
                          <a:effectLst/>
                        </a:rPr>
                        <a:t>5</a:t>
                      </a:r>
                      <a:endParaRPr lang="it-IT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u="none" strike="noStrike" dirty="0">
                          <a:effectLst/>
                        </a:rPr>
                        <a:t>5%</a:t>
                      </a:r>
                      <a:endParaRPr lang="it-IT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00028979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172368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How many hours did you spend for completing the practical assignments (</a:t>
            </a:r>
            <a:r>
              <a:rPr lang="en-US" dirty="0" err="1"/>
              <a:t>exercices</a:t>
            </a:r>
            <a:r>
              <a:rPr lang="en-US" dirty="0"/>
              <a:t>)?</a:t>
            </a:r>
            <a:endParaRPr lang="it-IT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14300" indent="0">
              <a:buNone/>
            </a:pPr>
            <a:r>
              <a:rPr lang="it-IT" dirty="0" err="1" smtClean="0"/>
              <a:t>Average</a:t>
            </a:r>
            <a:r>
              <a:rPr lang="it-IT" dirty="0" smtClean="0"/>
              <a:t>: 2,3</a:t>
            </a:r>
            <a:endParaRPr lang="it-IT" dirty="0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4F060DAC-BD22-6044-872D-C82EA74613B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7035" t="-16174" r="-6942" b="-19173"/>
          <a:stretch/>
        </p:blipFill>
        <p:spPr>
          <a:xfrm>
            <a:off x="11375565" y="6092592"/>
            <a:ext cx="816435" cy="765408"/>
          </a:xfrm>
          <a:prstGeom prst="rect">
            <a:avLst/>
          </a:prstGeom>
        </p:spPr>
      </p:pic>
      <p:graphicFrame>
        <p:nvGraphicFramePr>
          <p:cNvPr id="6" name="Tabel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57593858"/>
              </p:ext>
            </p:extLst>
          </p:nvPr>
        </p:nvGraphicFramePr>
        <p:xfrm>
          <a:off x="1487171" y="2741496"/>
          <a:ext cx="8926829" cy="37338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099309">
                  <a:extLst>
                    <a:ext uri="{9D8B030D-6E8A-4147-A177-3AD203B41FA5}">
                      <a16:colId xmlns:a16="http://schemas.microsoft.com/office/drawing/2014/main" val="4039028737"/>
                    </a:ext>
                  </a:extLst>
                </a:gridCol>
                <a:gridCol w="1073761">
                  <a:extLst>
                    <a:ext uri="{9D8B030D-6E8A-4147-A177-3AD203B41FA5}">
                      <a16:colId xmlns:a16="http://schemas.microsoft.com/office/drawing/2014/main" val="2577087752"/>
                    </a:ext>
                  </a:extLst>
                </a:gridCol>
                <a:gridCol w="5753759">
                  <a:extLst>
                    <a:ext uri="{9D8B030D-6E8A-4147-A177-3AD203B41FA5}">
                      <a16:colId xmlns:a16="http://schemas.microsoft.com/office/drawing/2014/main" val="885428047"/>
                    </a:ext>
                  </a:extLst>
                </a:gridCol>
              </a:tblGrid>
              <a:tr h="821899"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N. Of hours </a:t>
                      </a:r>
                      <a:r>
                        <a:rPr lang="it-IT" sz="20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declared</a:t>
                      </a:r>
                      <a:endParaRPr lang="it-IT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 dirty="0" smtClean="0">
                          <a:effectLst/>
                        </a:rPr>
                        <a:t>Total n.</a:t>
                      </a:r>
                      <a:r>
                        <a:rPr lang="en-US" sz="2000" u="none" strike="noStrike" baseline="0" dirty="0" smtClean="0">
                          <a:effectLst/>
                        </a:rPr>
                        <a:t> of answers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 of</a:t>
                      </a:r>
                      <a:r>
                        <a:rPr lang="it-IT" sz="20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it-IT" sz="2000" b="0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answers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351172677"/>
                  </a:ext>
                </a:extLst>
              </a:tr>
              <a:tr h="278495"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u="none" strike="noStrike" dirty="0">
                          <a:effectLst/>
                        </a:rPr>
                        <a:t>0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u="none" strike="noStrike" dirty="0">
                          <a:effectLst/>
                        </a:rPr>
                        <a:t>5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u="none" strike="noStrike">
                          <a:effectLst/>
                        </a:rPr>
                        <a:t>5%</a:t>
                      </a:r>
                      <a:endParaRPr lang="it-IT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503940861"/>
                  </a:ext>
                </a:extLst>
              </a:tr>
              <a:tr h="278495"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u="none" strike="noStrike" dirty="0">
                          <a:effectLst/>
                        </a:rPr>
                        <a:t>0,5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u="none" strike="noStrike">
                          <a:effectLst/>
                        </a:rPr>
                        <a:t>7</a:t>
                      </a:r>
                      <a:endParaRPr lang="it-IT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u="none" strike="noStrike">
                          <a:effectLst/>
                        </a:rPr>
                        <a:t>6%</a:t>
                      </a:r>
                      <a:endParaRPr lang="it-IT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622423368"/>
                  </a:ext>
                </a:extLst>
              </a:tr>
              <a:tr h="278495"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u="none" strike="noStrike" dirty="0">
                          <a:effectLst/>
                        </a:rPr>
                        <a:t>1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u="none" strike="noStrike">
                          <a:effectLst/>
                        </a:rPr>
                        <a:t>37</a:t>
                      </a:r>
                      <a:endParaRPr lang="it-IT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u="none" strike="noStrike">
                          <a:effectLst/>
                        </a:rPr>
                        <a:t>33%</a:t>
                      </a:r>
                      <a:endParaRPr lang="it-IT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232182617"/>
                  </a:ext>
                </a:extLst>
              </a:tr>
              <a:tr h="278495"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u="none" strike="noStrike" dirty="0">
                          <a:effectLst/>
                        </a:rPr>
                        <a:t>2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u="none" strike="noStrike">
                          <a:effectLst/>
                        </a:rPr>
                        <a:t>22</a:t>
                      </a:r>
                      <a:endParaRPr lang="it-IT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u="none" strike="noStrike">
                          <a:effectLst/>
                        </a:rPr>
                        <a:t>20%</a:t>
                      </a:r>
                      <a:endParaRPr lang="it-IT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641223048"/>
                  </a:ext>
                </a:extLst>
              </a:tr>
              <a:tr h="278495"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u="none" strike="noStrike" dirty="0">
                          <a:effectLst/>
                        </a:rPr>
                        <a:t>3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u="none" strike="noStrike" dirty="0">
                          <a:effectLst/>
                        </a:rPr>
                        <a:t>20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u="none" strike="noStrike">
                          <a:effectLst/>
                        </a:rPr>
                        <a:t>18%</a:t>
                      </a:r>
                      <a:endParaRPr lang="it-IT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7846744"/>
                  </a:ext>
                </a:extLst>
              </a:tr>
              <a:tr h="278495"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u="none" strike="noStrike" dirty="0">
                          <a:effectLst/>
                        </a:rPr>
                        <a:t>4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u="none" strike="noStrike">
                          <a:effectLst/>
                        </a:rPr>
                        <a:t>7</a:t>
                      </a:r>
                      <a:endParaRPr lang="it-IT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u="none" strike="noStrike">
                          <a:effectLst/>
                        </a:rPr>
                        <a:t>6%</a:t>
                      </a:r>
                      <a:endParaRPr lang="it-IT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906906269"/>
                  </a:ext>
                </a:extLst>
              </a:tr>
              <a:tr h="278495"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u="none" strike="noStrike" dirty="0">
                          <a:effectLst/>
                        </a:rPr>
                        <a:t>5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u="none" strike="noStrike">
                          <a:effectLst/>
                        </a:rPr>
                        <a:t>8</a:t>
                      </a:r>
                      <a:endParaRPr lang="it-IT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u="none" strike="noStrike">
                          <a:effectLst/>
                        </a:rPr>
                        <a:t>7%</a:t>
                      </a:r>
                      <a:endParaRPr lang="it-IT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723417344"/>
                  </a:ext>
                </a:extLst>
              </a:tr>
              <a:tr h="278495"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u="none" strike="noStrike" dirty="0">
                          <a:effectLst/>
                        </a:rPr>
                        <a:t>7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u="none" strike="noStrike">
                          <a:effectLst/>
                        </a:rPr>
                        <a:t>1</a:t>
                      </a:r>
                      <a:endParaRPr lang="it-IT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u="none" strike="noStrike">
                          <a:effectLst/>
                        </a:rPr>
                        <a:t>1%</a:t>
                      </a:r>
                      <a:endParaRPr lang="it-IT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749418320"/>
                  </a:ext>
                </a:extLst>
              </a:tr>
              <a:tr h="278495"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u="none" strike="noStrike" dirty="0">
                          <a:effectLst/>
                        </a:rPr>
                        <a:t>10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u="none" strike="noStrike" dirty="0">
                          <a:effectLst/>
                        </a:rPr>
                        <a:t>4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u="none" strike="noStrike" dirty="0">
                          <a:effectLst/>
                        </a:rPr>
                        <a:t>4%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2447916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3799480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329</TotalTime>
  <Words>359</Words>
  <Application>Microsoft Office PowerPoint</Application>
  <PresentationFormat>Widescreen</PresentationFormat>
  <Paragraphs>107</Paragraphs>
  <Slides>11</Slides>
  <Notes>3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11</vt:i4>
      </vt:variant>
    </vt:vector>
  </HeadingPairs>
  <TitlesOfParts>
    <vt:vector size="16" baseType="lpstr">
      <vt:lpstr>Open Sans ExtraBold</vt:lpstr>
      <vt:lpstr>Calibri</vt:lpstr>
      <vt:lpstr>Arial</vt:lpstr>
      <vt:lpstr>Avenir Heavy</vt:lpstr>
      <vt:lpstr>Tema di Office</vt:lpstr>
      <vt:lpstr>Presentazione standard di PowerPoint</vt:lpstr>
      <vt:lpstr> </vt:lpstr>
      <vt:lpstr>Q: This elearning module allowed me to understand new or useful concepts</vt:lpstr>
      <vt:lpstr>Q: This elearning module equipped me with practical abilities useful in my professional life</vt:lpstr>
      <vt:lpstr>Q: I have found the used methodology in this e-learning module satisfactory</vt:lpstr>
      <vt:lpstr>Q: This way of learning can be useful and I would strongly recommend it</vt:lpstr>
      <vt:lpstr>Q: The provision of quizzes was engaging</vt:lpstr>
      <vt:lpstr>How many hours did you spend for completing the course?</vt:lpstr>
      <vt:lpstr>How many hours did you spend for completing the practical assignments (exercices)?</vt:lpstr>
      <vt:lpstr>The dregree of feedback I have got was even better and more useful than my initial expectations</vt:lpstr>
      <vt:lpstr>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Ing. Francesco Facchini</dc:creator>
  <cp:lastModifiedBy>Utente Windows</cp:lastModifiedBy>
  <cp:revision>44</cp:revision>
  <dcterms:created xsi:type="dcterms:W3CDTF">2020-01-27T14:10:49Z</dcterms:created>
  <dcterms:modified xsi:type="dcterms:W3CDTF">2022-06-15T07:29:42Z</dcterms:modified>
</cp:coreProperties>
</file>