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1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62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jJctCiUzSchCpNseI37w8OcaJx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4987"/>
    <a:srgbClr val="5B9BD5"/>
    <a:srgbClr val="3BA0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94753"/>
  </p:normalViewPr>
  <p:slideViewPr>
    <p:cSldViewPr snapToGrid="0" snapToObjects="1">
      <p:cViewPr varScale="1">
        <p:scale>
          <a:sx n="75" d="100"/>
          <a:sy n="75" d="100"/>
        </p:scale>
        <p:origin x="62" y="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30" Type="http://customschemas.google.com/relationships/presentationmetadata" Target="meta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ente\Google%20Drive\IE3_cartella%20interna\WP4\Dati%20valutazioni%20target%20groups\IE3_valutazione%20complessiva%20risultat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ente\Google%20Drive\IE3_cartella%20interna\WP4\Dati%20valutazioni%20target%20groups\IE3_valutazione%20complessiva%20risultat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ente\Google%20Drive\IE3_cartella%20interna\WP4\Dati%20valutazioni%20target%20groups\IE3_valutazione%20complessiva%20risultat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ente\Google%20Drive\IE3_cartella%20interna\WP4\Dati%20valutazioni%20target%20groups\IE3_valutazione%20complessiva%20risultat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ente\Google%20Drive\IE3_cartella%20interna\WP4\Dati%20valutazioni%20target%20groups\IE3_valutazione%20complessiva%20risultat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ente\Google%20Drive\IE3_cartella%20interna\WP4\Dati%20valutazioni%20target%20groups\IE3_valutazione%20complessiva%20risultati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ente\Google%20Drive\IE3_cartella%20interna\WP4\Dati%20valutazioni%20target%20groups\IE3_valutazione%20complessiva%20risultati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ente\Google%20Drive\IE3_cartella%20interna\WP4\Dati%20valutazioni%20target%20groups\IE3_valutazione%20complessiva%20risultati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ente\Google%20Drive\IE3_cartella%20interna\WP4\Dati%20valutazioni%20target%20groups\IE3_valutazione%20complessiva%20risultati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[IE3_valutazione complessiva risultati.xlsx]Foglio2!Tabella pivot5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Gender</a:t>
            </a:r>
            <a:endParaRPr lang="it-IT" dirty="0"/>
          </a:p>
        </c:rich>
      </c:tx>
      <c:layout>
        <c:manualLayout>
          <c:xMode val="edge"/>
          <c:yMode val="edge"/>
          <c:x val="0.31779855643044624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9.7916885389326316E-2"/>
          <c:y val="0.14398148148148149"/>
          <c:w val="0.9020831146106737"/>
          <c:h val="0.731111111111111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Foglio2!$B$3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Foglio2!$A$4:$A$5</c:f>
              <c:strCache>
                <c:ptCount val="2"/>
                <c:pt idx="0">
                  <c:v>1 : Male</c:v>
                </c:pt>
                <c:pt idx="1">
                  <c:v>2 : Female</c:v>
                </c:pt>
              </c:strCache>
            </c:strRef>
          </c:cat>
          <c:val>
            <c:numRef>
              <c:f>Foglio2!$B$4:$B$5</c:f>
              <c:numCache>
                <c:formatCode>General</c:formatCode>
                <c:ptCount val="2"/>
                <c:pt idx="0">
                  <c:v>63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3D-4B1B-82AA-BF43FDD4C7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9367519"/>
        <c:axId val="899365439"/>
      </c:barChart>
      <c:catAx>
        <c:axId val="899367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99365439"/>
        <c:crosses val="autoZero"/>
        <c:auto val="1"/>
        <c:lblAlgn val="ctr"/>
        <c:lblOffset val="100"/>
        <c:noMultiLvlLbl val="0"/>
      </c:catAx>
      <c:valAx>
        <c:axId val="8993654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99367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304987"/>
      </a:solidFill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[IE3_valutazione complessiva risultati.xlsx]Foglio3!Tabella pivot10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 err="1" smtClean="0"/>
              <a:t>Achieved</a:t>
            </a:r>
            <a:r>
              <a:rPr lang="it-IT" dirty="0" smtClean="0"/>
              <a:t> </a:t>
            </a:r>
            <a:r>
              <a:rPr lang="it-IT" dirty="0" err="1"/>
              <a:t>Academic</a:t>
            </a:r>
            <a:r>
              <a:rPr lang="it-IT" dirty="0"/>
              <a:t> </a:t>
            </a:r>
            <a:r>
              <a:rPr lang="it-IT" dirty="0" err="1"/>
              <a:t>Degree</a:t>
            </a:r>
            <a:endParaRPr lang="it-IT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Foglio3!$B$3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Foglio3!$A$4:$A$6</c:f>
              <c:strCache>
                <c:ptCount val="3"/>
                <c:pt idx="0">
                  <c:v>1 : Not University degree</c:v>
                </c:pt>
                <c:pt idx="1">
                  <c:v>2 : Graduate</c:v>
                </c:pt>
                <c:pt idx="2">
                  <c:v>3 : PostGraduate</c:v>
                </c:pt>
              </c:strCache>
            </c:strRef>
          </c:cat>
          <c:val>
            <c:numRef>
              <c:f>Foglio3!$B$4:$B$6</c:f>
              <c:numCache>
                <c:formatCode>General</c:formatCode>
                <c:ptCount val="3"/>
                <c:pt idx="0">
                  <c:v>2</c:v>
                </c:pt>
                <c:pt idx="1">
                  <c:v>90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E4-4476-83A8-C927F9BF1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96045087"/>
        <c:axId val="996045503"/>
      </c:barChart>
      <c:catAx>
        <c:axId val="9960450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96045503"/>
        <c:crosses val="autoZero"/>
        <c:auto val="1"/>
        <c:lblAlgn val="ctr"/>
        <c:lblOffset val="100"/>
        <c:noMultiLvlLbl val="0"/>
      </c:catAx>
      <c:valAx>
        <c:axId val="9960455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96045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304987"/>
      </a:solidFill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[IE3_valutazione complessiva risultati.xlsx]Foglio4!Tabella pivot15</c:name>
    <c:fmtId val="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Country of Residence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5.9027996500437448E-2"/>
          <c:y val="0.16250000000000003"/>
          <c:w val="0.9020831146106737"/>
          <c:h val="0.731111111111111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Foglio4!$B$3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Foglio4!$A$4:$A$7</c:f>
              <c:strCache>
                <c:ptCount val="4"/>
                <c:pt idx="0">
                  <c:v>164 : Spain</c:v>
                </c:pt>
                <c:pt idx="1">
                  <c:v>169 : Sweden</c:v>
                </c:pt>
                <c:pt idx="2">
                  <c:v>60 : France</c:v>
                </c:pt>
                <c:pt idx="3">
                  <c:v>82 : Italy</c:v>
                </c:pt>
              </c:strCache>
            </c:strRef>
          </c:cat>
          <c:val>
            <c:numRef>
              <c:f>Foglio4!$B$4:$B$7</c:f>
              <c:numCache>
                <c:formatCode>General</c:formatCode>
                <c:ptCount val="4"/>
                <c:pt idx="0">
                  <c:v>61</c:v>
                </c:pt>
                <c:pt idx="1">
                  <c:v>2</c:v>
                </c:pt>
                <c:pt idx="2">
                  <c:v>2</c:v>
                </c:pt>
                <c:pt idx="3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FC-4F5D-BA55-22DFE6A2C3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5129151"/>
        <c:axId val="1135130815"/>
      </c:barChart>
      <c:catAx>
        <c:axId val="1135129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35130815"/>
        <c:crosses val="autoZero"/>
        <c:auto val="1"/>
        <c:lblAlgn val="ctr"/>
        <c:lblOffset val="100"/>
        <c:noMultiLvlLbl val="0"/>
      </c:catAx>
      <c:valAx>
        <c:axId val="1135130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35129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304987"/>
      </a:solidFill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[IE3_valutazione complessiva risultati.xlsx]Foglio6!Tabella pivot25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/>
              <a:t>elearning</a:t>
            </a:r>
            <a:r>
              <a:rPr lang="it-IT" dirty="0"/>
              <a:t> </a:t>
            </a:r>
            <a:r>
              <a:rPr lang="it-IT" dirty="0" err="1"/>
              <a:t>module</a:t>
            </a:r>
            <a:r>
              <a:rPr lang="it-IT" dirty="0"/>
              <a:t> </a:t>
            </a:r>
            <a:r>
              <a:rPr lang="it-IT" dirty="0" err="1"/>
              <a:t>allowed</a:t>
            </a:r>
            <a:r>
              <a:rPr lang="it-IT" dirty="0"/>
              <a:t> me to </a:t>
            </a:r>
            <a:r>
              <a:rPr lang="it-IT" dirty="0" err="1"/>
              <a:t>understand</a:t>
            </a:r>
            <a:r>
              <a:rPr lang="it-IT" dirty="0"/>
              <a:t> new or </a:t>
            </a:r>
            <a:r>
              <a:rPr lang="it-IT" dirty="0" err="1"/>
              <a:t>useful</a:t>
            </a:r>
            <a:r>
              <a:rPr lang="it-IT" dirty="0"/>
              <a:t> </a:t>
            </a:r>
            <a:r>
              <a:rPr lang="it-IT" dirty="0" err="1"/>
              <a:t>concepts</a:t>
            </a:r>
            <a:r>
              <a:rPr lang="it-IT" dirty="0"/>
              <a:t>: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Foglio6!$B$3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Foglio6!$A$4:$A$8</c:f>
              <c:strCache>
                <c:ptCount val="5"/>
                <c:pt idx="0">
                  <c:v>Disagree in full</c:v>
                </c:pt>
                <c:pt idx="1">
                  <c:v>Fully Agree</c:v>
                </c:pt>
                <c:pt idx="2">
                  <c:v>Neither agree nor disagree</c:v>
                </c:pt>
                <c:pt idx="3">
                  <c:v>Partially agree</c:v>
                </c:pt>
                <c:pt idx="4">
                  <c:v>Partially disagree</c:v>
                </c:pt>
              </c:strCache>
            </c:strRef>
          </c:cat>
          <c:val>
            <c:numRef>
              <c:f>Foglio6!$B$4:$B$8</c:f>
              <c:numCache>
                <c:formatCode>General</c:formatCode>
                <c:ptCount val="5"/>
                <c:pt idx="0">
                  <c:v>1</c:v>
                </c:pt>
                <c:pt idx="1">
                  <c:v>31</c:v>
                </c:pt>
                <c:pt idx="2">
                  <c:v>10</c:v>
                </c:pt>
                <c:pt idx="3">
                  <c:v>64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60-4971-9AFE-60EB4223AC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43598511"/>
        <c:axId val="1143610575"/>
      </c:barChart>
      <c:catAx>
        <c:axId val="11435985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3610575"/>
        <c:crosses val="autoZero"/>
        <c:auto val="1"/>
        <c:lblAlgn val="ctr"/>
        <c:lblOffset val="100"/>
        <c:noMultiLvlLbl val="0"/>
      </c:catAx>
      <c:valAx>
        <c:axId val="11436105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3598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[IE3_valutazione complessiva risultati.xlsx]Foglio8!Tabella pivot39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/>
              <a:t>elearning</a:t>
            </a:r>
            <a:r>
              <a:rPr lang="it-IT" dirty="0"/>
              <a:t> </a:t>
            </a:r>
            <a:r>
              <a:rPr lang="it-IT" dirty="0" err="1"/>
              <a:t>module</a:t>
            </a:r>
            <a:r>
              <a:rPr lang="it-IT" dirty="0"/>
              <a:t> </a:t>
            </a:r>
            <a:r>
              <a:rPr lang="it-IT" dirty="0" err="1"/>
              <a:t>equipped</a:t>
            </a:r>
            <a:r>
              <a:rPr lang="it-IT" dirty="0"/>
              <a:t> me with </a:t>
            </a:r>
            <a:r>
              <a:rPr lang="it-IT" dirty="0" err="1"/>
              <a:t>practical</a:t>
            </a:r>
            <a:r>
              <a:rPr lang="it-IT" dirty="0"/>
              <a:t> </a:t>
            </a:r>
            <a:r>
              <a:rPr lang="it-IT" dirty="0" err="1"/>
              <a:t>abilities</a:t>
            </a:r>
            <a:r>
              <a:rPr lang="it-IT" dirty="0"/>
              <a:t> </a:t>
            </a:r>
            <a:r>
              <a:rPr lang="it-IT" dirty="0" err="1"/>
              <a:t>useful</a:t>
            </a:r>
            <a:r>
              <a:rPr lang="it-IT" dirty="0"/>
              <a:t> in </a:t>
            </a:r>
            <a:r>
              <a:rPr lang="it-IT" dirty="0" err="1"/>
              <a:t>my</a:t>
            </a:r>
            <a:r>
              <a:rPr lang="it-IT" dirty="0"/>
              <a:t> </a:t>
            </a:r>
            <a:r>
              <a:rPr lang="it-IT" dirty="0" err="1"/>
              <a:t>professional</a:t>
            </a:r>
            <a:r>
              <a:rPr lang="it-IT" dirty="0"/>
              <a:t> life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Foglio8!$B$3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Foglio8!$A$4:$A$8</c:f>
              <c:strCache>
                <c:ptCount val="5"/>
                <c:pt idx="0">
                  <c:v>Disagree in full</c:v>
                </c:pt>
                <c:pt idx="1">
                  <c:v>Fully Agree</c:v>
                </c:pt>
                <c:pt idx="2">
                  <c:v>Neither agree nor disagree</c:v>
                </c:pt>
                <c:pt idx="3">
                  <c:v>Partially agree</c:v>
                </c:pt>
                <c:pt idx="4">
                  <c:v>Partially disagree</c:v>
                </c:pt>
              </c:strCache>
            </c:strRef>
          </c:cat>
          <c:val>
            <c:numRef>
              <c:f>Foglio8!$B$4:$B$8</c:f>
              <c:numCache>
                <c:formatCode>General</c:formatCode>
                <c:ptCount val="5"/>
                <c:pt idx="0">
                  <c:v>3</c:v>
                </c:pt>
                <c:pt idx="1">
                  <c:v>31</c:v>
                </c:pt>
                <c:pt idx="2">
                  <c:v>13</c:v>
                </c:pt>
                <c:pt idx="3">
                  <c:v>59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B3-4FE1-8212-197B5BEE5B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43610159"/>
        <c:axId val="1143603919"/>
      </c:barChart>
      <c:catAx>
        <c:axId val="11436101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3603919"/>
        <c:crosses val="autoZero"/>
        <c:auto val="1"/>
        <c:lblAlgn val="ctr"/>
        <c:lblOffset val="100"/>
        <c:noMultiLvlLbl val="0"/>
      </c:catAx>
      <c:valAx>
        <c:axId val="11436039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36101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[IE3_valutazione complessiva risultati.xlsx]Foglio9!Tabella pivot44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I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found</a:t>
            </a:r>
            <a:r>
              <a:rPr lang="it-IT" dirty="0"/>
              <a:t> the </a:t>
            </a:r>
            <a:r>
              <a:rPr lang="it-IT" dirty="0" err="1"/>
              <a:t>used</a:t>
            </a:r>
            <a:r>
              <a:rPr lang="it-IT" dirty="0"/>
              <a:t> </a:t>
            </a:r>
            <a:r>
              <a:rPr lang="it-IT" dirty="0" err="1"/>
              <a:t>methodology</a:t>
            </a:r>
            <a:r>
              <a:rPr lang="it-IT" dirty="0"/>
              <a:t> in </a:t>
            </a:r>
            <a:r>
              <a:rPr lang="it-IT" dirty="0" err="1"/>
              <a:t>this</a:t>
            </a:r>
            <a:r>
              <a:rPr lang="it-IT" dirty="0"/>
              <a:t> e-learning </a:t>
            </a:r>
            <a:r>
              <a:rPr lang="it-IT" dirty="0" err="1"/>
              <a:t>module</a:t>
            </a:r>
            <a:r>
              <a:rPr lang="it-IT" dirty="0"/>
              <a:t> </a:t>
            </a:r>
            <a:r>
              <a:rPr lang="it-IT" dirty="0" err="1"/>
              <a:t>satisfactory</a:t>
            </a:r>
            <a:r>
              <a:rPr lang="it-IT" dirty="0"/>
              <a:t>: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Foglio9!$B$3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Foglio9!$A$4:$A$8</c:f>
              <c:strCache>
                <c:ptCount val="5"/>
                <c:pt idx="0">
                  <c:v>Disagree in full</c:v>
                </c:pt>
                <c:pt idx="1">
                  <c:v>Fully Agree</c:v>
                </c:pt>
                <c:pt idx="2">
                  <c:v>Neither agree nor disagree</c:v>
                </c:pt>
                <c:pt idx="3">
                  <c:v>Partially agree</c:v>
                </c:pt>
                <c:pt idx="4">
                  <c:v>Partially disagree</c:v>
                </c:pt>
              </c:strCache>
            </c:strRef>
          </c:cat>
          <c:val>
            <c:numRef>
              <c:f>Foglio9!$B$4:$B$8</c:f>
              <c:numCache>
                <c:formatCode>General</c:formatCode>
                <c:ptCount val="5"/>
                <c:pt idx="0">
                  <c:v>5</c:v>
                </c:pt>
                <c:pt idx="1">
                  <c:v>40</c:v>
                </c:pt>
                <c:pt idx="2">
                  <c:v>14</c:v>
                </c:pt>
                <c:pt idx="3">
                  <c:v>46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26-482D-92A5-D1A42A14C6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71905871"/>
        <c:axId val="1171912943"/>
      </c:barChart>
      <c:catAx>
        <c:axId val="11719058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71912943"/>
        <c:crosses val="autoZero"/>
        <c:auto val="1"/>
        <c:lblAlgn val="ctr"/>
        <c:lblOffset val="100"/>
        <c:noMultiLvlLbl val="0"/>
      </c:catAx>
      <c:valAx>
        <c:axId val="11719129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719058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[IE3_valutazione complessiva risultati.xlsx]Foglio10!Tabella pivot49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/>
              <a:t>way of </a:t>
            </a:r>
            <a:r>
              <a:rPr lang="it-IT" dirty="0" err="1"/>
              <a:t>learning</a:t>
            </a:r>
            <a:r>
              <a:rPr lang="it-IT" dirty="0"/>
              <a:t> can be </a:t>
            </a:r>
            <a:r>
              <a:rPr lang="it-IT" dirty="0" err="1"/>
              <a:t>useful</a:t>
            </a:r>
            <a:r>
              <a:rPr lang="it-IT" dirty="0"/>
              <a:t> and I </a:t>
            </a:r>
            <a:r>
              <a:rPr lang="it-IT" dirty="0" err="1"/>
              <a:t>would</a:t>
            </a:r>
            <a:r>
              <a:rPr lang="it-IT" dirty="0"/>
              <a:t> </a:t>
            </a:r>
            <a:r>
              <a:rPr lang="it-IT" dirty="0" err="1"/>
              <a:t>strongly</a:t>
            </a:r>
            <a:r>
              <a:rPr lang="it-IT" dirty="0"/>
              <a:t> </a:t>
            </a:r>
            <a:r>
              <a:rPr lang="it-IT" dirty="0" err="1"/>
              <a:t>recommend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: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Foglio10!$B$3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Foglio10!$A$4:$A$8</c:f>
              <c:strCache>
                <c:ptCount val="5"/>
                <c:pt idx="0">
                  <c:v>Disagree in full</c:v>
                </c:pt>
                <c:pt idx="1">
                  <c:v>Fully Agree</c:v>
                </c:pt>
                <c:pt idx="2">
                  <c:v>Neither agree nor disagree</c:v>
                </c:pt>
                <c:pt idx="3">
                  <c:v>Partially agree</c:v>
                </c:pt>
                <c:pt idx="4">
                  <c:v>Partially disagree</c:v>
                </c:pt>
              </c:strCache>
            </c:strRef>
          </c:cat>
          <c:val>
            <c:numRef>
              <c:f>Foglio10!$B$4:$B$8</c:f>
              <c:numCache>
                <c:formatCode>General</c:formatCode>
                <c:ptCount val="5"/>
                <c:pt idx="0">
                  <c:v>3</c:v>
                </c:pt>
                <c:pt idx="1">
                  <c:v>36</c:v>
                </c:pt>
                <c:pt idx="2">
                  <c:v>17</c:v>
                </c:pt>
                <c:pt idx="3">
                  <c:v>49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6D-47E7-94F8-446E4813E7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43608079"/>
        <c:axId val="1143600175"/>
      </c:barChart>
      <c:catAx>
        <c:axId val="11436080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3600175"/>
        <c:crosses val="autoZero"/>
        <c:auto val="1"/>
        <c:lblAlgn val="ctr"/>
        <c:lblOffset val="100"/>
        <c:noMultiLvlLbl val="0"/>
      </c:catAx>
      <c:valAx>
        <c:axId val="11436001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3608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[IE3_valutazione complessiva risultati.xlsx]Foglio11!Tabella pivot54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The </a:t>
            </a:r>
            <a:r>
              <a:rPr lang="it-IT" dirty="0" err="1"/>
              <a:t>provision</a:t>
            </a:r>
            <a:r>
              <a:rPr lang="it-IT" dirty="0"/>
              <a:t> of </a:t>
            </a:r>
            <a:r>
              <a:rPr lang="it-IT" dirty="0" err="1"/>
              <a:t>quizzes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engaging</a:t>
            </a:r>
            <a:r>
              <a:rPr lang="it-IT" dirty="0"/>
              <a:t>: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Foglio11!$B$3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Foglio11!$A$4:$A$8</c:f>
              <c:strCache>
                <c:ptCount val="5"/>
                <c:pt idx="0">
                  <c:v>Disagree in full</c:v>
                </c:pt>
                <c:pt idx="1">
                  <c:v>Fully Agree</c:v>
                </c:pt>
                <c:pt idx="2">
                  <c:v>Neither agree nor disagree</c:v>
                </c:pt>
                <c:pt idx="3">
                  <c:v>Partially agree</c:v>
                </c:pt>
                <c:pt idx="4">
                  <c:v>Partially disagree</c:v>
                </c:pt>
              </c:strCache>
            </c:strRef>
          </c:cat>
          <c:val>
            <c:numRef>
              <c:f>Foglio11!$B$4:$B$8</c:f>
              <c:numCache>
                <c:formatCode>General</c:formatCode>
                <c:ptCount val="5"/>
                <c:pt idx="0">
                  <c:v>1</c:v>
                </c:pt>
                <c:pt idx="1">
                  <c:v>37</c:v>
                </c:pt>
                <c:pt idx="2">
                  <c:v>21</c:v>
                </c:pt>
                <c:pt idx="3">
                  <c:v>43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D0-4469-9BFE-6D8FD1689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43607247"/>
        <c:axId val="1143603087"/>
      </c:barChart>
      <c:catAx>
        <c:axId val="11436072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3603087"/>
        <c:crosses val="autoZero"/>
        <c:auto val="1"/>
        <c:lblAlgn val="ctr"/>
        <c:lblOffset val="100"/>
        <c:noMultiLvlLbl val="0"/>
      </c:catAx>
      <c:valAx>
        <c:axId val="11436030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36072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[IE3_valutazione complessiva risultati.xlsx]Foglio12!Tabella pivot63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The </a:t>
            </a:r>
            <a:r>
              <a:rPr lang="it-IT" dirty="0" err="1"/>
              <a:t>dregree</a:t>
            </a:r>
            <a:r>
              <a:rPr lang="it-IT" dirty="0"/>
              <a:t> of feedback I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got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even</a:t>
            </a:r>
            <a:r>
              <a:rPr lang="it-IT" dirty="0"/>
              <a:t> </a:t>
            </a:r>
            <a:r>
              <a:rPr lang="it-IT" dirty="0" err="1"/>
              <a:t>better</a:t>
            </a:r>
            <a:r>
              <a:rPr lang="it-IT" dirty="0"/>
              <a:t> and more </a:t>
            </a:r>
            <a:r>
              <a:rPr lang="it-IT" dirty="0" err="1"/>
              <a:t>useful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</a:t>
            </a:r>
            <a:r>
              <a:rPr lang="it-IT" dirty="0" err="1"/>
              <a:t>my</a:t>
            </a:r>
            <a:r>
              <a:rPr lang="it-IT" dirty="0"/>
              <a:t> </a:t>
            </a:r>
            <a:r>
              <a:rPr lang="it-IT" dirty="0" err="1"/>
              <a:t>initial</a:t>
            </a:r>
            <a:r>
              <a:rPr lang="it-IT" dirty="0"/>
              <a:t> </a:t>
            </a:r>
            <a:r>
              <a:rPr lang="it-IT" dirty="0" err="1"/>
              <a:t>expectations</a:t>
            </a:r>
            <a:r>
              <a:rPr lang="it-IT" dirty="0"/>
              <a:t>: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Foglio12!$B$3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Foglio12!$A$4:$A$8</c:f>
              <c:strCache>
                <c:ptCount val="5"/>
                <c:pt idx="0">
                  <c:v>Disagree in full</c:v>
                </c:pt>
                <c:pt idx="1">
                  <c:v>Fully Agree</c:v>
                </c:pt>
                <c:pt idx="2">
                  <c:v>Neither agree nor disagree</c:v>
                </c:pt>
                <c:pt idx="3">
                  <c:v>Partiall Agree</c:v>
                </c:pt>
                <c:pt idx="4">
                  <c:v>Partially disagree</c:v>
                </c:pt>
              </c:strCache>
            </c:strRef>
          </c:cat>
          <c:val>
            <c:numRef>
              <c:f>Foglio12!$B$4:$B$8</c:f>
              <c:numCache>
                <c:formatCode>General</c:formatCode>
                <c:ptCount val="5"/>
                <c:pt idx="0">
                  <c:v>1</c:v>
                </c:pt>
                <c:pt idx="1">
                  <c:v>15</c:v>
                </c:pt>
                <c:pt idx="2">
                  <c:v>31</c:v>
                </c:pt>
                <c:pt idx="3">
                  <c:v>54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4A-42B0-A5F9-D3CEBF29FF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72316751"/>
        <c:axId val="1172337135"/>
      </c:barChart>
      <c:catAx>
        <c:axId val="11723167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72337135"/>
        <c:crosses val="autoZero"/>
        <c:auto val="1"/>
        <c:lblAlgn val="ctr"/>
        <c:lblOffset val="100"/>
        <c:noMultiLvlLbl val="0"/>
      </c:catAx>
      <c:valAx>
        <c:axId val="11723371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72316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65846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0467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385188" y="2867640"/>
            <a:ext cx="9144000" cy="15159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0D1C"/>
              </a:buClr>
              <a:buSzPts val="6000"/>
              <a:buNone/>
            </a:pPr>
            <a:endParaRPr sz="36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" name="Google Shape;91;p1"/>
          <p:cNvGrpSpPr/>
          <p:nvPr/>
        </p:nvGrpSpPr>
        <p:grpSpPr>
          <a:xfrm>
            <a:off x="307340" y="5954391"/>
            <a:ext cx="2849033" cy="707886"/>
            <a:chOff x="63500" y="5989560"/>
            <a:chExt cx="2849033" cy="707886"/>
          </a:xfrm>
        </p:grpSpPr>
        <p:sp>
          <p:nvSpPr>
            <p:cNvPr id="92" name="Google Shape;92;p1"/>
            <p:cNvSpPr/>
            <p:nvPr/>
          </p:nvSpPr>
          <p:spPr>
            <a:xfrm>
              <a:off x="711200" y="5989560"/>
              <a:ext cx="2201333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0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This</a:t>
              </a:r>
              <a:r>
                <a:rPr lang="it-IT" sz="1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project has received funding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from the European Union’s Erasmus+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programme under grant agreement</a:t>
              </a: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N. 2018-2279/001-001</a:t>
              </a:r>
              <a:endParaRPr/>
            </a:p>
          </p:txBody>
        </p:sp>
        <p:pic>
          <p:nvPicPr>
            <p:cNvPr id="93" name="Google Shape;93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500" y="6044826"/>
              <a:ext cx="647700" cy="444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EAEED29F-B3E0-C848-921F-0726C269B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55" y="315379"/>
            <a:ext cx="11933862" cy="560757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0D1848F2-82FD-8844-A622-E117468EF706}"/>
              </a:ext>
            </a:extLst>
          </p:cNvPr>
          <p:cNvSpPr/>
          <p:nvPr/>
        </p:nvSpPr>
        <p:spPr>
          <a:xfrm>
            <a:off x="406693" y="3440876"/>
            <a:ext cx="5884810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0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</a:rPr>
              <a:t>Overall</a:t>
            </a:r>
            <a:r>
              <a:rPr lang="it-IT" sz="3000" b="1" dirty="0" smtClean="0">
                <a:solidFill>
                  <a:schemeClr val="bg1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</a:rPr>
              <a:t> </a:t>
            </a:r>
            <a:r>
              <a:rPr lang="it-IT" sz="30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</a:rPr>
              <a:t>evaluation</a:t>
            </a:r>
            <a:r>
              <a:rPr lang="it-IT" sz="3000" b="1" dirty="0" smtClean="0">
                <a:solidFill>
                  <a:schemeClr val="bg1"/>
                </a:solidFill>
                <a:latin typeface="Calibri" panose="020F0502020204030204" pitchFamily="34" charset="0"/>
                <a:ea typeface="Open Sans ExtraBold"/>
                <a:cs typeface="Calibri" panose="020F0502020204030204" pitchFamily="34" charset="0"/>
              </a:rPr>
              <a:t> WP4</a:t>
            </a:r>
            <a:endParaRPr lang="it-IT" sz="3200" b="1" dirty="0">
              <a:solidFill>
                <a:srgbClr val="304987"/>
              </a:solidFill>
              <a:latin typeface="Calibri" panose="020F0502020204030204" pitchFamily="34" charset="0"/>
              <a:ea typeface="Open Sans ExtraBold"/>
              <a:cs typeface="Calibri" panose="020F0502020204030204" pitchFamily="34" charset="0"/>
              <a:sym typeface="Open Sans ExtraBold"/>
            </a:endParaRPr>
          </a:p>
          <a:p>
            <a:pPr lvl="0">
              <a:lnSpc>
                <a:spcPct val="90000"/>
              </a:lnSpc>
              <a:buClr>
                <a:srgbClr val="E20D1C"/>
              </a:buClr>
              <a:buSzPts val="3600"/>
            </a:pPr>
            <a:endParaRPr lang="it-IT" sz="2500" b="1" dirty="0">
              <a:solidFill>
                <a:srgbClr val="304987"/>
              </a:solidFill>
              <a:latin typeface="Calibri" panose="020F0502020204030204" pitchFamily="34" charset="0"/>
              <a:cs typeface="Calibri" panose="020F0502020204030204" pitchFamily="34" charset="0"/>
              <a:sym typeface="Open Sans ExtraBold"/>
            </a:endParaRPr>
          </a:p>
          <a:p>
            <a:pPr lvl="0">
              <a:lnSpc>
                <a:spcPct val="90000"/>
              </a:lnSpc>
              <a:buClr>
                <a:srgbClr val="E20D1C"/>
              </a:buClr>
              <a:buSzPts val="3600"/>
            </a:pPr>
            <a:r>
              <a:rPr lang="it-IT" sz="25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ExtraBold"/>
              </a:rPr>
              <a:t>Alessandro Guadagni</a:t>
            </a:r>
            <a:endParaRPr lang="it-IT" sz="25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Open Sans ExtraBold"/>
            </a:endParaRPr>
          </a:p>
          <a:p>
            <a:pPr lvl="0">
              <a:lnSpc>
                <a:spcPct val="90000"/>
              </a:lnSpc>
              <a:buClr>
                <a:srgbClr val="E20D1C"/>
              </a:buClr>
              <a:buSzPts val="3600"/>
            </a:pPr>
            <a:r>
              <a:rPr lang="it-IT" sz="25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Open Sans ExtraBold"/>
              </a:rPr>
              <a:t>ValueDo</a:t>
            </a:r>
            <a:endParaRPr lang="it-IT" sz="25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2CD5FD4-4598-DE4A-BA60-490C33F0302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50" t="-12213" r="-3617" b="-11700"/>
          <a:stretch/>
        </p:blipFill>
        <p:spPr>
          <a:xfrm>
            <a:off x="307340" y="379426"/>
            <a:ext cx="6336000" cy="2052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54A0B71-977F-C243-A14F-D12CF8984D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1503" y="1324829"/>
            <a:ext cx="5475571" cy="41809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err="1"/>
              <a:t>dregree</a:t>
            </a:r>
            <a:r>
              <a:rPr lang="en-US" dirty="0"/>
              <a:t> of feedback I have got was even better and more useful than my initial expectations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it-IT" dirty="0"/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9669813"/>
              </p:ext>
            </p:extLst>
          </p:nvPr>
        </p:nvGraphicFramePr>
        <p:xfrm>
          <a:off x="3129280" y="2301240"/>
          <a:ext cx="5902960" cy="3713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7552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/>
              <a:t> </a:t>
            </a:r>
            <a:endParaRPr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173F74A-A714-8544-9068-0B21A1882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9545"/>
            <a:ext cx="12192000" cy="8226833"/>
          </a:xfrm>
          <a:prstGeom prst="rect">
            <a:avLst/>
          </a:prstGeom>
        </p:spPr>
      </p:pic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4295553" y="3551303"/>
            <a:ext cx="3595698" cy="114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it-IT" sz="4400" b="1" err="1">
                <a:solidFill>
                  <a:schemeClr val="lt1"/>
                </a:solidFill>
                <a:latin typeface="Avenir Heavy" panose="02000503020000020003" pitchFamily="2" charset="0"/>
                <a:ea typeface="Open Sans ExtraBold"/>
                <a:cs typeface="Open Sans ExtraBold"/>
                <a:sym typeface="Open Sans ExtraBold"/>
              </a:rPr>
              <a:t>Thank</a:t>
            </a:r>
            <a:r>
              <a:rPr lang="it-IT" sz="4400" b="1">
                <a:solidFill>
                  <a:schemeClr val="lt1"/>
                </a:solidFill>
                <a:latin typeface="Avenir Heavy" panose="02000503020000020003" pitchFamily="2" charset="0"/>
                <a:ea typeface="Open Sans ExtraBold"/>
                <a:cs typeface="Open Sans ExtraBold"/>
                <a:sym typeface="Open Sans ExtraBold"/>
              </a:rPr>
              <a:t> </a:t>
            </a:r>
            <a:r>
              <a:rPr lang="it-IT" sz="4400" b="1" err="1">
                <a:solidFill>
                  <a:schemeClr val="lt1"/>
                </a:solidFill>
                <a:latin typeface="Avenir Heavy" panose="02000503020000020003" pitchFamily="2" charset="0"/>
                <a:ea typeface="Open Sans ExtraBold"/>
                <a:cs typeface="Open Sans ExtraBold"/>
                <a:sym typeface="Open Sans ExtraBold"/>
              </a:rPr>
              <a:t>you</a:t>
            </a:r>
            <a:r>
              <a:rPr lang="it-IT" sz="4400" b="1">
                <a:solidFill>
                  <a:schemeClr val="lt1"/>
                </a:solidFill>
                <a:latin typeface="Avenir Heavy" panose="02000503020000020003" pitchFamily="2" charset="0"/>
                <a:ea typeface="Open Sans ExtraBold"/>
                <a:cs typeface="Open Sans ExtraBold"/>
                <a:sym typeface="Open Sans ExtraBold"/>
              </a:rPr>
              <a:t>!</a:t>
            </a:r>
            <a:endParaRPr sz="4400" b="1">
              <a:latin typeface="Avenir Heavy" panose="02000503020000020003" pitchFamily="2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114E650-2AA0-0D48-91B1-728CE83A13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936" t="-9618" r="-8988" b="-10544"/>
          <a:stretch/>
        </p:blipFill>
        <p:spPr>
          <a:xfrm>
            <a:off x="5148000" y="1476000"/>
            <a:ext cx="1908000" cy="154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 sz="3600"/>
              <a:t> </a:t>
            </a:r>
          </a:p>
        </p:txBody>
      </p:sp>
      <p:pic>
        <p:nvPicPr>
          <p:cNvPr id="4" name="Immagine 3" descr="Immagine che contiene arma&#10;&#10;Descrizione generata automaticamente">
            <a:extLst>
              <a:ext uri="{FF2B5EF4-FFF2-40B4-BE49-F238E27FC236}">
                <a16:creationId xmlns:a16="http://schemas.microsoft.com/office/drawing/2014/main" id="{BF1D759D-62A8-3549-9C9F-A5D3990E5D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23" r="-3" b="-3"/>
          <a:stretch/>
        </p:blipFill>
        <p:spPr>
          <a:xfrm>
            <a:off x="9950115" y="4378900"/>
            <a:ext cx="2241883" cy="2479100"/>
          </a:xfrm>
          <a:custGeom>
            <a:avLst/>
            <a:gdLst>
              <a:gd name="connsiteX0" fmla="*/ 3151661 w 4414606"/>
              <a:gd name="connsiteY0" fmla="*/ 0 h 4881723"/>
              <a:gd name="connsiteX1" fmla="*/ 4414606 w 4414606"/>
              <a:gd name="connsiteY1" fmla="*/ 1262946 h 4881723"/>
              <a:gd name="connsiteX2" fmla="*/ 4414606 w 4414606"/>
              <a:gd name="connsiteY2" fmla="*/ 4881723 h 4881723"/>
              <a:gd name="connsiteX3" fmla="*/ 1730061 w 4414606"/>
              <a:gd name="connsiteY3" fmla="*/ 4881723 h 4881723"/>
              <a:gd name="connsiteX4" fmla="*/ 0 w 4414606"/>
              <a:gd name="connsiteY4" fmla="*/ 3151662 h 4881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4606" h="4881723">
                <a:moveTo>
                  <a:pt x="3151661" y="0"/>
                </a:moveTo>
                <a:lnTo>
                  <a:pt x="4414606" y="1262946"/>
                </a:lnTo>
                <a:lnTo>
                  <a:pt x="4414606" y="4881723"/>
                </a:lnTo>
                <a:lnTo>
                  <a:pt x="1730061" y="4881723"/>
                </a:lnTo>
                <a:lnTo>
                  <a:pt x="0" y="3151662"/>
                </a:lnTo>
                <a:close/>
              </a:path>
            </a:pathLst>
          </a:cu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4F060DAC-BD22-6044-872D-C82EA74613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035" t="-16174" r="-6942" b="-19173"/>
          <a:stretch/>
        </p:blipFill>
        <p:spPr>
          <a:xfrm>
            <a:off x="262200" y="5778000"/>
            <a:ext cx="1152000" cy="108000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C1F6562C-23BC-5D4B-80E8-A2BADB1FC33E}"/>
              </a:ext>
            </a:extLst>
          </p:cNvPr>
          <p:cNvSpPr/>
          <p:nvPr/>
        </p:nvSpPr>
        <p:spPr>
          <a:xfrm>
            <a:off x="262200" y="533879"/>
            <a:ext cx="108778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en-GB" sz="4000" dirty="0" smtClean="0">
                <a:solidFill>
                  <a:srgbClr val="304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learners</a:t>
            </a:r>
            <a:endParaRPr lang="en-GB" sz="4000" dirty="0">
              <a:solidFill>
                <a:srgbClr val="3049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19AD5CC-0F87-4345-9F01-379CB2F00EEB}"/>
              </a:ext>
            </a:extLst>
          </p:cNvPr>
          <p:cNvSpPr/>
          <p:nvPr/>
        </p:nvSpPr>
        <p:spPr>
          <a:xfrm>
            <a:off x="241389" y="1128569"/>
            <a:ext cx="117092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u="sng" dirty="0" smtClean="0">
                <a:solidFill>
                  <a:srgbClr val="304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age: 25</a:t>
            </a:r>
          </a:p>
          <a:p>
            <a:r>
              <a:rPr lang="en-GB" sz="2400" u="sng" dirty="0" smtClean="0">
                <a:solidFill>
                  <a:srgbClr val="304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participants: 111 (expected 225 students + 14 companies)</a:t>
            </a:r>
            <a:endParaRPr lang="it-IT" sz="2400" dirty="0"/>
          </a:p>
          <a:p>
            <a:endParaRPr lang="it-IT" sz="3000" u="sng" dirty="0">
              <a:solidFill>
                <a:srgbClr val="3049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3000" u="sng" dirty="0" smtClean="0">
              <a:solidFill>
                <a:srgbClr val="3049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0555836"/>
              </p:ext>
            </p:extLst>
          </p:nvPr>
        </p:nvGraphicFramePr>
        <p:xfrm>
          <a:off x="389468" y="2017279"/>
          <a:ext cx="3694853" cy="2361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8474717"/>
              </p:ext>
            </p:extLst>
          </p:nvPr>
        </p:nvGraphicFramePr>
        <p:xfrm>
          <a:off x="7789333" y="1929026"/>
          <a:ext cx="3759200" cy="2449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7784777"/>
              </p:ext>
            </p:extLst>
          </p:nvPr>
        </p:nvGraphicFramePr>
        <p:xfrm>
          <a:off x="3671236" y="396237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6292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Q: </a:t>
            </a:r>
            <a:r>
              <a:rPr lang="en-US" dirty="0"/>
              <a:t>This </a:t>
            </a:r>
            <a:r>
              <a:rPr lang="en-US" dirty="0" err="1"/>
              <a:t>elearning</a:t>
            </a:r>
            <a:r>
              <a:rPr lang="en-US" dirty="0"/>
              <a:t> module allowed me to understand new or useful concepts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96745"/>
            <a:ext cx="10515600" cy="4351338"/>
          </a:xfrm>
        </p:spPr>
        <p:txBody>
          <a:bodyPr/>
          <a:lstStyle/>
          <a:p>
            <a:pPr marL="114300" indent="0">
              <a:buNone/>
            </a:pPr>
            <a:endParaRPr lang="it-IT" dirty="0"/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1147399"/>
              </p:ext>
            </p:extLst>
          </p:nvPr>
        </p:nvGraphicFramePr>
        <p:xfrm>
          <a:off x="2854960" y="2631440"/>
          <a:ext cx="612648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4F060DAC-BD22-6044-872D-C82EA74613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035" t="-16174" r="-6942" b="-19173"/>
          <a:stretch/>
        </p:blipFill>
        <p:spPr>
          <a:xfrm>
            <a:off x="11375565" y="6092592"/>
            <a:ext cx="816435" cy="76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55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Q: </a:t>
            </a:r>
            <a:r>
              <a:rPr lang="en-US" dirty="0"/>
              <a:t>This </a:t>
            </a:r>
            <a:r>
              <a:rPr lang="en-US" dirty="0" err="1"/>
              <a:t>elearning</a:t>
            </a:r>
            <a:r>
              <a:rPr lang="en-US" dirty="0"/>
              <a:t> module equipped me with practical abilities useful in my professional life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it-IT" dirty="0"/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05311"/>
              </p:ext>
            </p:extLst>
          </p:nvPr>
        </p:nvGraphicFramePr>
        <p:xfrm>
          <a:off x="2164080" y="2357120"/>
          <a:ext cx="7406640" cy="360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4F060DAC-BD22-6044-872D-C82EA74613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035" t="-16174" r="-6942" b="-19173"/>
          <a:stretch/>
        </p:blipFill>
        <p:spPr>
          <a:xfrm>
            <a:off x="11375565" y="6092592"/>
            <a:ext cx="816435" cy="76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50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Q: </a:t>
            </a:r>
            <a:r>
              <a:rPr lang="en-US" dirty="0"/>
              <a:t>I have found the used methodology in this e-learning module </a:t>
            </a:r>
            <a:r>
              <a:rPr lang="en-US" dirty="0" smtClean="0"/>
              <a:t>satisfactory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it-IT" dirty="0"/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9530600"/>
              </p:ext>
            </p:extLst>
          </p:nvPr>
        </p:nvGraphicFramePr>
        <p:xfrm>
          <a:off x="3058160" y="2316480"/>
          <a:ext cx="6197600" cy="352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4F060DAC-BD22-6044-872D-C82EA74613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035" t="-16174" r="-6942" b="-19173"/>
          <a:stretch/>
        </p:blipFill>
        <p:spPr>
          <a:xfrm>
            <a:off x="11375565" y="6092592"/>
            <a:ext cx="816435" cy="76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40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Q: </a:t>
            </a:r>
            <a:r>
              <a:rPr lang="en-US" dirty="0"/>
              <a:t>This way of learning can be useful and I would strongly recommend it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it-IT" dirty="0"/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283686"/>
              </p:ext>
            </p:extLst>
          </p:nvPr>
        </p:nvGraphicFramePr>
        <p:xfrm>
          <a:off x="2143760" y="2362200"/>
          <a:ext cx="7640320" cy="3713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4F060DAC-BD22-6044-872D-C82EA74613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035" t="-16174" r="-6942" b="-19173"/>
          <a:stretch/>
        </p:blipFill>
        <p:spPr>
          <a:xfrm>
            <a:off x="11375565" y="6092592"/>
            <a:ext cx="816435" cy="76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67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Q: </a:t>
            </a:r>
            <a:r>
              <a:rPr lang="en-US" dirty="0"/>
              <a:t>The provision of quizzes was engaging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it-IT" dirty="0"/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4498973"/>
              </p:ext>
            </p:extLst>
          </p:nvPr>
        </p:nvGraphicFramePr>
        <p:xfrm>
          <a:off x="2438400" y="2158683"/>
          <a:ext cx="6421120" cy="4018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4F060DAC-BD22-6044-872D-C82EA74613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035" t="-16174" r="-6942" b="-19173"/>
          <a:stretch/>
        </p:blipFill>
        <p:spPr>
          <a:xfrm>
            <a:off x="11375565" y="6092592"/>
            <a:ext cx="816435" cy="76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60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hours did you spend for completing the course?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it-IT" dirty="0" err="1" smtClean="0"/>
              <a:t>Average</a:t>
            </a:r>
            <a:r>
              <a:rPr lang="it-IT" dirty="0" smtClean="0"/>
              <a:t>: 7 hours</a:t>
            </a:r>
          </a:p>
          <a:p>
            <a:pPr marL="11430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F060DAC-BD22-6044-872D-C82EA74613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035" t="-16174" r="-6942" b="-19173"/>
          <a:stretch/>
        </p:blipFill>
        <p:spPr>
          <a:xfrm>
            <a:off x="11375565" y="6092592"/>
            <a:ext cx="816435" cy="765408"/>
          </a:xfrm>
          <a:prstGeom prst="rect">
            <a:avLst/>
          </a:prstGeom>
        </p:spPr>
      </p:pic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540507"/>
              </p:ext>
            </p:extLst>
          </p:nvPr>
        </p:nvGraphicFramePr>
        <p:xfrm>
          <a:off x="1619250" y="2611213"/>
          <a:ext cx="8662670" cy="38623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7245">
                  <a:extLst>
                    <a:ext uri="{9D8B030D-6E8A-4147-A177-3AD203B41FA5}">
                      <a16:colId xmlns:a16="http://schemas.microsoft.com/office/drawing/2014/main" val="3454535875"/>
                    </a:ext>
                  </a:extLst>
                </a:gridCol>
                <a:gridCol w="3432668">
                  <a:extLst>
                    <a:ext uri="{9D8B030D-6E8A-4147-A177-3AD203B41FA5}">
                      <a16:colId xmlns:a16="http://schemas.microsoft.com/office/drawing/2014/main" val="625787799"/>
                    </a:ext>
                  </a:extLst>
                </a:gridCol>
                <a:gridCol w="2322757">
                  <a:extLst>
                    <a:ext uri="{9D8B030D-6E8A-4147-A177-3AD203B41FA5}">
                      <a16:colId xmlns:a16="http://schemas.microsoft.com/office/drawing/2014/main" val="3215407974"/>
                    </a:ext>
                  </a:extLst>
                </a:gridCol>
              </a:tblGrid>
              <a:tr h="533469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Of hours </a:t>
                      </a:r>
                      <a:r>
                        <a:rPr lang="it-IT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declared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24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Total n. of answers</a:t>
                      </a:r>
                      <a:endParaRPr lang="en-US" sz="24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it-IT" sz="24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% of </a:t>
                      </a:r>
                      <a:r>
                        <a:rPr lang="it-IT" sz="2400" b="1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answers</a:t>
                      </a:r>
                      <a:endParaRPr lang="it-IT" sz="24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78255379"/>
                  </a:ext>
                </a:extLst>
              </a:tr>
              <a:tr h="25607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1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>
                          <a:effectLst/>
                        </a:rPr>
                        <a:t>2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2%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42355681"/>
                  </a:ext>
                </a:extLst>
              </a:tr>
              <a:tr h="25607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2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>
                          <a:effectLst/>
                        </a:rPr>
                        <a:t>14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13%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91184277"/>
                  </a:ext>
                </a:extLst>
              </a:tr>
              <a:tr h="25607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3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>
                          <a:effectLst/>
                        </a:rPr>
                        <a:t>14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13%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23976846"/>
                  </a:ext>
                </a:extLst>
              </a:tr>
              <a:tr h="25607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4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20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18%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33882584"/>
                  </a:ext>
                </a:extLst>
              </a:tr>
              <a:tr h="25607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5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>
                          <a:effectLst/>
                        </a:rPr>
                        <a:t>12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11%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47998003"/>
                  </a:ext>
                </a:extLst>
              </a:tr>
              <a:tr h="25607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6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>
                          <a:effectLst/>
                        </a:rPr>
                        <a:t>14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13%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32565420"/>
                  </a:ext>
                </a:extLst>
              </a:tr>
              <a:tr h="25607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8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>
                          <a:effectLst/>
                        </a:rPr>
                        <a:t>4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>
                          <a:effectLst/>
                        </a:rPr>
                        <a:t>4%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39319822"/>
                  </a:ext>
                </a:extLst>
              </a:tr>
              <a:tr h="25607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9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>
                          <a:effectLst/>
                        </a:rPr>
                        <a:t>0%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21022726"/>
                  </a:ext>
                </a:extLst>
              </a:tr>
              <a:tr h="25607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10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20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>
                          <a:effectLst/>
                        </a:rPr>
                        <a:t>18%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53682615"/>
                  </a:ext>
                </a:extLst>
              </a:tr>
              <a:tr h="25607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15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>
                          <a:effectLst/>
                        </a:rPr>
                        <a:t>1%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79499028"/>
                  </a:ext>
                </a:extLst>
              </a:tr>
              <a:tr h="25607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20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2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>
                          <a:effectLst/>
                        </a:rPr>
                        <a:t>2%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08693765"/>
                  </a:ext>
                </a:extLst>
              </a:tr>
              <a:tr h="25607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25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>
                          <a:effectLst/>
                        </a:rPr>
                        <a:t>2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>
                          <a:effectLst/>
                        </a:rPr>
                        <a:t>2%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5989295"/>
                  </a:ext>
                </a:extLst>
              </a:tr>
              <a:tr h="25607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30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>
                          <a:effectLst/>
                        </a:rPr>
                        <a:t>5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u="none" strike="noStrike" dirty="0">
                          <a:effectLst/>
                        </a:rPr>
                        <a:t>5%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00289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7236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many hours did you spend for completing the practical assignments (</a:t>
            </a:r>
            <a:r>
              <a:rPr lang="en-US" dirty="0" err="1"/>
              <a:t>exercices</a:t>
            </a:r>
            <a:r>
              <a:rPr lang="en-US" dirty="0"/>
              <a:t>)?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it-IT" dirty="0" err="1" smtClean="0"/>
              <a:t>Average</a:t>
            </a:r>
            <a:r>
              <a:rPr lang="it-IT" dirty="0" smtClean="0"/>
              <a:t>: 2,3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F060DAC-BD22-6044-872D-C82EA74613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035" t="-16174" r="-6942" b="-19173"/>
          <a:stretch/>
        </p:blipFill>
        <p:spPr>
          <a:xfrm>
            <a:off x="11375565" y="6092592"/>
            <a:ext cx="816435" cy="765408"/>
          </a:xfrm>
          <a:prstGeom prst="rect">
            <a:avLst/>
          </a:prstGeom>
        </p:spPr>
      </p:pic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593858"/>
              </p:ext>
            </p:extLst>
          </p:nvPr>
        </p:nvGraphicFramePr>
        <p:xfrm>
          <a:off x="1487171" y="2741496"/>
          <a:ext cx="8926829" cy="3733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9309">
                  <a:extLst>
                    <a:ext uri="{9D8B030D-6E8A-4147-A177-3AD203B41FA5}">
                      <a16:colId xmlns:a16="http://schemas.microsoft.com/office/drawing/2014/main" val="4039028737"/>
                    </a:ext>
                  </a:extLst>
                </a:gridCol>
                <a:gridCol w="1073761">
                  <a:extLst>
                    <a:ext uri="{9D8B030D-6E8A-4147-A177-3AD203B41FA5}">
                      <a16:colId xmlns:a16="http://schemas.microsoft.com/office/drawing/2014/main" val="2577087752"/>
                    </a:ext>
                  </a:extLst>
                </a:gridCol>
                <a:gridCol w="5753759">
                  <a:extLst>
                    <a:ext uri="{9D8B030D-6E8A-4147-A177-3AD203B41FA5}">
                      <a16:colId xmlns:a16="http://schemas.microsoft.com/office/drawing/2014/main" val="885428047"/>
                    </a:ext>
                  </a:extLst>
                </a:gridCol>
              </a:tblGrid>
              <a:tr h="82189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 Of hours </a:t>
                      </a:r>
                      <a:r>
                        <a:rPr lang="it-IT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declared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Total n.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of answers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</a:t>
                      </a:r>
                      <a:r>
                        <a:rPr lang="it-IT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answers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1172677"/>
                  </a:ext>
                </a:extLst>
              </a:tr>
              <a:tr h="27849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</a:rPr>
                        <a:t>0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5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5%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03940861"/>
                  </a:ext>
                </a:extLst>
              </a:tr>
              <a:tr h="27849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</a:rPr>
                        <a:t>0,5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7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6%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22423368"/>
                  </a:ext>
                </a:extLst>
              </a:tr>
              <a:tr h="27849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</a:rPr>
                        <a:t>1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37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33%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32182617"/>
                  </a:ext>
                </a:extLst>
              </a:tr>
              <a:tr h="27849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</a:rPr>
                        <a:t>2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22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20%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41223048"/>
                  </a:ext>
                </a:extLst>
              </a:tr>
              <a:tr h="27849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</a:rPr>
                        <a:t>3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20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18%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846744"/>
                  </a:ext>
                </a:extLst>
              </a:tr>
              <a:tr h="27849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</a:rPr>
                        <a:t>4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7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6%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06906269"/>
                  </a:ext>
                </a:extLst>
              </a:tr>
              <a:tr h="27849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</a:rPr>
                        <a:t>5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8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7%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23417344"/>
                  </a:ext>
                </a:extLst>
              </a:tr>
              <a:tr h="27849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</a:rPr>
                        <a:t>7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1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>
                          <a:effectLst/>
                        </a:rPr>
                        <a:t>1%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49418320"/>
                  </a:ext>
                </a:extLst>
              </a:tr>
              <a:tr h="27849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</a:rPr>
                        <a:t>10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4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effectLst/>
                        </a:rPr>
                        <a:t>4%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44791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9948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359</Words>
  <Application>Microsoft Office PowerPoint</Application>
  <PresentationFormat>Widescreen</PresentationFormat>
  <Paragraphs>107</Paragraphs>
  <Slides>11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Open Sans ExtraBold</vt:lpstr>
      <vt:lpstr>Calibri</vt:lpstr>
      <vt:lpstr>Arial</vt:lpstr>
      <vt:lpstr>Avenir Heavy</vt:lpstr>
      <vt:lpstr>Tema di Office</vt:lpstr>
      <vt:lpstr>Presentazione standard di PowerPoint</vt:lpstr>
      <vt:lpstr> </vt:lpstr>
      <vt:lpstr>Q: This elearning module allowed me to understand new or useful concepts</vt:lpstr>
      <vt:lpstr>Q: This elearning module equipped me with practical abilities useful in my professional life</vt:lpstr>
      <vt:lpstr>Q: I have found the used methodology in this e-learning module satisfactory</vt:lpstr>
      <vt:lpstr>Q: This way of learning can be useful and I would strongly recommend it</vt:lpstr>
      <vt:lpstr>Q: The provision of quizzes was engaging</vt:lpstr>
      <vt:lpstr>How many hours did you spend for completing the course?</vt:lpstr>
      <vt:lpstr>How many hours did you spend for completing the practical assignments (exercices)?</vt:lpstr>
      <vt:lpstr>The dregree of feedback I have got was even better and more useful than my initial expectations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Ing. Francesco Facchini</dc:creator>
  <cp:lastModifiedBy>Utente Windows</cp:lastModifiedBy>
  <cp:revision>44</cp:revision>
  <dcterms:created xsi:type="dcterms:W3CDTF">2020-01-27T14:10:49Z</dcterms:created>
  <dcterms:modified xsi:type="dcterms:W3CDTF">2022-06-15T07:29:42Z</dcterms:modified>
</cp:coreProperties>
</file>