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58" r:id="rId6"/>
    <p:sldId id="266" r:id="rId7"/>
    <p:sldId id="265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Arkusz1!$C$1:$G$1</c:f>
              <c:strCache>
                <c:ptCount val="5"/>
                <c:pt idx="0">
                  <c:v>Fully Agree</c:v>
                </c:pt>
                <c:pt idx="1">
                  <c:v>Partially Agree</c:v>
                </c:pt>
                <c:pt idx="2">
                  <c:v>Nether Agree nor disagree</c:v>
                </c:pt>
                <c:pt idx="3">
                  <c:v>Partially Disagree</c:v>
                </c:pt>
                <c:pt idx="4">
                  <c:v>Fully Disagree</c:v>
                </c:pt>
              </c:strCache>
            </c:strRef>
          </c:cat>
          <c:val>
            <c:numRef>
              <c:f>Arkusz1!$C$2:$G$2</c:f>
              <c:numCache>
                <c:formatCode>General</c:formatCode>
                <c:ptCount val="5"/>
                <c:pt idx="0">
                  <c:v>9</c:v>
                </c:pt>
                <c:pt idx="1">
                  <c:v>15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89-42FE-87EF-86F3058AA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0522351"/>
        <c:axId val="450516943"/>
      </c:barChart>
      <c:catAx>
        <c:axId val="4505223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0516943"/>
        <c:crosses val="autoZero"/>
        <c:auto val="1"/>
        <c:lblAlgn val="ctr"/>
        <c:lblOffset val="100"/>
        <c:noMultiLvlLbl val="0"/>
      </c:catAx>
      <c:valAx>
        <c:axId val="450516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05223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Arkusz1!$C$7:$G$7</c:f>
              <c:strCache>
                <c:ptCount val="5"/>
                <c:pt idx="0">
                  <c:v>Fully Agree</c:v>
                </c:pt>
                <c:pt idx="1">
                  <c:v>Partially Agree</c:v>
                </c:pt>
                <c:pt idx="2">
                  <c:v>Nether Agree nor disagree</c:v>
                </c:pt>
                <c:pt idx="3">
                  <c:v>Partially Disagree</c:v>
                </c:pt>
                <c:pt idx="4">
                  <c:v>Fully Disagree</c:v>
                </c:pt>
              </c:strCache>
            </c:strRef>
          </c:cat>
          <c:val>
            <c:numRef>
              <c:f>Arkusz1!$C$8:$G$8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6F-4177-978D-2596D1E7F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5998559"/>
        <c:axId val="545994815"/>
      </c:barChart>
      <c:catAx>
        <c:axId val="5459985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45994815"/>
        <c:crosses val="autoZero"/>
        <c:auto val="1"/>
        <c:lblAlgn val="ctr"/>
        <c:lblOffset val="100"/>
        <c:noMultiLvlLbl val="0"/>
      </c:catAx>
      <c:valAx>
        <c:axId val="545994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45998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Arkusz1!$C$10:$G$10</c:f>
              <c:strCache>
                <c:ptCount val="5"/>
                <c:pt idx="0">
                  <c:v>Fully Agree</c:v>
                </c:pt>
                <c:pt idx="1">
                  <c:v>Partially Agree</c:v>
                </c:pt>
                <c:pt idx="2">
                  <c:v>Nether Agree nor disagree</c:v>
                </c:pt>
                <c:pt idx="3">
                  <c:v>Partially Disagree</c:v>
                </c:pt>
                <c:pt idx="4">
                  <c:v>Fully Disagree</c:v>
                </c:pt>
              </c:strCache>
            </c:strRef>
          </c:cat>
          <c:val>
            <c:numRef>
              <c:f>Arkusz1!$C$11:$G$11</c:f>
              <c:numCache>
                <c:formatCode>General</c:formatCode>
                <c:ptCount val="5"/>
                <c:pt idx="0">
                  <c:v>9</c:v>
                </c:pt>
                <c:pt idx="1">
                  <c:v>13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9-4660-9364-7FFCF6CDC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46002719"/>
        <c:axId val="546006047"/>
      </c:barChart>
      <c:catAx>
        <c:axId val="546002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46006047"/>
        <c:crosses val="autoZero"/>
        <c:auto val="1"/>
        <c:lblAlgn val="ctr"/>
        <c:lblOffset val="100"/>
        <c:noMultiLvlLbl val="0"/>
      </c:catAx>
      <c:valAx>
        <c:axId val="546006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4600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Arkusz1!$C$13:$G$13</c:f>
              <c:strCache>
                <c:ptCount val="5"/>
                <c:pt idx="0">
                  <c:v>Fully Agree</c:v>
                </c:pt>
                <c:pt idx="1">
                  <c:v>Partially Agree</c:v>
                </c:pt>
                <c:pt idx="2">
                  <c:v>Nether Agree nor disagree</c:v>
                </c:pt>
                <c:pt idx="3">
                  <c:v>Partially Disagree</c:v>
                </c:pt>
                <c:pt idx="4">
                  <c:v>Fully Disagree</c:v>
                </c:pt>
              </c:strCache>
            </c:strRef>
          </c:cat>
          <c:val>
            <c:numRef>
              <c:f>Arkusz1!$C$14:$G$14</c:f>
              <c:numCache>
                <c:formatCode>General</c:formatCode>
                <c:ptCount val="5"/>
                <c:pt idx="0">
                  <c:v>13</c:v>
                </c:pt>
                <c:pt idx="1">
                  <c:v>8</c:v>
                </c:pt>
                <c:pt idx="2">
                  <c:v>7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9F-496F-B0BA-7BF733A0D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9760687"/>
        <c:axId val="459734479"/>
      </c:barChart>
      <c:catAx>
        <c:axId val="4597606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9734479"/>
        <c:crosses val="autoZero"/>
        <c:auto val="1"/>
        <c:lblAlgn val="ctr"/>
        <c:lblOffset val="100"/>
        <c:noMultiLvlLbl val="0"/>
      </c:catAx>
      <c:valAx>
        <c:axId val="4597344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9760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Arkusz1!$C$22:$G$22</c:f>
              <c:strCache>
                <c:ptCount val="5"/>
                <c:pt idx="0">
                  <c:v>Fully Agree</c:v>
                </c:pt>
                <c:pt idx="1">
                  <c:v>Partially Agree</c:v>
                </c:pt>
                <c:pt idx="2">
                  <c:v>Nether Agree nor disagree</c:v>
                </c:pt>
                <c:pt idx="3">
                  <c:v>Partially Disagree</c:v>
                </c:pt>
                <c:pt idx="4">
                  <c:v>Fully Disagree</c:v>
                </c:pt>
              </c:strCache>
            </c:strRef>
          </c:cat>
          <c:val>
            <c:numRef>
              <c:f>Arkusz1!$C$23:$G$23</c:f>
              <c:numCache>
                <c:formatCode>General</c:formatCode>
                <c:ptCount val="5"/>
                <c:pt idx="0">
                  <c:v>5</c:v>
                </c:pt>
                <c:pt idx="1">
                  <c:v>13</c:v>
                </c:pt>
                <c:pt idx="2">
                  <c:v>10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E-4998-8F56-A09CAFCD5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6129551"/>
        <c:axId val="386119151"/>
      </c:barChart>
      <c:catAx>
        <c:axId val="38612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6119151"/>
        <c:crosses val="autoZero"/>
        <c:auto val="1"/>
        <c:lblAlgn val="ctr"/>
        <c:lblOffset val="100"/>
        <c:noMultiLvlLbl val="0"/>
      </c:catAx>
      <c:valAx>
        <c:axId val="3861191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612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Arkusz2!$B$1:$J$1</c:f>
              <c:strCache>
                <c:ptCount val="9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</c:strCache>
            </c:strRef>
          </c:cat>
          <c:val>
            <c:numRef>
              <c:f>Arkusz2!$B$2:$J$2</c:f>
              <c:numCache>
                <c:formatCode>General</c:formatCode>
                <c:ptCount val="9"/>
                <c:pt idx="0">
                  <c:v>7.43</c:v>
                </c:pt>
                <c:pt idx="1">
                  <c:v>8.1999999999999993</c:v>
                </c:pt>
                <c:pt idx="2">
                  <c:v>8.7899999999999991</c:v>
                </c:pt>
                <c:pt idx="3">
                  <c:v>9.31</c:v>
                </c:pt>
                <c:pt idx="4">
                  <c:v>8.9</c:v>
                </c:pt>
                <c:pt idx="5">
                  <c:v>9.08</c:v>
                </c:pt>
                <c:pt idx="6">
                  <c:v>9.1</c:v>
                </c:pt>
                <c:pt idx="7">
                  <c:v>9.08</c:v>
                </c:pt>
                <c:pt idx="8">
                  <c:v>8.24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B-434A-8DFA-27C7BF034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5528927"/>
        <c:axId val="555548479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Arkusz2!$B$1:$J$1</c:f>
              <c:strCache>
                <c:ptCount val="9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</c:strCache>
            </c:strRef>
          </c:cat>
          <c:val>
            <c:numRef>
              <c:f>Arkusz2!$B$3:$J$3</c:f>
              <c:numCache>
                <c:formatCode>General</c:formatCode>
                <c:ptCount val="9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1B-434A-8DFA-27C7BF034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5528927"/>
        <c:axId val="555548479"/>
      </c:lineChart>
      <c:catAx>
        <c:axId val="555528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5548479"/>
        <c:crosses val="autoZero"/>
        <c:auto val="1"/>
        <c:lblAlgn val="ctr"/>
        <c:lblOffset val="100"/>
        <c:noMultiLvlLbl val="0"/>
      </c:catAx>
      <c:valAx>
        <c:axId val="555548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55528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0.36364</cdr:x>
      <cdr:y>0.2931</cdr:y>
    </cdr:from>
    <cdr:to>
      <cdr:x>0.63636</cdr:x>
      <cdr:y>0.7069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9244119E-237E-C664-F28C-ADB677CCF051}"/>
            </a:ext>
          </a:extLst>
        </cdr:cNvPr>
        <cdr:cNvSpPr txBox="1"/>
      </cdr:nvSpPr>
      <cdr:spPr>
        <a:xfrm xmlns:a="http://schemas.openxmlformats.org/drawingml/2006/main">
          <a:off x="1219200" y="6477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68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13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218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5.emf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 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Partner: 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PUT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8300087" cy="57554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</a:t>
            </a:r>
            <a:r>
              <a:rPr lang="pl-PL" sz="2000" b="1" dirty="0">
                <a:solidFill>
                  <a:srgbClr val="304987"/>
                </a:solidFill>
              </a:rPr>
              <a:t>1</a:t>
            </a:r>
            <a:r>
              <a:rPr lang="en-US" sz="2000" b="1" dirty="0">
                <a:solidFill>
                  <a:srgbClr val="304987"/>
                </a:solidFill>
              </a:rPr>
              <a:t> LIU </a:t>
            </a:r>
            <a:r>
              <a:rPr lang="pl-PL" sz="2000" b="1" dirty="0">
                <a:solidFill>
                  <a:srgbClr val="304987"/>
                </a:solidFill>
              </a:rPr>
              <a:t>13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</a:t>
            </a:r>
            <a:r>
              <a:rPr lang="pl-PL" sz="2000" b="1" dirty="0">
                <a:solidFill>
                  <a:srgbClr val="304987"/>
                </a:solidFill>
              </a:rPr>
              <a:t>NA</a:t>
            </a:r>
            <a:r>
              <a:rPr lang="en-US" sz="2000" b="1" dirty="0">
                <a:solidFill>
                  <a:srgbClr val="304987"/>
                </a:solidFill>
              </a:rPr>
              <a:t> PZN  </a:t>
            </a:r>
            <a:r>
              <a:rPr lang="pl-PL" sz="2000" b="1" dirty="0">
                <a:solidFill>
                  <a:srgbClr val="304987"/>
                </a:solidFill>
              </a:rPr>
              <a:t>15</a:t>
            </a:r>
            <a:r>
              <a:rPr lang="en-US" sz="2000" b="1" dirty="0">
                <a:solidFill>
                  <a:srgbClr val="304987"/>
                </a:solidFill>
              </a:rPr>
              <a:t>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pl-PL" sz="2000" b="1" dirty="0">
                <a:solidFill>
                  <a:srgbClr val="304987"/>
                </a:solidFill>
              </a:rPr>
              <a:t> 30</a:t>
            </a:r>
            <a:r>
              <a:rPr lang="en-US" sz="2000" b="1" dirty="0">
                <a:solidFill>
                  <a:srgbClr val="304987"/>
                </a:solidFill>
              </a:rPr>
              <a:t>        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pl-PL" sz="2000" b="1" dirty="0">
                <a:solidFill>
                  <a:srgbClr val="304987"/>
                </a:solidFill>
              </a:rPr>
              <a:t>                           </a:t>
            </a:r>
            <a:r>
              <a:rPr lang="es-ES" sz="2000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478263"/>
              </p:ext>
            </p:extLst>
          </p:nvPr>
        </p:nvGraphicFramePr>
        <p:xfrm>
          <a:off x="485856" y="2009934"/>
          <a:ext cx="790999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Title of the </a:t>
                      </a:r>
                      <a:r>
                        <a:rPr lang="it-IT" dirty="0" err="1"/>
                        <a:t>module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Supply Chain Management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1859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pl-PL" dirty="0">
                        <a:solidFill>
                          <a:srgbClr val="304987"/>
                        </a:solidFill>
                      </a:endParaRPr>
                    </a:p>
                    <a:p>
                      <a:endParaRPr lang="pl-PL" dirty="0">
                        <a:solidFill>
                          <a:srgbClr val="304987"/>
                        </a:solidFill>
                      </a:endParaRPr>
                    </a:p>
                    <a:p>
                      <a:endParaRPr lang="es-ES" dirty="0">
                        <a:solidFill>
                          <a:srgbClr val="304987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00476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pl-PL" dirty="0">
                        <a:solidFill>
                          <a:srgbClr val="304987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dirty="0">
                        <a:solidFill>
                          <a:srgbClr val="304987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38303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030605"/>
                  </a:ext>
                </a:extLst>
              </a:tr>
            </a:tbl>
          </a:graphicData>
        </a:graphic>
      </p:graphicFrame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EC2A838A-5127-5646-03E0-E3E793396C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090836"/>
              </p:ext>
            </p:extLst>
          </p:nvPr>
        </p:nvGraphicFramePr>
        <p:xfrm>
          <a:off x="6023109" y="2568222"/>
          <a:ext cx="2135371" cy="102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097B76BE-FEFF-D9BE-8D16-7045F365DA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378487"/>
              </p:ext>
            </p:extLst>
          </p:nvPr>
        </p:nvGraphicFramePr>
        <p:xfrm>
          <a:off x="6008899" y="3436541"/>
          <a:ext cx="2135371" cy="110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Wykres 11">
            <a:extLst>
              <a:ext uri="{FF2B5EF4-FFF2-40B4-BE49-F238E27FC236}">
                <a16:creationId xmlns:a16="http://schemas.microsoft.com/office/drawing/2014/main" id="{D84855C5-DEA2-0DC0-E6F4-A536A4A84F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076027"/>
              </p:ext>
            </p:extLst>
          </p:nvPr>
        </p:nvGraphicFramePr>
        <p:xfrm>
          <a:off x="5856427" y="4397634"/>
          <a:ext cx="2302053" cy="102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EECB13BD-E13C-C14C-CBEA-A3937BC20E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429272"/>
              </p:ext>
            </p:extLst>
          </p:nvPr>
        </p:nvGraphicFramePr>
        <p:xfrm>
          <a:off x="5867604" y="5299300"/>
          <a:ext cx="2417959" cy="102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113164"/>
              </p:ext>
            </p:extLst>
          </p:nvPr>
        </p:nvGraphicFramePr>
        <p:xfrm>
          <a:off x="457184" y="1780982"/>
          <a:ext cx="790999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Title of the </a:t>
                      </a:r>
                      <a:r>
                        <a:rPr lang="it-IT" dirty="0" err="1"/>
                        <a:t>module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Supply Chain Management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50940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51313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8272"/>
                  </a:ext>
                </a:extLst>
              </a:tr>
            </a:tbl>
          </a:graphicData>
        </a:graphic>
      </p:graphicFrame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F77661CF-6FA8-0053-075B-DD3BA03CE7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210802"/>
              </p:ext>
            </p:extLst>
          </p:nvPr>
        </p:nvGraphicFramePr>
        <p:xfrm>
          <a:off x="5937005" y="3290094"/>
          <a:ext cx="2430177" cy="1310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ctángulo 6"/>
          <p:cNvSpPr/>
          <p:nvPr/>
        </p:nvSpPr>
        <p:spPr>
          <a:xfrm>
            <a:off x="264525" y="551335"/>
            <a:ext cx="8357433" cy="569386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</a:t>
            </a:r>
            <a:r>
              <a:rPr lang="pl-PL" sz="2000" b="1" dirty="0">
                <a:solidFill>
                  <a:srgbClr val="304987"/>
                </a:solidFill>
              </a:rPr>
              <a:t>1</a:t>
            </a:r>
            <a:r>
              <a:rPr lang="en-US" sz="2000" b="1" dirty="0">
                <a:solidFill>
                  <a:srgbClr val="304987"/>
                </a:solidFill>
              </a:rPr>
              <a:t> LIU </a:t>
            </a:r>
            <a:r>
              <a:rPr lang="pl-PL" sz="2000" b="1" dirty="0">
                <a:solidFill>
                  <a:srgbClr val="304987"/>
                </a:solidFill>
              </a:rPr>
              <a:t>13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</a:t>
            </a:r>
            <a:r>
              <a:rPr lang="pl-PL" sz="2000" b="1" dirty="0">
                <a:solidFill>
                  <a:srgbClr val="304987"/>
                </a:solidFill>
              </a:rPr>
              <a:t>NA</a:t>
            </a:r>
            <a:r>
              <a:rPr lang="en-US" sz="2000" b="1" dirty="0">
                <a:solidFill>
                  <a:srgbClr val="304987"/>
                </a:solidFill>
              </a:rPr>
              <a:t> PZN  </a:t>
            </a:r>
            <a:r>
              <a:rPr lang="pl-PL" sz="2000" b="1" dirty="0">
                <a:solidFill>
                  <a:srgbClr val="304987"/>
                </a:solidFill>
              </a:rPr>
              <a:t>15</a:t>
            </a:r>
            <a:r>
              <a:rPr lang="en-US" sz="2000" b="1" dirty="0">
                <a:solidFill>
                  <a:srgbClr val="304987"/>
                </a:solidFill>
              </a:rPr>
              <a:t>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  </a:t>
            </a:r>
            <a:r>
              <a:rPr lang="pl-PL" sz="2000" b="1" dirty="0">
                <a:solidFill>
                  <a:srgbClr val="304987"/>
                </a:solidFill>
              </a:rPr>
              <a:t>30</a:t>
            </a:r>
            <a:r>
              <a:rPr lang="en-US" sz="2000" b="1" dirty="0">
                <a:solidFill>
                  <a:srgbClr val="304987"/>
                </a:solidFill>
              </a:rPr>
              <a:t>    </a:t>
            </a:r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pl-PL" sz="2000" b="1" dirty="0">
              <a:solidFill>
                <a:srgbClr val="304987"/>
              </a:solidFill>
            </a:endParaRPr>
          </a:p>
          <a:p>
            <a:r>
              <a:rPr lang="pl-PL" sz="2000" b="1" dirty="0" err="1">
                <a:solidFill>
                  <a:srgbClr val="304987"/>
                </a:solidFill>
              </a:rPr>
              <a:t>Suggestions</a:t>
            </a:r>
            <a:r>
              <a:rPr lang="pl-PL" sz="2000" b="1" dirty="0">
                <a:solidFill>
                  <a:srgbClr val="304987"/>
                </a:solidFill>
              </a:rPr>
              <a:t>: </a:t>
            </a:r>
          </a:p>
          <a:p>
            <a:r>
              <a:rPr lang="pl-PL" sz="1200" dirty="0"/>
              <a:t>- </a:t>
            </a:r>
            <a:r>
              <a:rPr lang="en-US" sz="1200" dirty="0"/>
              <a:t>I would try to give more instructions for completing the upload </a:t>
            </a:r>
            <a:r>
              <a:rPr lang="en-US" sz="1200" dirty="0" err="1"/>
              <a:t>excersises</a:t>
            </a:r>
            <a:r>
              <a:rPr lang="en-US" sz="1200" dirty="0"/>
              <a:t> </a:t>
            </a:r>
          </a:p>
          <a:p>
            <a:r>
              <a:rPr lang="pl-PL" sz="1200" dirty="0"/>
              <a:t>- T</a:t>
            </a:r>
            <a:r>
              <a:rPr lang="en-US" sz="1200" dirty="0"/>
              <a:t>he general perception of the course is a bit jagged and uneven. </a:t>
            </a:r>
          </a:p>
          <a:p>
            <a:pPr rtl="0"/>
            <a:r>
              <a:rPr lang="pl-PL" sz="1200" dirty="0">
                <a:effectLst/>
              </a:rPr>
              <a:t>- </a:t>
            </a:r>
            <a:r>
              <a:rPr lang="en-US" sz="1200" dirty="0">
                <a:effectLst/>
              </a:rPr>
              <a:t>I believe the resources provided for each module were too wide. I would have appreciated more concise information.</a:t>
            </a:r>
          </a:p>
          <a:p>
            <a:pPr rtl="0"/>
            <a:r>
              <a:rPr lang="pl-PL" sz="1200" dirty="0">
                <a:effectLst/>
              </a:rPr>
              <a:t>+ </a:t>
            </a:r>
            <a:r>
              <a:rPr lang="en-US" sz="1200" dirty="0">
                <a:effectLst/>
              </a:rPr>
              <a:t>I appreciated that retaking the quizzes was allowed </a:t>
            </a:r>
            <a:endParaRPr lang="pl-PL" sz="1200" dirty="0">
              <a:effectLst/>
            </a:endParaRPr>
          </a:p>
          <a:p>
            <a:pPr rtl="0"/>
            <a:r>
              <a:rPr lang="pl-PL" sz="1200" dirty="0"/>
              <a:t>+ </a:t>
            </a:r>
            <a:r>
              <a:rPr lang="en-US" sz="1200" dirty="0">
                <a:effectLst/>
              </a:rPr>
              <a:t>I think the course was really interesting and useful in my professional life, and I would strongly recommend it.</a:t>
            </a:r>
          </a:p>
          <a:p>
            <a:r>
              <a:rPr lang="pl-PL" sz="1200" dirty="0">
                <a:effectLst/>
              </a:rPr>
              <a:t>+ </a:t>
            </a:r>
            <a:r>
              <a:rPr lang="en-US" sz="1200" dirty="0">
                <a:effectLst/>
              </a:rPr>
              <a:t>I'm very positive towards the exercises</a:t>
            </a:r>
            <a:r>
              <a:rPr lang="pl-PL" sz="1200" dirty="0">
                <a:effectLst/>
              </a:rPr>
              <a:t>.</a:t>
            </a:r>
          </a:p>
          <a:p>
            <a:r>
              <a:rPr lang="pl-PL" sz="1200" dirty="0"/>
              <a:t>+ </a:t>
            </a:r>
            <a:r>
              <a:rPr lang="en-US" sz="1200" dirty="0"/>
              <a:t>The course is easy to understand and use. </a:t>
            </a:r>
            <a:endParaRPr lang="pl-PL" sz="1200" dirty="0"/>
          </a:p>
          <a:p>
            <a:r>
              <a:rPr lang="pl-PL" sz="1200" dirty="0"/>
              <a:t>+ </a:t>
            </a:r>
            <a:r>
              <a:rPr lang="en-US" sz="1200" dirty="0"/>
              <a:t>The student cannot actually perform supply chain planning in real life - see the outcome, and draw conclusions from the outcome</a:t>
            </a:r>
            <a:endParaRPr lang="es-ES" sz="1200" dirty="0"/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2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(1 or 2 slides)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830008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</a:t>
            </a:r>
            <a:r>
              <a:rPr lang="pl-PL" sz="2800" b="1" dirty="0">
                <a:solidFill>
                  <a:srgbClr val="304987"/>
                </a:solidFill>
              </a:rPr>
              <a:t>Supply </a:t>
            </a:r>
            <a:r>
              <a:rPr lang="pl-PL" sz="2800" b="1" dirty="0" err="1">
                <a:solidFill>
                  <a:srgbClr val="304987"/>
                </a:solidFill>
              </a:rPr>
              <a:t>chain</a:t>
            </a:r>
            <a:r>
              <a:rPr lang="pl-PL" sz="2800" b="1" dirty="0">
                <a:solidFill>
                  <a:srgbClr val="304987"/>
                </a:solidFill>
              </a:rPr>
              <a:t> management</a:t>
            </a:r>
            <a:endParaRPr lang="en-US" sz="2800" b="1" dirty="0">
              <a:solidFill>
                <a:srgbClr val="304987"/>
              </a:solidFill>
            </a:endParaRPr>
          </a:p>
          <a:p>
            <a:endParaRPr lang="it-IT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 err="1">
                <a:solidFill>
                  <a:srgbClr val="304987"/>
                </a:solidFill>
              </a:rPr>
              <a:t>Videos</a:t>
            </a:r>
            <a:r>
              <a:rPr lang="pl-PL" b="1" dirty="0">
                <a:solidFill>
                  <a:srgbClr val="304987"/>
                </a:solidFill>
              </a:rPr>
              <a:t>: </a:t>
            </a:r>
            <a:r>
              <a:rPr lang="pl-PL" dirty="0">
                <a:solidFill>
                  <a:srgbClr val="304987"/>
                </a:solidFill>
              </a:rPr>
              <a:t>12; </a:t>
            </a:r>
            <a:r>
              <a:rPr lang="pl-PL" b="1" dirty="0" err="1">
                <a:solidFill>
                  <a:srgbClr val="304987"/>
                </a:solidFill>
              </a:rPr>
              <a:t>text</a:t>
            </a:r>
            <a:r>
              <a:rPr lang="pl-PL" b="1" dirty="0">
                <a:solidFill>
                  <a:srgbClr val="304987"/>
                </a:solidFill>
              </a:rPr>
              <a:t> </a:t>
            </a:r>
            <a:r>
              <a:rPr lang="pl-PL" b="1" dirty="0" err="1">
                <a:solidFill>
                  <a:srgbClr val="304987"/>
                </a:solidFill>
              </a:rPr>
              <a:t>documents</a:t>
            </a:r>
            <a:r>
              <a:rPr lang="pl-PL" b="1" dirty="0">
                <a:solidFill>
                  <a:srgbClr val="304987"/>
                </a:solidFill>
              </a:rPr>
              <a:t>: </a:t>
            </a:r>
            <a:r>
              <a:rPr lang="pl-PL" dirty="0">
                <a:solidFill>
                  <a:srgbClr val="304987"/>
                </a:solidFill>
              </a:rPr>
              <a:t>11; </a:t>
            </a:r>
            <a:r>
              <a:rPr lang="pl-PL" b="1" dirty="0" err="1">
                <a:solidFill>
                  <a:srgbClr val="304987"/>
                </a:solidFill>
              </a:rPr>
              <a:t>websites</a:t>
            </a:r>
            <a:r>
              <a:rPr lang="pl-PL" b="1" dirty="0">
                <a:solidFill>
                  <a:srgbClr val="304987"/>
                </a:solidFill>
              </a:rPr>
              <a:t>:</a:t>
            </a:r>
            <a:r>
              <a:rPr lang="pl-PL" dirty="0">
                <a:solidFill>
                  <a:srgbClr val="304987"/>
                </a:solidFill>
              </a:rPr>
              <a:t> 7; </a:t>
            </a:r>
            <a:r>
              <a:rPr lang="pl-PL" b="1" dirty="0">
                <a:solidFill>
                  <a:srgbClr val="304987"/>
                </a:solidFill>
              </a:rPr>
              <a:t>data </a:t>
            </a:r>
            <a:r>
              <a:rPr lang="pl-PL" b="1" dirty="0" err="1">
                <a:solidFill>
                  <a:srgbClr val="304987"/>
                </a:solidFill>
              </a:rPr>
              <a:t>sets</a:t>
            </a:r>
            <a:r>
              <a:rPr lang="pl-PL" b="1" dirty="0">
                <a:solidFill>
                  <a:srgbClr val="304987"/>
                </a:solidFill>
              </a:rPr>
              <a:t>: </a:t>
            </a:r>
            <a:r>
              <a:rPr lang="pl-PL" dirty="0">
                <a:solidFill>
                  <a:srgbClr val="304987"/>
                </a:solidFill>
              </a:rPr>
              <a:t>3</a:t>
            </a:r>
            <a:endParaRPr lang="en-GB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Estimate of the student workload in terms of duration</a:t>
            </a:r>
            <a:r>
              <a:rPr lang="pl-PL" dirty="0">
                <a:solidFill>
                  <a:srgbClr val="304987"/>
                </a:solidFill>
              </a:rPr>
              <a:t>: </a:t>
            </a:r>
            <a:r>
              <a:rPr lang="pl-PL" dirty="0" err="1">
                <a:solidFill>
                  <a:srgbClr val="304987"/>
                </a:solidFill>
              </a:rPr>
              <a:t>expected</a:t>
            </a:r>
            <a:r>
              <a:rPr lang="pl-PL" dirty="0">
                <a:solidFill>
                  <a:srgbClr val="304987"/>
                </a:solidFill>
              </a:rPr>
              <a:t> 12hrs – </a:t>
            </a:r>
            <a:r>
              <a:rPr lang="pl-PL" dirty="0" err="1">
                <a:solidFill>
                  <a:srgbClr val="304987"/>
                </a:solidFill>
              </a:rPr>
              <a:t>average</a:t>
            </a:r>
            <a:r>
              <a:rPr lang="pl-PL" dirty="0">
                <a:solidFill>
                  <a:srgbClr val="304987"/>
                </a:solidFill>
              </a:rPr>
              <a:t> 11hrs</a:t>
            </a:r>
            <a:r>
              <a:rPr lang="en-GB" dirty="0">
                <a:solidFill>
                  <a:srgbClr val="304987"/>
                </a:solidFill>
              </a:rPr>
              <a:t>, number of interactions</a:t>
            </a:r>
            <a:r>
              <a:rPr lang="pl-PL" dirty="0">
                <a:solidFill>
                  <a:srgbClr val="304987"/>
                </a:solidFill>
              </a:rPr>
              <a:t>: 12 (</a:t>
            </a:r>
            <a:r>
              <a:rPr lang="pl-PL" dirty="0" err="1">
                <a:solidFill>
                  <a:srgbClr val="304987"/>
                </a:solidFill>
              </a:rPr>
              <a:t>quizzes</a:t>
            </a:r>
            <a:r>
              <a:rPr lang="pl-PL" dirty="0">
                <a:solidFill>
                  <a:srgbClr val="304987"/>
                </a:solidFill>
              </a:rPr>
              <a:t> and </a:t>
            </a:r>
            <a:r>
              <a:rPr lang="pl-PL" dirty="0" err="1">
                <a:solidFill>
                  <a:srgbClr val="304987"/>
                </a:solidFill>
              </a:rPr>
              <a:t>exercises</a:t>
            </a:r>
            <a:r>
              <a:rPr lang="pl-PL" dirty="0">
                <a:solidFill>
                  <a:srgbClr val="304987"/>
                </a:solidFill>
              </a:rPr>
              <a:t>)</a:t>
            </a:r>
            <a:endParaRPr lang="en-GB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Estimate the student engagement in case studies, exercises and quizzes in terms of duration</a:t>
            </a:r>
            <a:r>
              <a:rPr lang="pl-PL" dirty="0">
                <a:solidFill>
                  <a:srgbClr val="304987"/>
                </a:solidFill>
              </a:rPr>
              <a:t>: </a:t>
            </a:r>
            <a:r>
              <a:rPr lang="pl-PL" dirty="0" err="1">
                <a:solidFill>
                  <a:srgbClr val="304987"/>
                </a:solidFill>
              </a:rPr>
              <a:t>expected</a:t>
            </a:r>
            <a:r>
              <a:rPr lang="pl-PL" dirty="0">
                <a:solidFill>
                  <a:srgbClr val="304987"/>
                </a:solidFill>
              </a:rPr>
              <a:t> 3hrs – </a:t>
            </a:r>
            <a:r>
              <a:rPr lang="pl-PL" dirty="0" err="1">
                <a:solidFill>
                  <a:srgbClr val="304987"/>
                </a:solidFill>
              </a:rPr>
              <a:t>average</a:t>
            </a:r>
            <a:r>
              <a:rPr lang="pl-PL" dirty="0">
                <a:solidFill>
                  <a:srgbClr val="304987"/>
                </a:solidFill>
              </a:rPr>
              <a:t> 3hrs</a:t>
            </a:r>
            <a:endParaRPr lang="en-GB" dirty="0">
              <a:solidFill>
                <a:srgbClr val="304987"/>
              </a:solidFill>
            </a:endParaRPr>
          </a:p>
          <a:p>
            <a:endParaRPr lang="en-GB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Analysis of criticality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Did the students achieve the expected learning objectives?</a:t>
            </a:r>
            <a:endParaRPr lang="pl-P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rgbClr val="304987"/>
                </a:solidFill>
              </a:rPr>
              <a:t>Balance</a:t>
            </a:r>
            <a:r>
              <a:rPr lang="pl-PL" dirty="0">
                <a:solidFill>
                  <a:srgbClr val="304987"/>
                </a:solidFill>
              </a:rPr>
              <a:t> as-</a:t>
            </a:r>
            <a:r>
              <a:rPr lang="pl-PL" dirty="0" err="1">
                <a:solidFill>
                  <a:srgbClr val="304987"/>
                </a:solidFill>
              </a:rPr>
              <a:t>is</a:t>
            </a:r>
            <a:r>
              <a:rPr lang="pl-PL" dirty="0">
                <a:solidFill>
                  <a:srgbClr val="304987"/>
                </a:solidFill>
              </a:rPr>
              <a:t> and </a:t>
            </a:r>
            <a:r>
              <a:rPr lang="pl-PL" dirty="0" err="1">
                <a:solidFill>
                  <a:srgbClr val="304987"/>
                </a:solidFill>
              </a:rPr>
              <a:t>expected</a:t>
            </a:r>
            <a:endParaRPr lang="pl-PL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rgbClr val="304987"/>
                </a:solidFill>
              </a:rPr>
              <a:t>Quantitative</a:t>
            </a:r>
            <a:r>
              <a:rPr lang="pl-PL" dirty="0">
                <a:solidFill>
                  <a:srgbClr val="304987"/>
                </a:solidFill>
              </a:rPr>
              <a:t> and </a:t>
            </a:r>
            <a:r>
              <a:rPr lang="pl-PL" dirty="0" err="1">
                <a:solidFill>
                  <a:srgbClr val="304987"/>
                </a:solidFill>
              </a:rPr>
              <a:t>qualitative</a:t>
            </a:r>
            <a:r>
              <a:rPr lang="pl-PL" dirty="0">
                <a:solidFill>
                  <a:srgbClr val="304987"/>
                </a:solidFill>
              </a:rPr>
              <a:t> </a:t>
            </a:r>
            <a:r>
              <a:rPr lang="pl-PL" dirty="0" err="1">
                <a:solidFill>
                  <a:srgbClr val="304987"/>
                </a:solidFill>
              </a:rPr>
              <a:t>assessment</a:t>
            </a:r>
            <a:endParaRPr lang="en-GB" sz="1600" dirty="0">
              <a:solidFill>
                <a:srgbClr val="304987"/>
              </a:solidFill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C7B04733-E3C9-CE54-E32E-8C6F652C14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438912"/>
              </p:ext>
            </p:extLst>
          </p:nvPr>
        </p:nvGraphicFramePr>
        <p:xfrm>
          <a:off x="4648200" y="4602539"/>
          <a:ext cx="33528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609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2"/>
            <a:ext cx="83000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Strenghts</a:t>
            </a:r>
            <a:r>
              <a:rPr lang="es-ES" sz="2000" b="1" dirty="0">
                <a:solidFill>
                  <a:srgbClr val="304987"/>
                </a:solidFill>
              </a:rPr>
              <a:t> of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module (at </a:t>
            </a:r>
            <a:r>
              <a:rPr lang="es-ES" sz="2000" b="1" dirty="0" err="1">
                <a:solidFill>
                  <a:srgbClr val="304987"/>
                </a:solidFill>
              </a:rPr>
              <a:t>design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level</a:t>
            </a:r>
            <a:r>
              <a:rPr lang="es-ES" sz="2000" b="1" dirty="0">
                <a:solidFill>
                  <a:srgbClr val="304987"/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Diversified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content</a:t>
            </a:r>
            <a:r>
              <a:rPr lang="pl-PL" sz="2000" b="1" dirty="0">
                <a:solidFill>
                  <a:srgbClr val="304987"/>
                </a:solidFill>
              </a:rPr>
              <a:t> (</a:t>
            </a:r>
            <a:r>
              <a:rPr lang="pl-PL" sz="2000" b="1" dirty="0" err="1">
                <a:solidFill>
                  <a:srgbClr val="304987"/>
                </a:solidFill>
              </a:rPr>
              <a:t>various</a:t>
            </a:r>
            <a:r>
              <a:rPr lang="pl-PL" sz="2000" b="1" dirty="0">
                <a:solidFill>
                  <a:srgbClr val="304987"/>
                </a:solidFill>
              </a:rPr>
              <a:t> materials)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304987"/>
                </a:solidFill>
              </a:rPr>
              <a:t>Small </a:t>
            </a:r>
            <a:r>
              <a:rPr lang="pl-PL" sz="2000" b="1" dirty="0" err="1">
                <a:solidFill>
                  <a:srgbClr val="304987"/>
                </a:solidFill>
              </a:rPr>
              <a:t>portions</a:t>
            </a:r>
            <a:r>
              <a:rPr lang="pl-PL" sz="2000" b="1" dirty="0">
                <a:solidFill>
                  <a:srgbClr val="304987"/>
                </a:solidFill>
              </a:rPr>
              <a:t> of </a:t>
            </a:r>
            <a:r>
              <a:rPr lang="pl-PL" sz="2000" b="1" dirty="0" err="1">
                <a:solidFill>
                  <a:srgbClr val="304987"/>
                </a:solidFill>
              </a:rPr>
              <a:t>knolwedge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checked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Interesting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issues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covered</a:t>
            </a:r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es-ES" sz="2000" dirty="0">
                <a:solidFill>
                  <a:srgbClr val="304987"/>
                </a:solidFill>
              </a:rPr>
              <a:t>Do you consider the students realized them?</a:t>
            </a:r>
            <a:r>
              <a:rPr lang="pl-PL" sz="2000" dirty="0">
                <a:solidFill>
                  <a:srgbClr val="304987"/>
                </a:solidFill>
              </a:rPr>
              <a:t> </a:t>
            </a:r>
            <a:r>
              <a:rPr lang="pl-PL" sz="2000" dirty="0" err="1">
                <a:solidFill>
                  <a:srgbClr val="304987"/>
                </a:solidFill>
              </a:rPr>
              <a:t>Yes</a:t>
            </a:r>
            <a:r>
              <a:rPr lang="pl-PL" sz="2000" dirty="0">
                <a:solidFill>
                  <a:srgbClr val="304987"/>
                </a:solidFill>
              </a:rPr>
              <a:t>, in most </a:t>
            </a:r>
            <a:r>
              <a:rPr lang="pl-PL" sz="2000" dirty="0" err="1">
                <a:solidFill>
                  <a:srgbClr val="304987"/>
                </a:solidFill>
              </a:rPr>
              <a:t>cases</a:t>
            </a:r>
            <a:endParaRPr lang="es-ES" sz="2000" dirty="0">
              <a:solidFill>
                <a:srgbClr val="304987"/>
              </a:solidFill>
            </a:endParaRPr>
          </a:p>
          <a:p>
            <a:r>
              <a:rPr lang="es-ES" sz="2000" dirty="0">
                <a:solidFill>
                  <a:srgbClr val="304987"/>
                </a:solidFill>
              </a:rPr>
              <a:t>Do you consider the professionals realized them?</a:t>
            </a:r>
            <a:r>
              <a:rPr lang="pl-PL" sz="2000" dirty="0">
                <a:solidFill>
                  <a:srgbClr val="304987"/>
                </a:solidFill>
              </a:rPr>
              <a:t> </a:t>
            </a:r>
            <a:r>
              <a:rPr lang="pl-PL" sz="2000" dirty="0" err="1">
                <a:solidFill>
                  <a:srgbClr val="304987"/>
                </a:solidFill>
              </a:rPr>
              <a:t>Yes</a:t>
            </a:r>
            <a:r>
              <a:rPr lang="pl-PL" sz="2000" dirty="0">
                <a:solidFill>
                  <a:srgbClr val="304987"/>
                </a:solidFill>
              </a:rPr>
              <a:t>, in most </a:t>
            </a:r>
            <a:r>
              <a:rPr lang="pl-PL" sz="2000" dirty="0" err="1">
                <a:solidFill>
                  <a:srgbClr val="304987"/>
                </a:solidFill>
              </a:rPr>
              <a:t>cases</a:t>
            </a:r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es-ES" sz="2000" b="1" dirty="0">
                <a:solidFill>
                  <a:srgbClr val="304987"/>
                </a:solidFill>
              </a:rPr>
              <a:t>Ideas for module improvement: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304987"/>
                </a:solidFill>
              </a:rPr>
              <a:t>Using </a:t>
            </a:r>
            <a:r>
              <a:rPr lang="pl-PL" sz="2000" b="1" dirty="0" err="1">
                <a:solidFill>
                  <a:srgbClr val="304987"/>
                </a:solidFill>
              </a:rPr>
              <a:t>simulation</a:t>
            </a:r>
            <a:r>
              <a:rPr lang="pl-PL" sz="2000" b="1" dirty="0">
                <a:solidFill>
                  <a:srgbClr val="304987"/>
                </a:solidFill>
              </a:rPr>
              <a:t> in </a:t>
            </a:r>
            <a:r>
              <a:rPr lang="pl-PL" sz="2000" b="1" dirty="0" err="1">
                <a:solidFill>
                  <a:srgbClr val="304987"/>
                </a:solidFill>
              </a:rPr>
              <a:t>practical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exercises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304987"/>
                </a:solidFill>
              </a:rPr>
              <a:t>Using </a:t>
            </a: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complex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case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studies</a:t>
            </a:r>
            <a:r>
              <a:rPr lang="pl-PL" sz="2000" b="1" dirty="0">
                <a:solidFill>
                  <a:srgbClr val="304987"/>
                </a:solidFill>
              </a:rPr>
              <a:t> to </a:t>
            </a:r>
            <a:r>
              <a:rPr lang="pl-PL" sz="2000" b="1" dirty="0" err="1">
                <a:solidFill>
                  <a:srgbClr val="304987"/>
                </a:solidFill>
              </a:rPr>
              <a:t>reflect</a:t>
            </a:r>
            <a:r>
              <a:rPr lang="pl-PL" sz="2000" b="1" dirty="0">
                <a:solidFill>
                  <a:srgbClr val="304987"/>
                </a:solidFill>
              </a:rPr>
              <a:t> business </a:t>
            </a:r>
            <a:r>
              <a:rPr lang="pl-PL" sz="2000" b="1" dirty="0" err="1">
                <a:solidFill>
                  <a:srgbClr val="304987"/>
                </a:solidFill>
              </a:rPr>
              <a:t>conditions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304987"/>
                </a:solidFill>
              </a:rPr>
              <a:t>Using </a:t>
            </a: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interaction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options</a:t>
            </a:r>
            <a:endParaRPr lang="pl-PL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automation in </a:t>
            </a:r>
            <a:r>
              <a:rPr lang="pl-PL" sz="2000" b="1" dirty="0" err="1">
                <a:solidFill>
                  <a:srgbClr val="304987"/>
                </a:solidFill>
              </a:rPr>
              <a:t>students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assessment</a:t>
            </a: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97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3"/>
            <a:ext cx="83000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Based on the experience, please list the main points to emphasize for the revision of the module: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real-life </a:t>
            </a:r>
            <a:r>
              <a:rPr lang="pl-PL" sz="2000" b="1" dirty="0" err="1">
                <a:solidFill>
                  <a:srgbClr val="304987"/>
                </a:solidFill>
              </a:rPr>
              <a:t>examples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practical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exercises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concise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conent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presentation</a:t>
            </a:r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es-ES" sz="2000" b="1" dirty="0">
                <a:solidFill>
                  <a:srgbClr val="304987"/>
                </a:solidFill>
              </a:rPr>
              <a:t>Reinforced added value, when the improvements are implemented (estimated):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practical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skills</a:t>
            </a:r>
            <a:r>
              <a:rPr lang="pl-PL" sz="2000" b="1" dirty="0">
                <a:solidFill>
                  <a:srgbClr val="304987"/>
                </a:solidFill>
              </a:rPr>
              <a:t> development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 err="1">
                <a:solidFill>
                  <a:srgbClr val="304987"/>
                </a:solidFill>
              </a:rPr>
              <a:t>More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connection</a:t>
            </a:r>
            <a:r>
              <a:rPr lang="pl-PL" sz="2000" b="1" dirty="0">
                <a:solidFill>
                  <a:srgbClr val="304987"/>
                </a:solidFill>
              </a:rPr>
              <a:t> to business environment</a:t>
            </a:r>
            <a:endParaRPr lang="es-ES" sz="2000" b="1" dirty="0">
              <a:solidFill>
                <a:srgbClr val="304987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rgbClr val="304987"/>
                </a:solidFill>
              </a:rPr>
              <a:t>Content </a:t>
            </a:r>
            <a:r>
              <a:rPr lang="pl-PL" sz="2000" b="1" dirty="0" err="1">
                <a:solidFill>
                  <a:srgbClr val="304987"/>
                </a:solidFill>
              </a:rPr>
              <a:t>easier</a:t>
            </a:r>
            <a:r>
              <a:rPr lang="pl-PL" sz="2000" b="1" dirty="0">
                <a:solidFill>
                  <a:srgbClr val="304987"/>
                </a:solidFill>
              </a:rPr>
              <a:t> to </a:t>
            </a:r>
            <a:r>
              <a:rPr lang="pl-PL" sz="2000" b="1" dirty="0" err="1">
                <a:solidFill>
                  <a:srgbClr val="304987"/>
                </a:solidFill>
              </a:rPr>
              <a:t>understand</a:t>
            </a: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Reminder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deliverables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1623949"/>
            <a:ext cx="8037335" cy="279351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46504" y="4438422"/>
            <a:ext cx="83000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Each partner MUST provide a report addressing the previous aspects having the focus on their implemented modules at their earliest convenience, as the UPM must integrate them regarding the R4.4.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</a:p>
          <a:p>
            <a:r>
              <a:rPr lang="pl-PL" sz="2000" b="1" dirty="0">
                <a:solidFill>
                  <a:srgbClr val="304987"/>
                </a:solidFill>
              </a:rPr>
              <a:t>Beta version </a:t>
            </a:r>
            <a:r>
              <a:rPr lang="pl-PL" sz="2000" b="1" dirty="0" err="1">
                <a:solidFill>
                  <a:srgbClr val="304987"/>
                </a:solidFill>
              </a:rPr>
              <a:t>completed</a:t>
            </a:r>
            <a:r>
              <a:rPr lang="pl-PL" sz="2000" b="1" dirty="0">
                <a:solidFill>
                  <a:srgbClr val="304987"/>
                </a:solidFill>
              </a:rPr>
              <a:t> by the end of  </a:t>
            </a:r>
            <a:r>
              <a:rPr lang="pl-PL" sz="2000" b="1" dirty="0" err="1">
                <a:solidFill>
                  <a:srgbClr val="304987"/>
                </a:solidFill>
              </a:rPr>
              <a:t>June</a:t>
            </a:r>
            <a:r>
              <a:rPr lang="pl-PL" sz="2000" b="1" dirty="0">
                <a:solidFill>
                  <a:srgbClr val="304987"/>
                </a:solidFill>
              </a:rPr>
              <a:t>, </a:t>
            </a:r>
            <a:r>
              <a:rPr lang="pl-PL" sz="2000" b="1" dirty="0" err="1">
                <a:solidFill>
                  <a:srgbClr val="304987"/>
                </a:solidFill>
              </a:rPr>
              <a:t>final</a:t>
            </a:r>
            <a:r>
              <a:rPr lang="pl-PL" sz="2000" b="1" dirty="0">
                <a:solidFill>
                  <a:srgbClr val="304987"/>
                </a:solidFill>
              </a:rPr>
              <a:t> version </a:t>
            </a:r>
            <a:r>
              <a:rPr lang="pl-PL" sz="2000" b="1" dirty="0" err="1">
                <a:solidFill>
                  <a:srgbClr val="304987"/>
                </a:solidFill>
              </a:rPr>
              <a:t>whenever</a:t>
            </a:r>
            <a:r>
              <a:rPr lang="pl-PL" sz="2000" b="1" dirty="0">
                <a:solidFill>
                  <a:srgbClr val="304987"/>
                </a:solidFill>
              </a:rPr>
              <a:t> feedback                                                                                                       from </a:t>
            </a:r>
            <a:r>
              <a:rPr lang="pl-PL" sz="2000" b="1" dirty="0" err="1">
                <a:solidFill>
                  <a:srgbClr val="304987"/>
                </a:solidFill>
              </a:rPr>
              <a:t>Sweden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is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received</a:t>
            </a:r>
            <a:r>
              <a:rPr lang="pl-PL" sz="2000" b="1" dirty="0">
                <a:solidFill>
                  <a:srgbClr val="304987"/>
                </a:solidFill>
              </a:rPr>
              <a:t>  </a:t>
            </a: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80cad474-091d-4659-ae69-da4618268329"/>
    <ds:schemaRef ds:uri="3f1a5839-0945-46c2-a4d3-322d9d7c9b3d"/>
  </ds:schemaRefs>
</ds:datastoreItem>
</file>

<file path=customXml/itemProps3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611</Words>
  <Application>Microsoft Office PowerPoint</Application>
  <PresentationFormat>Panoramiczny</PresentationFormat>
  <Paragraphs>117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Tema de Office</vt:lpstr>
      <vt:lpstr>Prezentacja programu PowerPoint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Agnieszka Stachowiak</cp:lastModifiedBy>
  <cp:revision>28</cp:revision>
  <dcterms:created xsi:type="dcterms:W3CDTF">2022-05-24T20:11:28Z</dcterms:created>
  <dcterms:modified xsi:type="dcterms:W3CDTF">2022-06-17T07:39:14Z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