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6" r:id="rId2"/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65938" cy="99980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8B93363B-2C9F-409D-825D-B32F64C0E374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F8C11E6B-4FBB-498A-B878-896303D98E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4931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40C0DD77-9156-42CA-B85F-A8BA2115ABF3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E740E7F-4CC4-4A82-9ABF-4825C02623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00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7389" y="5260988"/>
            <a:ext cx="5499108" cy="4304445"/>
          </a:xfrm>
          <a:prstGeom prst="rect">
            <a:avLst/>
          </a:prstGeom>
        </p:spPr>
        <p:txBody>
          <a:bodyPr spcFirstLastPara="1" wrap="square" lIns="101527" tIns="50750" rIns="101527" bIns="50750" anchor="t" anchorCtr="0">
            <a:noAutofit/>
          </a:bodyPr>
          <a:lstStyle/>
          <a:p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8750" y="1366838"/>
            <a:ext cx="6557963" cy="36893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2532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238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41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018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052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093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824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168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972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154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769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787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76054-B283-4BAF-8160-9223607D51FD}" type="datetimeFigureOut">
              <a:rPr lang="pl-PL" smtClean="0"/>
              <a:t>10.06.2022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B4204-9A61-4B70-8776-6D80EA4615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17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xmlns="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e-learning module evaluation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Partner: </a:t>
            </a:r>
            <a:r>
              <a:rPr lang="pl-PL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ALCO-MOT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093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027316"/>
              </p:ext>
            </p:extLst>
          </p:nvPr>
        </p:nvGraphicFramePr>
        <p:xfrm>
          <a:off x="1202265" y="1265341"/>
          <a:ext cx="10532533" cy="4682492"/>
        </p:xfrm>
        <a:graphic>
          <a:graphicData uri="http://schemas.openxmlformats.org/drawingml/2006/table">
            <a:tbl>
              <a:tblPr/>
              <a:tblGrid>
                <a:gridCol w="3402433"/>
                <a:gridCol w="1801288"/>
                <a:gridCol w="1801288"/>
                <a:gridCol w="1801288"/>
                <a:gridCol w="1726236"/>
              </a:tblGrid>
              <a:tr h="1514122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Reinforced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added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when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the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improvements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are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implemented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estimated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): 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Wzmocniona wartość dodana w przypadku wprowadzenia ulepszeń (szacunkowo):</a:t>
                      </a:r>
                      <a:endParaRPr lang="pl-PL" sz="1800" b="1" i="0" u="none" strike="noStrike" dirty="0">
                        <a:solidFill>
                          <a:srgbClr val="30498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412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better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understand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module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better in Excel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 smtClean="0"/>
                        <a:t>general understanding of the module and its usefulness what we want to achieve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 information about tools of lean systems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412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better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29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618050"/>
              </p:ext>
            </p:extLst>
          </p:nvPr>
        </p:nvGraphicFramePr>
        <p:xfrm>
          <a:off x="1388532" y="592668"/>
          <a:ext cx="10456333" cy="5860781"/>
        </p:xfrm>
        <a:graphic>
          <a:graphicData uri="http://schemas.openxmlformats.org/drawingml/2006/table">
            <a:tbl>
              <a:tblPr/>
              <a:tblGrid>
                <a:gridCol w="2600492"/>
                <a:gridCol w="833607"/>
                <a:gridCol w="833607"/>
                <a:gridCol w="833607"/>
                <a:gridCol w="2827016"/>
                <a:gridCol w="2528004"/>
              </a:tblGrid>
              <a:tr h="63091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Disagree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Partially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disagree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Neither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nor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disagree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Partially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Fully Agree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elearning module allowed me to understand new or useful concepts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elearning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module equipped me with practical abilities useful in my professional life 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have found the used methodology in this e-learning module satisfactory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4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way of learning can be useful and I would strongly recommend it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6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provision of quizzes was engaging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</a:t>
                      </a:r>
                      <a:r>
                        <a:rPr lang="pl-PL" sz="14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chain</a:t>
                      </a:r>
                      <a:r>
                        <a:rPr lang="pl-PL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management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dregree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feedback I have got was even better and more useful than my initial expectations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463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70697"/>
              </p:ext>
            </p:extLst>
          </p:nvPr>
        </p:nvGraphicFramePr>
        <p:xfrm>
          <a:off x="677333" y="930367"/>
          <a:ext cx="10515599" cy="4369765"/>
        </p:xfrm>
        <a:graphic>
          <a:graphicData uri="http://schemas.openxmlformats.org/drawingml/2006/table">
            <a:tbl>
              <a:tblPr/>
              <a:tblGrid>
                <a:gridCol w="2116667"/>
                <a:gridCol w="2099733"/>
                <a:gridCol w="2099733"/>
                <a:gridCol w="2099733"/>
                <a:gridCol w="2099733"/>
              </a:tblGrid>
              <a:tr h="1169489">
                <a:tc>
                  <a:txBody>
                    <a:bodyPr/>
                    <a:lstStyle/>
                    <a:p>
                      <a:pPr algn="l" fontAlgn="ctr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</a:t>
                      </a:r>
                      <a:r>
                        <a:rPr lang="pl-PL" sz="20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chain</a:t>
                      </a:r>
                      <a:r>
                        <a:rPr lang="pl-PL" sz="20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21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Suggestions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 </a:t>
                      </a:r>
                      <a:r>
                        <a:rPr lang="pl-PL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improvements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One of </a:t>
                      </a:r>
                      <a:r>
                        <a:rPr lang="en-US" sz="2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artical</a:t>
                      </a: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is in ES not in EN - RD: Creating project status report (8:00 min)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Voice of lecture is not to good, I couldn't hear what he was saying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exercises should based on problems in one factory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 and </a:t>
                      </a:r>
                      <a:r>
                        <a:rPr lang="pl-PL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1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 of link to film can't open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Problem </a:t>
                      </a:r>
                      <a:r>
                        <a:rPr lang="pl-PL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solving</a:t>
                      </a:r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98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 analysis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7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097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39603"/>
              </p:ext>
            </p:extLst>
          </p:nvPr>
        </p:nvGraphicFramePr>
        <p:xfrm>
          <a:off x="1227667" y="426480"/>
          <a:ext cx="10422465" cy="5812344"/>
        </p:xfrm>
        <a:graphic>
          <a:graphicData uri="http://schemas.openxmlformats.org/drawingml/2006/table">
            <a:tbl>
              <a:tblPr/>
              <a:tblGrid>
                <a:gridCol w="3366877"/>
                <a:gridCol w="1782464"/>
                <a:gridCol w="1782464"/>
                <a:gridCol w="1782464"/>
                <a:gridCol w="1708196"/>
              </a:tblGrid>
              <a:tr h="7985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1-5, 1 not good, 5 the best of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</a:t>
                      </a:r>
                      <a:r>
                        <a:rPr lang="pl-PL" sz="18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chain</a:t>
                      </a:r>
                      <a:r>
                        <a:rPr lang="pl-PL" sz="1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Module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usefullness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practical skills </a:t>
                      </a:r>
                      <a:endParaRPr lang="pl-PL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number)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Satisfaction for the Methodology (average number)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Usefulness of the way of learning (average number)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Quizzes are convenient </a:t>
                      </a:r>
                      <a:endParaRPr lang="pl-PL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number)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Hours spent for training (min/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/max)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hours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hour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hours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pl-PL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hours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Hours spent for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exercices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(min/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/max)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hours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hours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hours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pl-PL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hours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Above the initial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expecations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(average number)?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7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633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855795"/>
              </p:ext>
            </p:extLst>
          </p:nvPr>
        </p:nvGraphicFramePr>
        <p:xfrm>
          <a:off x="1295400" y="389466"/>
          <a:ext cx="10549467" cy="6175136"/>
        </p:xfrm>
        <a:graphic>
          <a:graphicData uri="http://schemas.openxmlformats.org/drawingml/2006/table">
            <a:tbl>
              <a:tblPr/>
              <a:tblGrid>
                <a:gridCol w="3407904"/>
                <a:gridCol w="1804184"/>
                <a:gridCol w="1804184"/>
                <a:gridCol w="1804184"/>
                <a:gridCol w="1729011"/>
              </a:tblGrid>
              <a:tr h="71151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Module </a:t>
                      </a:r>
                      <a:r>
                        <a:rPr lang="pl-PL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563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Types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e-learning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resources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used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(video,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text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documents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websites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data set, ...) 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Rodzaje i liczba wykorzystywanych zasobów e-learningowych (wideo, dokumenty tekstowe, strony internetowe, zbiór danych, ...)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video, </a:t>
                      </a:r>
                      <a:r>
                        <a:rPr lang="pl-PL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websites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pl-PL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youtube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video, text documents,  excel with data,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youtube, video, excel with data,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video,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presentation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pl-PL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563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Estimate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the student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workload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in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terms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number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interactions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... (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comparison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vs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planned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Oszacowanie nakładu pracy ucznia pod względem czasu trwania, liczby interakcji, ... (porównanie rzeczywistych i planowanych)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022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Estimate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the student engagement in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case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studies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exercises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quizzes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in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terms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# of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interactions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... (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comparison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vs </a:t>
                      </a:r>
                      <a:r>
                        <a:rPr lang="pl-PL" sz="14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planned</a:t>
                      </a:r>
                      <a:r>
                        <a:rPr lang="pl-PL" sz="14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Oszacuj zaangażowanie uczniów w studia przypadków, ćwiczenia i quizy pod względem czasu trwania, liczby interakcji, ... (porównanie rzeczywistych i planowanych)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 high commitment of me nad my staff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exercises are boring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 high commitment of me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my staff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 high commitment of me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nad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my staff</a:t>
                      </a:r>
                    </a:p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41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588651"/>
              </p:ext>
            </p:extLst>
          </p:nvPr>
        </p:nvGraphicFramePr>
        <p:xfrm>
          <a:off x="1329266" y="567266"/>
          <a:ext cx="10363198" cy="6263542"/>
        </p:xfrm>
        <a:graphic>
          <a:graphicData uri="http://schemas.openxmlformats.org/drawingml/2006/table">
            <a:tbl>
              <a:tblPr/>
              <a:tblGrid>
                <a:gridCol w="3347732"/>
                <a:gridCol w="1772328"/>
                <a:gridCol w="1772328"/>
                <a:gridCol w="1772328"/>
                <a:gridCol w="1698482"/>
              </a:tblGrid>
              <a:tr h="79459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Analysis of </a:t>
                      </a:r>
                      <a:r>
                        <a:rPr lang="pl-PL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criticality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</a:t>
                      </a:r>
                      <a:r>
                        <a:rPr lang="en-US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Did the students achieve the expected learning objectives?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Czy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uczniowie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osiągnęli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zakładane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nauczania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 is not to understand in my factory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68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Evaluate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the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balance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workload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between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theoretical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resources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practical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activities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Oceń równowagę obciążenia pracą między zasobami teoretycznymi a zajęciami praktycznymi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ok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little exercise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 ok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 ok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4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If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possible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evaluate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the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achievement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the learning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objective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also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compared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to the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background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prior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600" b="0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knowledge</a:t>
                      </a:r>
                      <a:r>
                        <a:rPr lang="pl-PL" sz="1600" b="0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Jeśli to możliwe, oceń osiągnięcie celu uczenia się również w porównaniu z kontekstem (wcześniejsza wiedza)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-new of knowledge</a:t>
                      </a:r>
                      <a:b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-great interest in the implementation of projects</a:t>
                      </a:r>
                      <a:b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-very useful and practice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-new of knowledge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useful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useful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50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590376"/>
              </p:ext>
            </p:extLst>
          </p:nvPr>
        </p:nvGraphicFramePr>
        <p:xfrm>
          <a:off x="1464732" y="745066"/>
          <a:ext cx="10176934" cy="5833533"/>
        </p:xfrm>
        <a:graphic>
          <a:graphicData uri="http://schemas.openxmlformats.org/drawingml/2006/table">
            <a:tbl>
              <a:tblPr/>
              <a:tblGrid>
                <a:gridCol w="3287561"/>
                <a:gridCol w="1740473"/>
                <a:gridCol w="1740473"/>
                <a:gridCol w="1740473"/>
                <a:gridCol w="1667954"/>
              </a:tblGrid>
              <a:tr h="1107633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Strenghts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of the module (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at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design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level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Mocne strony modułu (na poziomie projektu) </a:t>
                      </a:r>
                      <a:endParaRPr lang="pl-PL" sz="1800" b="1" i="0" u="none" strike="noStrike" dirty="0">
                        <a:solidFill>
                          <a:srgbClr val="30498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3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from websites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Introduction to the Whole Module (Video)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module description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subtitles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3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about time of video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first: video, </a:t>
                      </a:r>
                      <a:endParaRPr lang="pl-PL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second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.pdf and quiz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materials for students under modules 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syllabus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3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videos on contemporary issues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lot of practical cases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16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472838"/>
              </p:ext>
            </p:extLst>
          </p:nvPr>
        </p:nvGraphicFramePr>
        <p:xfrm>
          <a:off x="1219200" y="575735"/>
          <a:ext cx="10515599" cy="6087953"/>
        </p:xfrm>
        <a:graphic>
          <a:graphicData uri="http://schemas.openxmlformats.org/drawingml/2006/table">
            <a:tbl>
              <a:tblPr/>
              <a:tblGrid>
                <a:gridCol w="3396963"/>
                <a:gridCol w="1798392"/>
                <a:gridCol w="1798392"/>
                <a:gridCol w="1798392"/>
                <a:gridCol w="1723460"/>
              </a:tblGrid>
              <a:tr h="1171515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Ideas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 for module </a:t>
                      </a:r>
                      <a:r>
                        <a:rPr lang="pl-PL" sz="1800" b="1" i="0" u="none" strike="noStrike" dirty="0" err="1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improvement</a:t>
                      </a:r>
                      <a:r>
                        <a:rPr lang="pl-PL" sz="1800" b="1" i="0" u="none" strike="noStrike" dirty="0">
                          <a:solidFill>
                            <a:srgbClr val="304987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Pomysły na ulepszenie modułu</a:t>
                      </a:r>
                      <a:endParaRPr lang="pl-PL" sz="1800" b="1" i="0" u="none" strike="noStrike" dirty="0">
                        <a:solidFill>
                          <a:srgbClr val="30498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chain management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151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exercises for all Modules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vois of video, more clear, pronounced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about time of video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about time of video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151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 more examples for production processes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library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library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9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subtitles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 smtClean="0"/>
                        <a:t>should</a:t>
                      </a:r>
                      <a:r>
                        <a:rPr lang="pl-PL" dirty="0" smtClean="0"/>
                        <a:t> be i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ntroduction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the Whole Module (Video)</a:t>
                      </a:r>
                    </a:p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151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library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94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947665"/>
              </p:ext>
            </p:extLst>
          </p:nvPr>
        </p:nvGraphicFramePr>
        <p:xfrm>
          <a:off x="1371601" y="584201"/>
          <a:ext cx="10312398" cy="5630333"/>
        </p:xfrm>
        <a:graphic>
          <a:graphicData uri="http://schemas.openxmlformats.org/drawingml/2006/table">
            <a:tbl>
              <a:tblPr/>
              <a:tblGrid>
                <a:gridCol w="3331322"/>
                <a:gridCol w="1763640"/>
                <a:gridCol w="1763640"/>
                <a:gridCol w="1763640"/>
                <a:gridCol w="1690156"/>
              </a:tblGrid>
              <a:tr h="121227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Based on the experience, please list the main points to emphasize for the revision of the module: 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Project Monitoring Module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in Operations Management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Supply </a:t>
                      </a:r>
                      <a:r>
                        <a:rPr lang="pl-PL" sz="18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chain</a:t>
                      </a:r>
                      <a:r>
                        <a:rPr lang="pl-PL" sz="18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management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Systems and Continuous Improvement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 err="1" smtClean="0"/>
                        <a:t>should</a:t>
                      </a:r>
                      <a:r>
                        <a:rPr lang="pl-PL" dirty="0" smtClean="0"/>
                        <a:t> be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exercises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Modules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 to know MS Excel 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Introduction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Whole Module (Video)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Library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good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dirty="0" err="1" smtClean="0"/>
                        <a:t>should</a:t>
                      </a:r>
                      <a:r>
                        <a:rPr lang="pl-PL" dirty="0" smtClean="0"/>
                        <a:t> be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exercises</a:t>
                      </a:r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Modules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Problem </a:t>
                      </a:r>
                      <a:r>
                        <a:rPr lang="pl-PL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solving</a:t>
                      </a: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28" marR="8328" marT="83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0" y="69334"/>
            <a:ext cx="4343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4" name="Immagine 1">
            <a:extLst>
              <a:ext uri="{FF2B5EF4-FFF2-40B4-BE49-F238E27FC236}">
                <a16:creationId xmlns:a16="http://schemas.microsoft.com/office/drawing/2014/main" xmlns="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47" y="5947834"/>
            <a:ext cx="906749" cy="7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8693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1036</Words>
  <Application>Microsoft Office PowerPoint</Application>
  <PresentationFormat>Panoramiczny</PresentationFormat>
  <Paragraphs>231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Open Sans ExtraBold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Hanna Gołaś</dc:creator>
  <cp:lastModifiedBy>Hanna Gołaś</cp:lastModifiedBy>
  <cp:revision>17</cp:revision>
  <cp:lastPrinted>2022-06-10T19:03:48Z</cp:lastPrinted>
  <dcterms:created xsi:type="dcterms:W3CDTF">2022-06-10T07:50:39Z</dcterms:created>
  <dcterms:modified xsi:type="dcterms:W3CDTF">2022-06-10T19:06:25Z</dcterms:modified>
</cp:coreProperties>
</file>