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6" r:id="rId2"/>
    <p:sldId id="259" r:id="rId3"/>
    <p:sldId id="256" r:id="rId4"/>
    <p:sldId id="257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65938" cy="999807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240" cy="501640"/>
          </a:xfrm>
          <a:prstGeom prst="rect">
            <a:avLst/>
          </a:prstGeom>
        </p:spPr>
        <p:txBody>
          <a:bodyPr vert="horz" lIns="96359" tIns="48180" rIns="96359" bIns="48180" rtlCol="0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9109" y="0"/>
            <a:ext cx="2975240" cy="501640"/>
          </a:xfrm>
          <a:prstGeom prst="rect">
            <a:avLst/>
          </a:prstGeom>
        </p:spPr>
        <p:txBody>
          <a:bodyPr vert="horz" lIns="96359" tIns="48180" rIns="96359" bIns="48180" rtlCol="0"/>
          <a:lstStyle>
            <a:lvl1pPr algn="r">
              <a:defRPr sz="1300"/>
            </a:lvl1pPr>
          </a:lstStyle>
          <a:p>
            <a:fld id="{8B93363B-2C9F-409D-825D-B32F64C0E374}" type="datetimeFigureOut">
              <a:rPr lang="pl-PL" smtClean="0"/>
              <a:t>10.06.2022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96437"/>
            <a:ext cx="2975240" cy="501639"/>
          </a:xfrm>
          <a:prstGeom prst="rect">
            <a:avLst/>
          </a:prstGeom>
        </p:spPr>
        <p:txBody>
          <a:bodyPr vert="horz" lIns="96359" tIns="48180" rIns="96359" bIns="48180" rtlCol="0" anchor="b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9109" y="9496437"/>
            <a:ext cx="2975240" cy="501639"/>
          </a:xfrm>
          <a:prstGeom prst="rect">
            <a:avLst/>
          </a:prstGeom>
        </p:spPr>
        <p:txBody>
          <a:bodyPr vert="horz" lIns="96359" tIns="48180" rIns="96359" bIns="48180" rtlCol="0" anchor="b"/>
          <a:lstStyle>
            <a:lvl1pPr algn="r">
              <a:defRPr sz="1300"/>
            </a:lvl1pPr>
          </a:lstStyle>
          <a:p>
            <a:fld id="{F8C11E6B-4FBB-498A-B878-896303D98ED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49312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240" cy="501640"/>
          </a:xfrm>
          <a:prstGeom prst="rect">
            <a:avLst/>
          </a:prstGeom>
        </p:spPr>
        <p:txBody>
          <a:bodyPr vert="horz" lIns="96359" tIns="48180" rIns="96359" bIns="48180" rtlCol="0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9109" y="0"/>
            <a:ext cx="2975240" cy="501640"/>
          </a:xfrm>
          <a:prstGeom prst="rect">
            <a:avLst/>
          </a:prstGeom>
        </p:spPr>
        <p:txBody>
          <a:bodyPr vert="horz" lIns="96359" tIns="48180" rIns="96359" bIns="48180" rtlCol="0"/>
          <a:lstStyle>
            <a:lvl1pPr algn="r">
              <a:defRPr sz="1300"/>
            </a:lvl1pPr>
          </a:lstStyle>
          <a:p>
            <a:fld id="{40C0DD77-9156-42CA-B85F-A8BA2115ABF3}" type="datetimeFigureOut">
              <a:rPr lang="pl-PL" smtClean="0"/>
              <a:t>10.06.2022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49363"/>
            <a:ext cx="5997575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59" tIns="48180" rIns="96359" bIns="4818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6594" y="4811574"/>
            <a:ext cx="5492750" cy="3936742"/>
          </a:xfrm>
          <a:prstGeom prst="rect">
            <a:avLst/>
          </a:prstGeom>
        </p:spPr>
        <p:txBody>
          <a:bodyPr vert="horz" lIns="96359" tIns="48180" rIns="96359" bIns="4818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96437"/>
            <a:ext cx="2975240" cy="501639"/>
          </a:xfrm>
          <a:prstGeom prst="rect">
            <a:avLst/>
          </a:prstGeom>
        </p:spPr>
        <p:txBody>
          <a:bodyPr vert="horz" lIns="96359" tIns="48180" rIns="96359" bIns="48180" rtlCol="0" anchor="b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9109" y="9496437"/>
            <a:ext cx="2975240" cy="501639"/>
          </a:xfrm>
          <a:prstGeom prst="rect">
            <a:avLst/>
          </a:prstGeom>
        </p:spPr>
        <p:txBody>
          <a:bodyPr vert="horz" lIns="96359" tIns="48180" rIns="96359" bIns="48180" rtlCol="0" anchor="b"/>
          <a:lstStyle>
            <a:lvl1pPr algn="r">
              <a:defRPr sz="1300"/>
            </a:lvl1pPr>
          </a:lstStyle>
          <a:p>
            <a:fld id="{7E740E7F-4CC4-4A82-9ABF-4825C02623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5000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7389" y="5260988"/>
            <a:ext cx="5499108" cy="4304445"/>
          </a:xfrm>
          <a:prstGeom prst="rect">
            <a:avLst/>
          </a:prstGeom>
        </p:spPr>
        <p:txBody>
          <a:bodyPr spcFirstLastPara="1" wrap="square" lIns="101527" tIns="50750" rIns="101527" bIns="50750" anchor="t" anchorCtr="0">
            <a:noAutofit/>
          </a:bodyPr>
          <a:lstStyle/>
          <a:p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8750" y="1366838"/>
            <a:ext cx="6557963" cy="3689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22532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76054-B283-4BAF-8160-9223607D51FD}" type="datetimeFigureOut">
              <a:rPr lang="pl-PL" smtClean="0"/>
              <a:t>10.06.2022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B4204-9A61-4B70-8776-6D80EA4615F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2385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76054-B283-4BAF-8160-9223607D51FD}" type="datetimeFigureOut">
              <a:rPr lang="pl-PL" smtClean="0"/>
              <a:t>10.06.2022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B4204-9A61-4B70-8776-6D80EA4615F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418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76054-B283-4BAF-8160-9223607D51FD}" type="datetimeFigureOut">
              <a:rPr lang="pl-PL" smtClean="0"/>
              <a:t>10.06.2022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B4204-9A61-4B70-8776-6D80EA4615F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0185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76054-B283-4BAF-8160-9223607D51FD}" type="datetimeFigureOut">
              <a:rPr lang="pl-PL" smtClean="0"/>
              <a:t>10.06.2022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B4204-9A61-4B70-8776-6D80EA4615F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20524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76054-B283-4BAF-8160-9223607D51FD}" type="datetimeFigureOut">
              <a:rPr lang="pl-PL" smtClean="0"/>
              <a:t>10.06.2022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B4204-9A61-4B70-8776-6D80EA4615F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60937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76054-B283-4BAF-8160-9223607D51FD}" type="datetimeFigureOut">
              <a:rPr lang="pl-PL" smtClean="0"/>
              <a:t>10.06.2022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B4204-9A61-4B70-8776-6D80EA4615F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38242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76054-B283-4BAF-8160-9223607D51FD}" type="datetimeFigureOut">
              <a:rPr lang="pl-PL" smtClean="0"/>
              <a:t>10.06.2022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B4204-9A61-4B70-8776-6D80EA4615F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1680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76054-B283-4BAF-8160-9223607D51FD}" type="datetimeFigureOut">
              <a:rPr lang="pl-PL" smtClean="0"/>
              <a:t>10.06.2022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B4204-9A61-4B70-8776-6D80EA4615F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9729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76054-B283-4BAF-8160-9223607D51FD}" type="datetimeFigureOut">
              <a:rPr lang="pl-PL" smtClean="0"/>
              <a:t>10.06.2022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B4204-9A61-4B70-8776-6D80EA4615F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1542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76054-B283-4BAF-8160-9223607D51FD}" type="datetimeFigureOut">
              <a:rPr lang="pl-PL" smtClean="0"/>
              <a:t>10.06.2022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B4204-9A61-4B70-8776-6D80EA4615F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17699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76054-B283-4BAF-8160-9223607D51FD}" type="datetimeFigureOut">
              <a:rPr lang="pl-PL" smtClean="0"/>
              <a:t>10.06.2022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B4204-9A61-4B70-8776-6D80EA4615F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787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76054-B283-4BAF-8160-9223607D51FD}" type="datetimeFigureOut">
              <a:rPr lang="pl-PL" smtClean="0"/>
              <a:t>10.06.2022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B4204-9A61-4B70-8776-6D80EA4615F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8177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subTitle" idx="1"/>
          </p:nvPr>
        </p:nvSpPr>
        <p:spPr>
          <a:xfrm>
            <a:off x="1385188" y="2867640"/>
            <a:ext cx="9144000" cy="151591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20D1C"/>
              </a:buClr>
              <a:buSzPts val="6000"/>
              <a:buNone/>
            </a:pPr>
            <a:endParaRPr sz="36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" name="Google Shape;91;p1"/>
          <p:cNvGrpSpPr/>
          <p:nvPr/>
        </p:nvGrpSpPr>
        <p:grpSpPr>
          <a:xfrm>
            <a:off x="307340" y="5954391"/>
            <a:ext cx="2849033" cy="707886"/>
            <a:chOff x="63500" y="5989560"/>
            <a:chExt cx="2849033" cy="707886"/>
          </a:xfrm>
        </p:grpSpPr>
        <p:sp>
          <p:nvSpPr>
            <p:cNvPr id="92" name="Google Shape;92;p1"/>
            <p:cNvSpPr/>
            <p:nvPr/>
          </p:nvSpPr>
          <p:spPr>
            <a:xfrm>
              <a:off x="711200" y="5989560"/>
              <a:ext cx="2201333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This project has received funding </a:t>
              </a:r>
              <a:endParaRPr dirty="0"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from the European Union’s Erasmus+ </a:t>
              </a:r>
              <a:endParaRPr dirty="0"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programme under grant agreement</a:t>
              </a:r>
              <a:endParaRPr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N. 2018-2279/001-001</a:t>
              </a:r>
              <a:endParaRPr dirty="0"/>
            </a:p>
          </p:txBody>
        </p:sp>
        <p:pic>
          <p:nvPicPr>
            <p:cNvPr id="93" name="Google Shape;93;p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3500" y="6044826"/>
              <a:ext cx="647700" cy="4445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EAEED29F-B3E0-C848-921F-0726C269BF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746271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A2CD5FD4-4598-DE4A-BA60-490C33F030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339" y="173864"/>
            <a:ext cx="6047805" cy="1712787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354A0B71-977F-C243-A14F-D12CF8984D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8124" y="1352738"/>
            <a:ext cx="5475571" cy="4180959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xmlns="" id="{0D1848F2-82FD-8844-A622-E117468EF706}"/>
              </a:ext>
            </a:extLst>
          </p:cNvPr>
          <p:cNvSpPr/>
          <p:nvPr/>
        </p:nvSpPr>
        <p:spPr>
          <a:xfrm>
            <a:off x="119152" y="2071771"/>
            <a:ext cx="1195369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46313" lvl="0" indent="-2246313">
              <a:lnSpc>
                <a:spcPct val="90000"/>
              </a:lnSpc>
              <a:buClr>
                <a:srgbClr val="E20D1C"/>
              </a:buClr>
              <a:buSzPts val="3600"/>
            </a:pPr>
            <a:r>
              <a:rPr lang="it-IT" sz="6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e-learning module evaluation</a:t>
            </a:r>
          </a:p>
          <a:p>
            <a:pPr marL="2246313" lvl="0" indent="-2246313">
              <a:lnSpc>
                <a:spcPct val="90000"/>
              </a:lnSpc>
              <a:buClr>
                <a:srgbClr val="E20D1C"/>
              </a:buClr>
              <a:buSzPts val="3600"/>
            </a:pPr>
            <a:r>
              <a:rPr lang="es-ES" sz="6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	</a:t>
            </a:r>
          </a:p>
          <a:p>
            <a:pPr marL="2246313" lvl="0" indent="-2246313">
              <a:lnSpc>
                <a:spcPct val="90000"/>
              </a:lnSpc>
              <a:buClr>
                <a:srgbClr val="E20D1C"/>
              </a:buClr>
              <a:buSzPts val="3600"/>
            </a:pPr>
            <a:r>
              <a:rPr lang="es-ES" sz="6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Partner: </a:t>
            </a:r>
            <a:r>
              <a:rPr lang="pl-PL" sz="6000" b="1" dirty="0" smtClean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ALCO-MOT</a:t>
            </a:r>
            <a:endParaRPr lang="it-IT" sz="60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093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8027316"/>
              </p:ext>
            </p:extLst>
          </p:nvPr>
        </p:nvGraphicFramePr>
        <p:xfrm>
          <a:off x="1202265" y="1265341"/>
          <a:ext cx="10532533" cy="4682492"/>
        </p:xfrm>
        <a:graphic>
          <a:graphicData uri="http://schemas.openxmlformats.org/drawingml/2006/table">
            <a:tbl>
              <a:tblPr/>
              <a:tblGrid>
                <a:gridCol w="3402433"/>
                <a:gridCol w="1801288"/>
                <a:gridCol w="1801288"/>
                <a:gridCol w="1801288"/>
                <a:gridCol w="1726236"/>
              </a:tblGrid>
              <a:tr h="1514122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pl-PL" sz="1800" b="1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Reinforced</a:t>
                      </a:r>
                      <a:r>
                        <a:rPr lang="pl-PL" sz="1800" b="1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800" b="1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added</a:t>
                      </a:r>
                      <a:r>
                        <a:rPr lang="pl-PL" sz="1800" b="1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800" b="1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value</a:t>
                      </a:r>
                      <a:r>
                        <a:rPr lang="pl-PL" sz="1800" b="1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pl-PL" sz="1800" b="1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when</a:t>
                      </a:r>
                      <a:r>
                        <a:rPr lang="pl-PL" sz="1800" b="1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 the </a:t>
                      </a:r>
                      <a:r>
                        <a:rPr lang="pl-PL" sz="1800" b="1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improvements</a:t>
                      </a:r>
                      <a:r>
                        <a:rPr lang="pl-PL" sz="1800" b="1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800" b="1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are</a:t>
                      </a:r>
                      <a:r>
                        <a:rPr lang="pl-PL" sz="1800" b="1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800" b="1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implemented</a:t>
                      </a:r>
                      <a:r>
                        <a:rPr lang="pl-PL" sz="1800" b="1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 (</a:t>
                      </a:r>
                      <a:r>
                        <a:rPr lang="pl-PL" sz="1800" b="1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estimated</a:t>
                      </a:r>
                      <a:r>
                        <a:rPr lang="pl-PL" sz="1800" b="1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): </a:t>
                      </a:r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Wzmocniona wartość dodana w przypadku wprowadzenia ulepszeń (szacunkowo):</a:t>
                      </a:r>
                      <a:endParaRPr lang="pl-PL" sz="1800" b="1" i="0" u="none" strike="noStrike" dirty="0">
                        <a:solidFill>
                          <a:srgbClr val="30498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Project Monitoring Module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Machine Learning in Operations Management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Supply chain management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Lean Systems and Continuous Improvement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4122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better</a:t>
                      </a:r>
                      <a:r>
                        <a:rPr lang="pl-PL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understand</a:t>
                      </a:r>
                      <a:r>
                        <a:rPr lang="pl-PL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this</a:t>
                      </a:r>
                      <a:r>
                        <a:rPr lang="pl-PL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module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better in Excel 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 smtClean="0"/>
                        <a:t>general understanding of the module and its usefulness what we want to achieve</a:t>
                      </a:r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More information about tools of lean systems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4122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pl-PL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better</a:t>
                      </a:r>
                      <a:r>
                        <a:rPr lang="pl-PL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practice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Prostokąt 2"/>
          <p:cNvSpPr/>
          <p:nvPr/>
        </p:nvSpPr>
        <p:spPr>
          <a:xfrm>
            <a:off x="0" y="69334"/>
            <a:ext cx="4343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Analysis of the Module Survey</a:t>
            </a:r>
            <a:endParaRPr lang="en-US"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4" name="Immagine 1">
            <a:extLst>
              <a:ext uri="{FF2B5EF4-FFF2-40B4-BE49-F238E27FC236}">
                <a16:creationId xmlns:a16="http://schemas.microsoft.com/office/drawing/2014/main" xmlns="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447" y="5947834"/>
            <a:ext cx="906749" cy="71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294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3618050"/>
              </p:ext>
            </p:extLst>
          </p:nvPr>
        </p:nvGraphicFramePr>
        <p:xfrm>
          <a:off x="1388532" y="592668"/>
          <a:ext cx="10456333" cy="5860781"/>
        </p:xfrm>
        <a:graphic>
          <a:graphicData uri="http://schemas.openxmlformats.org/drawingml/2006/table">
            <a:tbl>
              <a:tblPr/>
              <a:tblGrid>
                <a:gridCol w="2600492"/>
                <a:gridCol w="833607"/>
                <a:gridCol w="833607"/>
                <a:gridCol w="833607"/>
                <a:gridCol w="2827016"/>
                <a:gridCol w="2528004"/>
              </a:tblGrid>
              <a:tr h="630911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8" marR="9118" marT="91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Disagree</a:t>
                      </a:r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in </a:t>
                      </a:r>
                      <a:r>
                        <a:rPr lang="pl-PL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full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8" marR="9118" marT="91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Partially</a:t>
                      </a:r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disagree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8" marR="9118" marT="91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Neither</a:t>
                      </a:r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agree</a:t>
                      </a:r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nor </a:t>
                      </a:r>
                      <a:r>
                        <a:rPr lang="pl-PL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disagree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8" marR="9118" marT="91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Partially</a:t>
                      </a:r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agree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8" marR="9118" marT="91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Fully Agree</a:t>
                      </a:r>
                    </a:p>
                  </a:txBody>
                  <a:tcPr marL="9118" marR="9118" marT="91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826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This elearning module allowed me to understand new or useful concepts</a:t>
                      </a:r>
                    </a:p>
                  </a:txBody>
                  <a:tcPr marL="9118" marR="9118" marT="91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8" marR="9118" marT="91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8" marR="9118" marT="91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8" marR="9118" marT="91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Machine Learning in Operations Management</a:t>
                      </a:r>
                    </a:p>
                  </a:txBody>
                  <a:tcPr marL="9118" marR="9118" marT="91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Project Monitoring Module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Lean Systems and Continuous Improvement</a:t>
                      </a:r>
                      <a:b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4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Supply chain management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8" marR="9118" marT="91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826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This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elearning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module equipped me with practical abilities useful in my professional life </a:t>
                      </a:r>
                    </a:p>
                  </a:txBody>
                  <a:tcPr marL="9118" marR="9118" marT="91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8" marR="9118" marT="91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8" marR="9118" marT="91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8" marR="9118" marT="91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Machine Learning in Operations Management</a:t>
                      </a:r>
                    </a:p>
                  </a:txBody>
                  <a:tcPr marL="9118" marR="9118" marT="91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Project Monitoring Module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Lean Systems and Continuous Improvement</a:t>
                      </a:r>
                      <a:b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4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Supply chain management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8" marR="9118" marT="91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826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 have found the used methodology in this e-learning module satisfactory</a:t>
                      </a:r>
                    </a:p>
                  </a:txBody>
                  <a:tcPr marL="9118" marR="9118" marT="91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8" marR="9118" marT="91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8" marR="9118" marT="91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8" marR="9118" marT="91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Machine Learning in Operations Management</a:t>
                      </a:r>
                    </a:p>
                  </a:txBody>
                  <a:tcPr marL="9118" marR="9118" marT="91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Project Monitoring Module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Lean Systems and Continuous Improvement</a:t>
                      </a:r>
                      <a:b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4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Supply chain management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8" marR="9118" marT="91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43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This way of learning can be useful and I would strongly recommend it</a:t>
                      </a:r>
                    </a:p>
                  </a:txBody>
                  <a:tcPr marL="9118" marR="9118" marT="91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8" marR="9118" marT="91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8" marR="9118" marT="91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8" marR="9118" marT="91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Project Monitoring Module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400" b="0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Machine Learning in Operations Management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8" marR="9118" marT="91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Lean Systems and Continuous Improvement</a:t>
                      </a:r>
                      <a:b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4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Supply chain management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8" marR="9118" marT="91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56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provision of quizzes was engaging</a:t>
                      </a:r>
                    </a:p>
                  </a:txBody>
                  <a:tcPr marL="9118" marR="9118" marT="91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8" marR="9118" marT="91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8" marR="9118" marT="91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8" marR="9118" marT="91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Project Monitoring Module</a:t>
                      </a: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Lean Systems and Continuous Improvement</a:t>
                      </a:r>
                      <a:b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Machine Learning in Operations Management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8" marR="9118" marT="91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Supply </a:t>
                      </a:r>
                      <a:r>
                        <a:rPr lang="pl-PL" sz="1400" b="0" i="0" u="none" strike="noStrike" dirty="0" err="1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chain</a:t>
                      </a:r>
                      <a:r>
                        <a:rPr lang="pl-PL" sz="14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 management</a:t>
                      </a:r>
                    </a:p>
                  </a:txBody>
                  <a:tcPr marL="9118" marR="9118" marT="91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826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dregree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of feedback I have got was even better and more useful than my initial expectations</a:t>
                      </a:r>
                    </a:p>
                  </a:txBody>
                  <a:tcPr marL="9118" marR="9118" marT="91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8" marR="9118" marT="91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8" marR="9118" marT="91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118" marR="9118" marT="91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Lean Systems and Continuous Improvement</a:t>
                      </a:r>
                      <a:b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400" b="0" i="0" u="none" strike="noStrike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Machine Learning in Operations Management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8" marR="9118" marT="91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Project Monitoring Module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4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Supply chain management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18" marR="9118" marT="91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Prostokąt 2"/>
          <p:cNvSpPr/>
          <p:nvPr/>
        </p:nvSpPr>
        <p:spPr>
          <a:xfrm>
            <a:off x="0" y="69334"/>
            <a:ext cx="4343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Analysis of the Module Survey</a:t>
            </a:r>
            <a:endParaRPr lang="en-US"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4" name="Immagine 1">
            <a:extLst>
              <a:ext uri="{FF2B5EF4-FFF2-40B4-BE49-F238E27FC236}">
                <a16:creationId xmlns:a16="http://schemas.microsoft.com/office/drawing/2014/main" xmlns="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447" y="5947834"/>
            <a:ext cx="906749" cy="71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463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570697"/>
              </p:ext>
            </p:extLst>
          </p:nvPr>
        </p:nvGraphicFramePr>
        <p:xfrm>
          <a:off x="677333" y="930367"/>
          <a:ext cx="10515599" cy="4369765"/>
        </p:xfrm>
        <a:graphic>
          <a:graphicData uri="http://schemas.openxmlformats.org/drawingml/2006/table">
            <a:tbl>
              <a:tblPr/>
              <a:tblGrid>
                <a:gridCol w="2116667"/>
                <a:gridCol w="2099733"/>
                <a:gridCol w="2099733"/>
                <a:gridCol w="2099733"/>
                <a:gridCol w="2099733"/>
              </a:tblGrid>
              <a:tr h="1169489">
                <a:tc>
                  <a:txBody>
                    <a:bodyPr/>
                    <a:lstStyle/>
                    <a:p>
                      <a:pPr algn="l" fontAlgn="ctr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Project Monitoring Module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Machine Learning in Operations Management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Supply </a:t>
                      </a:r>
                      <a:r>
                        <a:rPr lang="pl-PL" sz="2000" b="1" i="0" u="none" strike="noStrike" dirty="0" err="1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chain</a:t>
                      </a:r>
                      <a:r>
                        <a:rPr lang="pl-PL" sz="20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 management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Lean Systems and Continuous Improvement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211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l-PL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Suggestions</a:t>
                      </a:r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for </a:t>
                      </a:r>
                      <a:r>
                        <a:rPr lang="pl-PL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improvements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One of </a:t>
                      </a:r>
                      <a:r>
                        <a:rPr lang="en-US" sz="20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artical</a:t>
                      </a:r>
                      <a:r>
                        <a:rPr 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is in ES not in EN - RD: Creating project status report (8:00 min)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Voice of lecture is not to good, I couldn't hear what he was saying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 exercises should based on problems in one factory 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5S and </a:t>
                      </a:r>
                      <a:r>
                        <a:rPr lang="pl-PL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more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3178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one of link to film can't open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Problem </a:t>
                      </a:r>
                      <a:r>
                        <a:rPr lang="pl-PL" sz="2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solving</a:t>
                      </a:r>
                      <a:r>
                        <a:rPr lang="pl-PL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4986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risk analysis 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Prostokąt 5"/>
          <p:cNvSpPr/>
          <p:nvPr/>
        </p:nvSpPr>
        <p:spPr>
          <a:xfrm>
            <a:off x="0" y="69334"/>
            <a:ext cx="4343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Analysis of the Module Survey</a:t>
            </a:r>
            <a:endParaRPr lang="en-US"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7" name="Immagine 1">
            <a:extLst>
              <a:ext uri="{FF2B5EF4-FFF2-40B4-BE49-F238E27FC236}">
                <a16:creationId xmlns:a16="http://schemas.microsoft.com/office/drawing/2014/main" xmlns="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447" y="5947834"/>
            <a:ext cx="906749" cy="71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097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2339603"/>
              </p:ext>
            </p:extLst>
          </p:nvPr>
        </p:nvGraphicFramePr>
        <p:xfrm>
          <a:off x="1227667" y="426480"/>
          <a:ext cx="10422465" cy="5812344"/>
        </p:xfrm>
        <a:graphic>
          <a:graphicData uri="http://schemas.openxmlformats.org/drawingml/2006/table">
            <a:tbl>
              <a:tblPr/>
              <a:tblGrid>
                <a:gridCol w="3366877"/>
                <a:gridCol w="1782464"/>
                <a:gridCol w="1782464"/>
                <a:gridCol w="1782464"/>
                <a:gridCol w="1708196"/>
              </a:tblGrid>
              <a:tr h="7985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1-5, 1 not good, 5 the best of</a:t>
                      </a:r>
                    </a:p>
                  </a:txBody>
                  <a:tcPr marL="8328" marR="8328" marT="83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Project Monitoring Module</a:t>
                      </a:r>
                    </a:p>
                  </a:txBody>
                  <a:tcPr marL="8328" marR="8328" marT="83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Machine Learning in Operations Management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Supply </a:t>
                      </a:r>
                      <a:r>
                        <a:rPr lang="pl-PL" sz="1800" b="1" i="0" u="none" strike="noStrike" dirty="0" err="1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chain</a:t>
                      </a:r>
                      <a:r>
                        <a:rPr lang="pl-PL" sz="18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 management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Lean Systems and Continuous Improvement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2632"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Module </a:t>
                      </a:r>
                      <a:r>
                        <a:rPr lang="pl-PL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usefullness</a:t>
                      </a:r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pl-PL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rtl="0" fontAlgn="ctr"/>
                      <a:r>
                        <a:rPr lang="pl-PL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pl-PL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</a:t>
                      </a:r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number</a:t>
                      </a:r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263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Develop practical skills </a:t>
                      </a:r>
                      <a:endParaRPr lang="pl-PL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rtl="0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 number)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263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Satisfaction for the Methodology (average number)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263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Usefulness of the way of learning (average number)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263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Quizzes are convenient </a:t>
                      </a:r>
                      <a:endParaRPr lang="pl-PL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rtl="0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 number)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263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Hours spent for training (min/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avg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/max)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hours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hour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hours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</a:t>
                      </a:r>
                      <a:r>
                        <a:rPr lang="pl-PL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hours</a:t>
                      </a:r>
                      <a:endParaRPr lang="pl-PL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263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Hours spent for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exercices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(min/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avg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/max)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hours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hours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hours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</a:t>
                      </a:r>
                      <a:r>
                        <a:rPr lang="pl-PL" sz="2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hours</a:t>
                      </a:r>
                      <a:endParaRPr lang="pl-PL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2632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Above the initial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expecations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(average number)?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Prostokąt 5"/>
          <p:cNvSpPr/>
          <p:nvPr/>
        </p:nvSpPr>
        <p:spPr>
          <a:xfrm>
            <a:off x="0" y="69334"/>
            <a:ext cx="4343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Analysis of the Module Survey</a:t>
            </a:r>
            <a:endParaRPr lang="en-US"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7" name="Immagine 1">
            <a:extLst>
              <a:ext uri="{FF2B5EF4-FFF2-40B4-BE49-F238E27FC236}">
                <a16:creationId xmlns:a16="http://schemas.microsoft.com/office/drawing/2014/main" xmlns="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447" y="5947834"/>
            <a:ext cx="906749" cy="71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633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6855795"/>
              </p:ext>
            </p:extLst>
          </p:nvPr>
        </p:nvGraphicFramePr>
        <p:xfrm>
          <a:off x="1295400" y="389466"/>
          <a:ext cx="10549467" cy="6175136"/>
        </p:xfrm>
        <a:graphic>
          <a:graphicData uri="http://schemas.openxmlformats.org/drawingml/2006/table">
            <a:tbl>
              <a:tblPr/>
              <a:tblGrid>
                <a:gridCol w="3407904"/>
                <a:gridCol w="1804184"/>
                <a:gridCol w="1804184"/>
                <a:gridCol w="1804184"/>
                <a:gridCol w="1729011"/>
              </a:tblGrid>
              <a:tr h="711514">
                <a:tc>
                  <a:txBody>
                    <a:bodyPr/>
                    <a:lstStyle/>
                    <a:p>
                      <a:pPr algn="l" fontAlgn="ctr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Module </a:t>
                      </a:r>
                      <a:r>
                        <a:rPr lang="pl-PL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title</a:t>
                      </a: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: 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Project Monitoring Module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Machine Learning in Operations Management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Supply chain management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Lean Systems and Continuous Improvement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5633"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•</a:t>
                      </a:r>
                      <a:r>
                        <a:rPr lang="pl-PL" sz="14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Types</a:t>
                      </a:r>
                      <a:r>
                        <a:rPr lang="pl-PL" sz="14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 and </a:t>
                      </a:r>
                      <a:r>
                        <a:rPr lang="pl-PL" sz="14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number</a:t>
                      </a:r>
                      <a:r>
                        <a:rPr lang="pl-PL" sz="14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 of e-learning </a:t>
                      </a:r>
                      <a:r>
                        <a:rPr lang="pl-PL" sz="14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resources</a:t>
                      </a:r>
                      <a:r>
                        <a:rPr lang="pl-PL" sz="14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4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used</a:t>
                      </a:r>
                      <a:r>
                        <a:rPr lang="pl-PL" sz="14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 (video, </a:t>
                      </a:r>
                      <a:r>
                        <a:rPr lang="pl-PL" sz="14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text</a:t>
                      </a:r>
                      <a:r>
                        <a:rPr lang="pl-PL" sz="14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4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documents</a:t>
                      </a:r>
                      <a:r>
                        <a:rPr lang="pl-PL" sz="14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pl-PL" sz="14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websites</a:t>
                      </a:r>
                      <a:r>
                        <a:rPr lang="pl-PL" sz="14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, data set, ...) </a:t>
                      </a: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Rodzaje i liczba wykorzystywanych zasobów e-learningowych (wideo, dokumenty tekstowe, strony internetowe, zbiór danych, ...) 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video, </a:t>
                      </a:r>
                      <a:r>
                        <a:rPr lang="pl-PL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websites</a:t>
                      </a: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pl-PL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youtube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video, text documents,  excel with data,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youtube, video, excel with data,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video,</a:t>
                      </a:r>
                      <a:r>
                        <a:rPr lang="pl-PL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presentation</a:t>
                      </a:r>
                      <a:r>
                        <a:rPr lang="pl-PL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</a:t>
                      </a:r>
                      <a:r>
                        <a:rPr lang="pl-PL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5633"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•</a:t>
                      </a:r>
                      <a:r>
                        <a:rPr lang="pl-PL" sz="14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Estimate</a:t>
                      </a:r>
                      <a:r>
                        <a:rPr lang="pl-PL" sz="14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 of the student </a:t>
                      </a:r>
                      <a:r>
                        <a:rPr lang="pl-PL" sz="14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workload</a:t>
                      </a:r>
                      <a:r>
                        <a:rPr lang="pl-PL" sz="14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 in </a:t>
                      </a:r>
                      <a:r>
                        <a:rPr lang="pl-PL" sz="14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terms</a:t>
                      </a:r>
                      <a:r>
                        <a:rPr lang="pl-PL" sz="14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 of </a:t>
                      </a:r>
                      <a:r>
                        <a:rPr lang="pl-PL" sz="14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duration</a:t>
                      </a:r>
                      <a:r>
                        <a:rPr lang="pl-PL" sz="14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pl-PL" sz="14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number</a:t>
                      </a:r>
                      <a:r>
                        <a:rPr lang="pl-PL" sz="14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 of </a:t>
                      </a:r>
                      <a:r>
                        <a:rPr lang="pl-PL" sz="14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interactions</a:t>
                      </a:r>
                      <a:r>
                        <a:rPr lang="pl-PL" sz="14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, ... (</a:t>
                      </a:r>
                      <a:r>
                        <a:rPr lang="pl-PL" sz="14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comparison</a:t>
                      </a:r>
                      <a:r>
                        <a:rPr lang="pl-PL" sz="14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 of </a:t>
                      </a:r>
                      <a:r>
                        <a:rPr lang="pl-PL" sz="14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actual</a:t>
                      </a:r>
                      <a:r>
                        <a:rPr lang="pl-PL" sz="14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 vs </a:t>
                      </a:r>
                      <a:r>
                        <a:rPr lang="pl-PL" sz="14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planned</a:t>
                      </a:r>
                      <a:r>
                        <a:rPr lang="pl-PL" sz="14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) </a:t>
                      </a: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Oszacowanie nakładu pracy ucznia pod względem czasu trwania, liczby interakcji, ... (porównanie rzeczywistych i planowanych) 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4022"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•</a:t>
                      </a:r>
                      <a:r>
                        <a:rPr lang="pl-PL" sz="14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Estimate</a:t>
                      </a:r>
                      <a:r>
                        <a:rPr lang="pl-PL" sz="14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 the student engagement in </a:t>
                      </a:r>
                      <a:r>
                        <a:rPr lang="pl-PL" sz="14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case</a:t>
                      </a:r>
                      <a:r>
                        <a:rPr lang="pl-PL" sz="14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4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studies</a:t>
                      </a:r>
                      <a:r>
                        <a:rPr lang="pl-PL" sz="14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pl-PL" sz="14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exercises</a:t>
                      </a:r>
                      <a:r>
                        <a:rPr lang="pl-PL" sz="14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 and </a:t>
                      </a:r>
                      <a:r>
                        <a:rPr lang="pl-PL" sz="14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quizzes</a:t>
                      </a:r>
                      <a:r>
                        <a:rPr lang="pl-PL" sz="14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 in </a:t>
                      </a:r>
                      <a:r>
                        <a:rPr lang="pl-PL" sz="14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terms</a:t>
                      </a:r>
                      <a:r>
                        <a:rPr lang="pl-PL" sz="14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 of </a:t>
                      </a:r>
                      <a:r>
                        <a:rPr lang="pl-PL" sz="14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duration</a:t>
                      </a:r>
                      <a:r>
                        <a:rPr lang="pl-PL" sz="14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, # of </a:t>
                      </a:r>
                      <a:r>
                        <a:rPr lang="pl-PL" sz="14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interactions</a:t>
                      </a:r>
                      <a:r>
                        <a:rPr lang="pl-PL" sz="14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, ... (</a:t>
                      </a:r>
                      <a:r>
                        <a:rPr lang="pl-PL" sz="14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comparison</a:t>
                      </a:r>
                      <a:r>
                        <a:rPr lang="pl-PL" sz="14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 of </a:t>
                      </a:r>
                      <a:r>
                        <a:rPr lang="pl-PL" sz="14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actual</a:t>
                      </a:r>
                      <a:r>
                        <a:rPr lang="pl-PL" sz="14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 vs </a:t>
                      </a:r>
                      <a:r>
                        <a:rPr lang="pl-PL" sz="14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planned</a:t>
                      </a:r>
                      <a:r>
                        <a:rPr lang="pl-PL" sz="14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) </a:t>
                      </a:r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Oszacuj zaangażowanie uczniów w studia przypadków, ćwiczenia i quizy pod względem czasu trwania, liczby interakcji, ... (porównanie rzeczywistych i planowanych)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very high commitment of me nad my staff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exercises are boring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very high commitment of me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nad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my staff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very high commitment of me </a:t>
                      </a:r>
                      <a:r>
                        <a:rPr lang="en-US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nad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my staff</a:t>
                      </a:r>
                    </a:p>
                    <a:p>
                      <a:pPr algn="ctr" fontAlgn="ctr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Prostokąt 2"/>
          <p:cNvSpPr/>
          <p:nvPr/>
        </p:nvSpPr>
        <p:spPr>
          <a:xfrm>
            <a:off x="0" y="69334"/>
            <a:ext cx="4343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Analysis of the Module Survey</a:t>
            </a:r>
            <a:endParaRPr lang="en-US"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4" name="Immagine 1">
            <a:extLst>
              <a:ext uri="{FF2B5EF4-FFF2-40B4-BE49-F238E27FC236}">
                <a16:creationId xmlns:a16="http://schemas.microsoft.com/office/drawing/2014/main" xmlns="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447" y="5947834"/>
            <a:ext cx="906749" cy="71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641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2588651"/>
              </p:ext>
            </p:extLst>
          </p:nvPr>
        </p:nvGraphicFramePr>
        <p:xfrm>
          <a:off x="1329266" y="567266"/>
          <a:ext cx="10363198" cy="6263542"/>
        </p:xfrm>
        <a:graphic>
          <a:graphicData uri="http://schemas.openxmlformats.org/drawingml/2006/table">
            <a:tbl>
              <a:tblPr/>
              <a:tblGrid>
                <a:gridCol w="3347732"/>
                <a:gridCol w="1772328"/>
                <a:gridCol w="1772328"/>
                <a:gridCol w="1772328"/>
                <a:gridCol w="1698482"/>
              </a:tblGrid>
              <a:tr h="794594">
                <a:tc>
                  <a:txBody>
                    <a:bodyPr/>
                    <a:lstStyle/>
                    <a:p>
                      <a:pPr algn="l" fontAlgn="ctr"/>
                      <a:r>
                        <a:rPr lang="pl-PL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Analysis of </a:t>
                      </a:r>
                      <a:r>
                        <a:rPr lang="pl-PL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criticality</a:t>
                      </a:r>
                      <a:endParaRPr lang="pl-PL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Project Monitoring Module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Machine Learning in Operations Management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Supply chain management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Lean Systems and Continuous Improvement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468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•</a:t>
                      </a:r>
                      <a:r>
                        <a:rPr lang="en-US" sz="16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Did the students achieve the expected learning objectives?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Czy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uczniowie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osiągnęli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zakładane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cele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nauczania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?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yes 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 is not to understand in my factory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yes 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yes</a:t>
                      </a:r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4683">
                <a:tc>
                  <a:txBody>
                    <a:bodyPr/>
                    <a:lstStyle/>
                    <a:p>
                      <a:pPr algn="l" fontAlgn="ctr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•</a:t>
                      </a:r>
                      <a:r>
                        <a:rPr lang="pl-PL" sz="16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Evaluate</a:t>
                      </a:r>
                      <a:r>
                        <a:rPr lang="pl-PL" sz="16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 the </a:t>
                      </a:r>
                      <a:r>
                        <a:rPr lang="pl-PL" sz="16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balance</a:t>
                      </a:r>
                      <a:r>
                        <a:rPr lang="pl-PL" sz="16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 of </a:t>
                      </a:r>
                      <a:r>
                        <a:rPr lang="pl-PL" sz="16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workload</a:t>
                      </a:r>
                      <a:r>
                        <a:rPr lang="pl-PL" sz="16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6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between</a:t>
                      </a:r>
                      <a:r>
                        <a:rPr lang="pl-PL" sz="16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6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theoretical</a:t>
                      </a:r>
                      <a:r>
                        <a:rPr lang="pl-PL" sz="16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6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resources</a:t>
                      </a:r>
                      <a:r>
                        <a:rPr lang="pl-PL" sz="16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 and </a:t>
                      </a:r>
                      <a:r>
                        <a:rPr lang="pl-PL" sz="16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practical</a:t>
                      </a:r>
                      <a:r>
                        <a:rPr lang="pl-PL" sz="16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6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activities</a:t>
                      </a:r>
                      <a:r>
                        <a:rPr lang="pl-PL" sz="16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Oceń równowagę obciążenia pracą między zasobami teoretycznymi a zajęciami praktycznymi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</a:t>
                      </a:r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ok 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little exercise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 ok 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 ok 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344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•</a:t>
                      </a:r>
                      <a:r>
                        <a:rPr lang="pl-PL" sz="16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If</a:t>
                      </a:r>
                      <a:r>
                        <a:rPr lang="pl-PL" sz="16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6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possible</a:t>
                      </a:r>
                      <a:r>
                        <a:rPr lang="pl-PL" sz="16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pl-PL" sz="16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evaluate</a:t>
                      </a:r>
                      <a:r>
                        <a:rPr lang="pl-PL" sz="16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 the </a:t>
                      </a:r>
                      <a:r>
                        <a:rPr lang="pl-PL" sz="16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achievement</a:t>
                      </a:r>
                      <a:r>
                        <a:rPr lang="pl-PL" sz="16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 of the learning </a:t>
                      </a:r>
                      <a:r>
                        <a:rPr lang="pl-PL" sz="16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objective</a:t>
                      </a:r>
                      <a:r>
                        <a:rPr lang="pl-PL" sz="16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6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also</a:t>
                      </a:r>
                      <a:r>
                        <a:rPr lang="pl-PL" sz="16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6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compared</a:t>
                      </a:r>
                      <a:r>
                        <a:rPr lang="pl-PL" sz="16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 to the </a:t>
                      </a:r>
                      <a:r>
                        <a:rPr lang="pl-PL" sz="16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background</a:t>
                      </a:r>
                      <a:r>
                        <a:rPr lang="pl-PL" sz="16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 (</a:t>
                      </a:r>
                      <a:r>
                        <a:rPr lang="pl-PL" sz="16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prior</a:t>
                      </a:r>
                      <a:r>
                        <a:rPr lang="pl-PL" sz="16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600" b="0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knowledge</a:t>
                      </a:r>
                      <a:r>
                        <a:rPr lang="pl-PL" sz="1600" b="0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) </a:t>
                      </a: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Jeśli to możliwe, oceń osiągnięcie celu uczenia się również w porównaniu z kontekstem (wcześniejsza wiedza)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-new of knowledge</a:t>
                      </a:r>
                      <a:b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-great interest in the implementation of projects</a:t>
                      </a:r>
                      <a:b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-very useful and practice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-new of knowledge</a:t>
                      </a:r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</a:t>
                      </a:r>
                      <a:r>
                        <a:rPr lang="pl-PL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very</a:t>
                      </a:r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useful</a:t>
                      </a:r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and </a:t>
                      </a:r>
                      <a:r>
                        <a:rPr lang="pl-PL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practice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</a:t>
                      </a:r>
                      <a:r>
                        <a:rPr lang="pl-PL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very</a:t>
                      </a:r>
                      <a:r>
                        <a:rPr lang="pl-PL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useful</a:t>
                      </a:r>
                      <a:r>
                        <a:rPr lang="pl-PL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and </a:t>
                      </a:r>
                      <a:r>
                        <a:rPr lang="pl-PL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practice</a:t>
                      </a:r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Prostokąt 2"/>
          <p:cNvSpPr/>
          <p:nvPr/>
        </p:nvSpPr>
        <p:spPr>
          <a:xfrm>
            <a:off x="0" y="69334"/>
            <a:ext cx="4343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Analysis of the Module Survey</a:t>
            </a:r>
            <a:endParaRPr lang="en-US"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4" name="Immagine 1">
            <a:extLst>
              <a:ext uri="{FF2B5EF4-FFF2-40B4-BE49-F238E27FC236}">
                <a16:creationId xmlns:a16="http://schemas.microsoft.com/office/drawing/2014/main" xmlns="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447" y="5947834"/>
            <a:ext cx="906749" cy="71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508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3590376"/>
              </p:ext>
            </p:extLst>
          </p:nvPr>
        </p:nvGraphicFramePr>
        <p:xfrm>
          <a:off x="1464732" y="745066"/>
          <a:ext cx="10176934" cy="5833533"/>
        </p:xfrm>
        <a:graphic>
          <a:graphicData uri="http://schemas.openxmlformats.org/drawingml/2006/table">
            <a:tbl>
              <a:tblPr/>
              <a:tblGrid>
                <a:gridCol w="3287561"/>
                <a:gridCol w="1740473"/>
                <a:gridCol w="1740473"/>
                <a:gridCol w="1740473"/>
                <a:gridCol w="1667954"/>
              </a:tblGrid>
              <a:tr h="1107633"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pl-PL" sz="1800" b="1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Strenghts</a:t>
                      </a:r>
                      <a:r>
                        <a:rPr lang="pl-PL" sz="1800" b="1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 of the module (</a:t>
                      </a:r>
                      <a:r>
                        <a:rPr lang="pl-PL" sz="1800" b="1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at</a:t>
                      </a:r>
                      <a:r>
                        <a:rPr lang="pl-PL" sz="1800" b="1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 design </a:t>
                      </a:r>
                      <a:r>
                        <a:rPr lang="pl-PL" sz="1800" b="1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level</a:t>
                      </a:r>
                      <a:r>
                        <a:rPr lang="pl-PL" sz="1800" b="1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Mocne strony modułu (na poziomie projektu) </a:t>
                      </a:r>
                      <a:endParaRPr lang="pl-PL" sz="1800" b="1" i="0" u="none" strike="noStrike" dirty="0">
                        <a:solidFill>
                          <a:srgbClr val="30498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Project Monitoring Module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Machine Learning in Operations Management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Supply chain management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Lean Systems and Continuous Improvement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7530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information from websites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Introduction to the Whole Module (Video)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module description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subtitles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7530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information about time of video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first: video, </a:t>
                      </a:r>
                      <a:endParaRPr lang="pl-PL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second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: .pdf and quiz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materials for students under modules 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syllabus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7530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videos on contemporary issues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lot of practical cases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Prostokąt 2"/>
          <p:cNvSpPr/>
          <p:nvPr/>
        </p:nvSpPr>
        <p:spPr>
          <a:xfrm>
            <a:off x="0" y="69334"/>
            <a:ext cx="4343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Analysis of the Module Survey</a:t>
            </a:r>
            <a:endParaRPr lang="en-US"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4" name="Immagine 1">
            <a:extLst>
              <a:ext uri="{FF2B5EF4-FFF2-40B4-BE49-F238E27FC236}">
                <a16:creationId xmlns:a16="http://schemas.microsoft.com/office/drawing/2014/main" xmlns="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447" y="5947834"/>
            <a:ext cx="906749" cy="71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616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9472838"/>
              </p:ext>
            </p:extLst>
          </p:nvPr>
        </p:nvGraphicFramePr>
        <p:xfrm>
          <a:off x="1219200" y="575735"/>
          <a:ext cx="10515599" cy="6087953"/>
        </p:xfrm>
        <a:graphic>
          <a:graphicData uri="http://schemas.openxmlformats.org/drawingml/2006/table">
            <a:tbl>
              <a:tblPr/>
              <a:tblGrid>
                <a:gridCol w="3396963"/>
                <a:gridCol w="1798392"/>
                <a:gridCol w="1798392"/>
                <a:gridCol w="1798392"/>
                <a:gridCol w="1723460"/>
              </a:tblGrid>
              <a:tr h="1171515">
                <a:tc rowSpan="5">
                  <a:txBody>
                    <a:bodyPr/>
                    <a:lstStyle/>
                    <a:p>
                      <a:pPr algn="ctr" rtl="0" fontAlgn="ctr"/>
                      <a:r>
                        <a:rPr lang="pl-PL" sz="1800" b="1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Ideas</a:t>
                      </a:r>
                      <a:r>
                        <a:rPr lang="pl-PL" sz="1800" b="1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 for module </a:t>
                      </a:r>
                      <a:r>
                        <a:rPr lang="pl-PL" sz="1800" b="1" i="0" u="none" strike="noStrike" dirty="0" err="1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improvement</a:t>
                      </a:r>
                      <a:r>
                        <a:rPr lang="pl-PL" sz="1800" b="1" i="0" u="none" strike="noStrike" dirty="0">
                          <a:solidFill>
                            <a:srgbClr val="304987"/>
                          </a:solidFill>
                          <a:effectLst/>
                          <a:latin typeface="Calibri" panose="020F0502020204030204" pitchFamily="34" charset="0"/>
                        </a:rPr>
                        <a:t>: </a:t>
                      </a:r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Pomysły na ulepszenie modułu</a:t>
                      </a:r>
                      <a:endParaRPr lang="pl-PL" sz="1800" b="1" i="0" u="none" strike="noStrike" dirty="0">
                        <a:solidFill>
                          <a:srgbClr val="30498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Project Monitoring Module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Machine Learning in Operations Management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Supply chain management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Lean Systems and Continuous Improvement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1515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exercises for all Modules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vois of video, more clear, pronounced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information about time of video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information about time of video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1515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add more examples for production processes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library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library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1893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subtitles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err="1" smtClean="0"/>
                        <a:t>should</a:t>
                      </a:r>
                      <a:r>
                        <a:rPr lang="pl-PL" dirty="0" smtClean="0"/>
                        <a:t> be i</a:t>
                      </a:r>
                      <a:r>
                        <a:rPr lang="en-US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ntroduction</a:t>
                      </a:r>
                      <a:r>
                        <a:rPr lang="pl-PL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 the Whole Module (Video)</a:t>
                      </a:r>
                    </a:p>
                    <a:p>
                      <a:pPr algn="ctr" fontAlgn="ctr"/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1515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library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328" marR="8328" marT="83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Prostokąt 2"/>
          <p:cNvSpPr/>
          <p:nvPr/>
        </p:nvSpPr>
        <p:spPr>
          <a:xfrm>
            <a:off x="0" y="69334"/>
            <a:ext cx="4343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Analysis of the Module Survey</a:t>
            </a:r>
            <a:endParaRPr lang="en-US"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4" name="Immagine 1">
            <a:extLst>
              <a:ext uri="{FF2B5EF4-FFF2-40B4-BE49-F238E27FC236}">
                <a16:creationId xmlns:a16="http://schemas.microsoft.com/office/drawing/2014/main" xmlns="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447" y="5947834"/>
            <a:ext cx="906749" cy="71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94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2947665"/>
              </p:ext>
            </p:extLst>
          </p:nvPr>
        </p:nvGraphicFramePr>
        <p:xfrm>
          <a:off x="1371601" y="584201"/>
          <a:ext cx="10312398" cy="5630333"/>
        </p:xfrm>
        <a:graphic>
          <a:graphicData uri="http://schemas.openxmlformats.org/drawingml/2006/table">
            <a:tbl>
              <a:tblPr/>
              <a:tblGrid>
                <a:gridCol w="3331322"/>
                <a:gridCol w="1763640"/>
                <a:gridCol w="1763640"/>
                <a:gridCol w="1763640"/>
                <a:gridCol w="1690156"/>
              </a:tblGrid>
              <a:tr h="121227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Based on the experience, please list the main points to emphasize for the revision of the module: </a:t>
                      </a:r>
                    </a:p>
                  </a:txBody>
                  <a:tcPr marL="8328" marR="8328" marT="83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Project Monitoring Module</a:t>
                      </a:r>
                    </a:p>
                  </a:txBody>
                  <a:tcPr marL="8328" marR="8328" marT="83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 dirty="0">
                          <a:solidFill>
                            <a:srgbClr val="2F75B5"/>
                          </a:solidFill>
                          <a:effectLst/>
                          <a:latin typeface="Calibri" panose="020F0502020204030204" pitchFamily="34" charset="0"/>
                        </a:rPr>
                        <a:t>Machine Learning in Operations Management</a:t>
                      </a:r>
                    </a:p>
                  </a:txBody>
                  <a:tcPr marL="8328" marR="8328" marT="83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Supply </a:t>
                      </a:r>
                      <a:r>
                        <a:rPr lang="pl-PL" sz="1800" b="1" i="0" u="none" strike="noStrike" dirty="0" err="1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chain</a:t>
                      </a:r>
                      <a:r>
                        <a:rPr lang="pl-PL" sz="18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 management</a:t>
                      </a:r>
                    </a:p>
                  </a:txBody>
                  <a:tcPr marL="8328" marR="8328" marT="83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Lean Systems and Continuous Improvement</a:t>
                      </a:r>
                    </a:p>
                  </a:txBody>
                  <a:tcPr marL="8328" marR="8328" marT="83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903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dirty="0" err="1" smtClean="0"/>
                        <a:t>should</a:t>
                      </a:r>
                      <a:r>
                        <a:rPr lang="pl-PL" dirty="0" smtClean="0"/>
                        <a:t> be </a:t>
                      </a:r>
                      <a:r>
                        <a:rPr lang="pl-PL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exercises</a:t>
                      </a:r>
                      <a:r>
                        <a:rPr lang="pl-PL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 </a:t>
                      </a:r>
                      <a:r>
                        <a:rPr lang="pl-PL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Modules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28" marR="8328" marT="83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have to know MS Excel </a:t>
                      </a:r>
                    </a:p>
                  </a:txBody>
                  <a:tcPr marL="8328" marR="8328" marT="83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Introduction</a:t>
                      </a:r>
                      <a:r>
                        <a:rPr lang="pl-PL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Whole Module (Video)</a:t>
                      </a:r>
                    </a:p>
                  </a:txBody>
                  <a:tcPr marL="8328" marR="8328" marT="83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pl-PL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5S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28" marR="8328" marT="83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0903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Library </a:t>
                      </a:r>
                      <a:r>
                        <a:rPr lang="pl-PL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</a:t>
                      </a:r>
                      <a:r>
                        <a:rPr lang="pl-PL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very</a:t>
                      </a:r>
                      <a:r>
                        <a:rPr lang="pl-PL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good</a:t>
                      </a:r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8328" marR="8328" marT="83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dirty="0" err="1" smtClean="0"/>
                        <a:t>should</a:t>
                      </a:r>
                      <a:r>
                        <a:rPr lang="pl-PL" dirty="0" smtClean="0"/>
                        <a:t> be </a:t>
                      </a:r>
                      <a:r>
                        <a:rPr lang="pl-PL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exercises</a:t>
                      </a:r>
                      <a:r>
                        <a:rPr lang="pl-PL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 </a:t>
                      </a:r>
                      <a:r>
                        <a:rPr lang="pl-PL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Modules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28" marR="8328" marT="83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328" marR="8328" marT="83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Problem </a:t>
                      </a:r>
                      <a:r>
                        <a:rPr lang="pl-PL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solving</a:t>
                      </a:r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328" marR="8328" marT="832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Prostokąt 2"/>
          <p:cNvSpPr/>
          <p:nvPr/>
        </p:nvSpPr>
        <p:spPr>
          <a:xfrm>
            <a:off x="0" y="69334"/>
            <a:ext cx="4343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Analysis of the Module Survey</a:t>
            </a:r>
            <a:endParaRPr lang="en-US"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4" name="Immagine 1">
            <a:extLst>
              <a:ext uri="{FF2B5EF4-FFF2-40B4-BE49-F238E27FC236}">
                <a16:creationId xmlns:a16="http://schemas.microsoft.com/office/drawing/2014/main" xmlns="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447" y="5947834"/>
            <a:ext cx="906749" cy="71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86936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1036</Words>
  <Application>Microsoft Office PowerPoint</Application>
  <PresentationFormat>Panoramiczny</PresentationFormat>
  <Paragraphs>231</Paragraphs>
  <Slides>10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6" baseType="lpstr">
      <vt:lpstr>Arial</vt:lpstr>
      <vt:lpstr>Arial Black</vt:lpstr>
      <vt:lpstr>Calibri</vt:lpstr>
      <vt:lpstr>Calibri Light</vt:lpstr>
      <vt:lpstr>Open Sans ExtraBold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Hanna Gołaś</dc:creator>
  <cp:lastModifiedBy>Hanna Gołaś</cp:lastModifiedBy>
  <cp:revision>17</cp:revision>
  <cp:lastPrinted>2022-06-10T19:03:48Z</cp:lastPrinted>
  <dcterms:created xsi:type="dcterms:W3CDTF">2022-06-10T07:50:39Z</dcterms:created>
  <dcterms:modified xsi:type="dcterms:W3CDTF">2022-06-10T19:06:25Z</dcterms:modified>
</cp:coreProperties>
</file>