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7" r:id="rId5"/>
    <p:sldId id="258" r:id="rId6"/>
    <p:sldId id="266" r:id="rId7"/>
    <p:sldId id="267" r:id="rId8"/>
    <p:sldId id="268" r:id="rId9"/>
    <p:sldId id="269" r:id="rId10"/>
    <p:sldId id="270" r:id="rId11"/>
    <p:sldId id="273" r:id="rId12"/>
    <p:sldId id="272" r:id="rId13"/>
    <p:sldId id="271" r:id="rId14"/>
    <p:sldId id="274" r:id="rId15"/>
    <p:sldId id="275" r:id="rId16"/>
    <p:sldId id="277" r:id="rId17"/>
    <p:sldId id="278" r:id="rId18"/>
    <p:sldId id="279" r:id="rId19"/>
    <p:sldId id="281" r:id="rId20"/>
    <p:sldId id="283" r:id="rId21"/>
    <p:sldId id="282" r:id="rId22"/>
    <p:sldId id="284"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tente Windows" initials="UW" lastIdx="1" clrIdx="0">
    <p:extLst>
      <p:ext uri="{19B8F6BF-5375-455C-9EA6-DF929625EA0E}">
        <p15:presenceInfo xmlns:p15="http://schemas.microsoft.com/office/powerpoint/2012/main" userId="Utente Window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96" autoAdjust="0"/>
    <p:restoredTop sz="94660"/>
  </p:normalViewPr>
  <p:slideViewPr>
    <p:cSldViewPr snapToGrid="0">
      <p:cViewPr varScale="1">
        <p:scale>
          <a:sx n="63" d="100"/>
          <a:sy n="63" d="100"/>
        </p:scale>
        <p:origin x="60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62D4A6-293C-44B2-B140-C35764707793}" type="datetimeFigureOut">
              <a:rPr lang="en-US" smtClean="0"/>
              <a:t>6/16/2022</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20E3FF-E589-490F-856A-14C46B98437E}" type="slidenum">
              <a:rPr lang="en-US" smtClean="0"/>
              <a:t>‹N›</a:t>
            </a:fld>
            <a:endParaRPr lang="en-US"/>
          </a:p>
        </p:txBody>
      </p:sp>
    </p:spTree>
    <p:extLst>
      <p:ext uri="{BB962C8B-B14F-4D97-AF65-F5344CB8AC3E}">
        <p14:creationId xmlns:p14="http://schemas.microsoft.com/office/powerpoint/2010/main" val="3040829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65694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10</a:t>
            </a:fld>
            <a:endParaRPr/>
          </a:p>
        </p:txBody>
      </p:sp>
    </p:spTree>
    <p:extLst>
      <p:ext uri="{BB962C8B-B14F-4D97-AF65-F5344CB8AC3E}">
        <p14:creationId xmlns:p14="http://schemas.microsoft.com/office/powerpoint/2010/main" val="29457544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11</a:t>
            </a:fld>
            <a:endParaRPr/>
          </a:p>
        </p:txBody>
      </p:sp>
    </p:spTree>
    <p:extLst>
      <p:ext uri="{BB962C8B-B14F-4D97-AF65-F5344CB8AC3E}">
        <p14:creationId xmlns:p14="http://schemas.microsoft.com/office/powerpoint/2010/main" val="38733545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12</a:t>
            </a:fld>
            <a:endParaRPr/>
          </a:p>
        </p:txBody>
      </p:sp>
    </p:spTree>
    <p:extLst>
      <p:ext uri="{BB962C8B-B14F-4D97-AF65-F5344CB8AC3E}">
        <p14:creationId xmlns:p14="http://schemas.microsoft.com/office/powerpoint/2010/main" val="1763127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13</a:t>
            </a:fld>
            <a:endParaRPr/>
          </a:p>
        </p:txBody>
      </p:sp>
    </p:spTree>
    <p:extLst>
      <p:ext uri="{BB962C8B-B14F-4D97-AF65-F5344CB8AC3E}">
        <p14:creationId xmlns:p14="http://schemas.microsoft.com/office/powerpoint/2010/main" val="3624056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14</a:t>
            </a:fld>
            <a:endParaRPr/>
          </a:p>
        </p:txBody>
      </p:sp>
    </p:spTree>
    <p:extLst>
      <p:ext uri="{BB962C8B-B14F-4D97-AF65-F5344CB8AC3E}">
        <p14:creationId xmlns:p14="http://schemas.microsoft.com/office/powerpoint/2010/main" val="402891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15</a:t>
            </a:fld>
            <a:endParaRPr/>
          </a:p>
        </p:txBody>
      </p:sp>
    </p:spTree>
    <p:extLst>
      <p:ext uri="{BB962C8B-B14F-4D97-AF65-F5344CB8AC3E}">
        <p14:creationId xmlns:p14="http://schemas.microsoft.com/office/powerpoint/2010/main" val="7309191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6563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17</a:t>
            </a:fld>
            <a:endParaRPr/>
          </a:p>
        </p:txBody>
      </p:sp>
    </p:spTree>
    <p:extLst>
      <p:ext uri="{BB962C8B-B14F-4D97-AF65-F5344CB8AC3E}">
        <p14:creationId xmlns:p14="http://schemas.microsoft.com/office/powerpoint/2010/main" val="14718965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18</a:t>
            </a:fld>
            <a:endParaRPr/>
          </a:p>
        </p:txBody>
      </p:sp>
    </p:spTree>
    <p:extLst>
      <p:ext uri="{BB962C8B-B14F-4D97-AF65-F5344CB8AC3E}">
        <p14:creationId xmlns:p14="http://schemas.microsoft.com/office/powerpoint/2010/main" val="21408967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19</a:t>
            </a:fld>
            <a:endParaRPr/>
          </a:p>
        </p:txBody>
      </p:sp>
    </p:spTree>
    <p:extLst>
      <p:ext uri="{BB962C8B-B14F-4D97-AF65-F5344CB8AC3E}">
        <p14:creationId xmlns:p14="http://schemas.microsoft.com/office/powerpoint/2010/main" val="1632663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2</a:t>
            </a:fld>
            <a:endParaRPr/>
          </a:p>
        </p:txBody>
      </p:sp>
    </p:spTree>
    <p:extLst>
      <p:ext uri="{BB962C8B-B14F-4D97-AF65-F5344CB8AC3E}">
        <p14:creationId xmlns:p14="http://schemas.microsoft.com/office/powerpoint/2010/main" val="35889223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20</a:t>
            </a:fld>
            <a:endParaRPr/>
          </a:p>
        </p:txBody>
      </p:sp>
    </p:spTree>
    <p:extLst>
      <p:ext uri="{BB962C8B-B14F-4D97-AF65-F5344CB8AC3E}">
        <p14:creationId xmlns:p14="http://schemas.microsoft.com/office/powerpoint/2010/main" val="2028018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3</a:t>
            </a:fld>
            <a:endParaRPr/>
          </a:p>
        </p:txBody>
      </p:sp>
    </p:spTree>
    <p:extLst>
      <p:ext uri="{BB962C8B-B14F-4D97-AF65-F5344CB8AC3E}">
        <p14:creationId xmlns:p14="http://schemas.microsoft.com/office/powerpoint/2010/main" val="2648081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4</a:t>
            </a:fld>
            <a:endParaRPr/>
          </a:p>
        </p:txBody>
      </p:sp>
    </p:spTree>
    <p:extLst>
      <p:ext uri="{BB962C8B-B14F-4D97-AF65-F5344CB8AC3E}">
        <p14:creationId xmlns:p14="http://schemas.microsoft.com/office/powerpoint/2010/main" val="2316437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5</a:t>
            </a:fld>
            <a:endParaRPr/>
          </a:p>
        </p:txBody>
      </p:sp>
    </p:spTree>
    <p:extLst>
      <p:ext uri="{BB962C8B-B14F-4D97-AF65-F5344CB8AC3E}">
        <p14:creationId xmlns:p14="http://schemas.microsoft.com/office/powerpoint/2010/main" val="3874109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6</a:t>
            </a:fld>
            <a:endParaRPr/>
          </a:p>
        </p:txBody>
      </p:sp>
    </p:spTree>
    <p:extLst>
      <p:ext uri="{BB962C8B-B14F-4D97-AF65-F5344CB8AC3E}">
        <p14:creationId xmlns:p14="http://schemas.microsoft.com/office/powerpoint/2010/main" val="2603687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7</a:t>
            </a:fld>
            <a:endParaRPr/>
          </a:p>
        </p:txBody>
      </p:sp>
    </p:spTree>
    <p:extLst>
      <p:ext uri="{BB962C8B-B14F-4D97-AF65-F5344CB8AC3E}">
        <p14:creationId xmlns:p14="http://schemas.microsoft.com/office/powerpoint/2010/main" val="3875101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8</a:t>
            </a:fld>
            <a:endParaRPr/>
          </a:p>
        </p:txBody>
      </p:sp>
    </p:spTree>
    <p:extLst>
      <p:ext uri="{BB962C8B-B14F-4D97-AF65-F5344CB8AC3E}">
        <p14:creationId xmlns:p14="http://schemas.microsoft.com/office/powerpoint/2010/main" val="5392572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9</a:t>
            </a:fld>
            <a:endParaRPr/>
          </a:p>
        </p:txBody>
      </p:sp>
    </p:spTree>
    <p:extLst>
      <p:ext uri="{BB962C8B-B14F-4D97-AF65-F5344CB8AC3E}">
        <p14:creationId xmlns:p14="http://schemas.microsoft.com/office/powerpoint/2010/main" val="3683878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6/16/2022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384444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6/16/2022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2887703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6/16/2022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1232043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6/16/2022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3214626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E4170AB-E679-4A63-9210-2CAAD409B9D0}" type="datetimeFigureOut">
              <a:rPr lang="en-US" smtClean="0"/>
              <a:t>6/16/2022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2678877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8E4170AB-E679-4A63-9210-2CAAD409B9D0}" type="datetimeFigureOut">
              <a:rPr lang="en-US" smtClean="0"/>
              <a:t>6/16/2022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154399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8E4170AB-E679-4A63-9210-2CAAD409B9D0}" type="datetimeFigureOut">
              <a:rPr lang="en-US" smtClean="0"/>
              <a:t>6/16/2022</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2951621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8E4170AB-E679-4A63-9210-2CAAD409B9D0}" type="datetimeFigureOut">
              <a:rPr lang="en-US" smtClean="0"/>
              <a:t>6/16/2022</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2023008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E4170AB-E679-4A63-9210-2CAAD409B9D0}" type="datetimeFigureOut">
              <a:rPr lang="en-US" smtClean="0"/>
              <a:t>6/16/2022</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168779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E4170AB-E679-4A63-9210-2CAAD409B9D0}" type="datetimeFigureOut">
              <a:rPr lang="en-US" smtClean="0"/>
              <a:t>6/16/2022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3351865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E4170AB-E679-4A63-9210-2CAAD409B9D0}" type="datetimeFigureOut">
              <a:rPr lang="en-US" smtClean="0"/>
              <a:t>6/16/2022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7892F2-3E59-4251-8021-6A99CB2F3062}" type="slidenum">
              <a:rPr lang="en-US" smtClean="0"/>
              <a:t>‹N›</a:t>
            </a:fld>
            <a:endParaRPr lang="en-US"/>
          </a:p>
        </p:txBody>
      </p:sp>
    </p:spTree>
    <p:extLst>
      <p:ext uri="{BB962C8B-B14F-4D97-AF65-F5344CB8AC3E}">
        <p14:creationId xmlns:p14="http://schemas.microsoft.com/office/powerpoint/2010/main" val="398626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4170AB-E679-4A63-9210-2CAAD409B9D0}" type="datetimeFigureOut">
              <a:rPr lang="en-US" smtClean="0"/>
              <a:t>6/16/2022</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7892F2-3E59-4251-8021-6A99CB2F3062}" type="slidenum">
              <a:rPr lang="en-US" smtClean="0"/>
              <a:t>‹N›</a:t>
            </a:fld>
            <a:endParaRPr lang="en-US"/>
          </a:p>
        </p:txBody>
      </p:sp>
    </p:spTree>
    <p:extLst>
      <p:ext uri="{BB962C8B-B14F-4D97-AF65-F5344CB8AC3E}">
        <p14:creationId xmlns:p14="http://schemas.microsoft.com/office/powerpoint/2010/main" val="410029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studio.youtube.com/channel/UC6giVjEfOo7YoFenWhmicog/videos/upload?filter=%5B%5D&amp;sort=%7B%22columnType%22%3A%22date%22%2C%22sortOrder%22%3A%22DESCENDING%22%7D"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drive.google.com/drive/folders/1r2sfoPGW6mPyeNwAbK7661JuGvVOn5-T?usp=sharin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mailto:gianluigi.depascale@gmail.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subTitle" idx="1"/>
          </p:nvPr>
        </p:nvSpPr>
        <p:spPr>
          <a:xfrm>
            <a:off x="1385188" y="2867640"/>
            <a:ext cx="9144000" cy="1515918"/>
          </a:xfrm>
          <a:prstGeom prst="rect">
            <a:avLst/>
          </a:prstGeom>
          <a:solidFill>
            <a:schemeClr val="lt1"/>
          </a:solid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E20D1C"/>
              </a:buClr>
              <a:buSzPts val="6000"/>
              <a:buNone/>
            </a:pPr>
            <a:endParaRPr sz="3600" b="1" dirty="0">
              <a:solidFill>
                <a:srgbClr val="FF0000"/>
              </a:solidFill>
              <a:latin typeface="Arial"/>
              <a:ea typeface="Arial"/>
              <a:cs typeface="Arial"/>
              <a:sym typeface="Arial"/>
            </a:endParaRPr>
          </a:p>
        </p:txBody>
      </p:sp>
      <p:grpSp>
        <p:nvGrpSpPr>
          <p:cNvPr id="91" name="Google Shape;91;p1"/>
          <p:cNvGrpSpPr/>
          <p:nvPr/>
        </p:nvGrpSpPr>
        <p:grpSpPr>
          <a:xfrm>
            <a:off x="307340" y="5954391"/>
            <a:ext cx="2849033" cy="707886"/>
            <a:chOff x="63500" y="5989560"/>
            <a:chExt cx="2849033" cy="707886"/>
          </a:xfrm>
        </p:grpSpPr>
        <p:sp>
          <p:nvSpPr>
            <p:cNvPr id="92" name="Google Shape;92;p1"/>
            <p:cNvSpPr/>
            <p:nvPr/>
          </p:nvSpPr>
          <p:spPr>
            <a:xfrm>
              <a:off x="711200" y="5989560"/>
              <a:ext cx="2201333"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000" b="0" i="0" u="none" strike="noStrike" cap="none" dirty="0">
                  <a:solidFill>
                    <a:schemeClr val="dk1"/>
                  </a:solidFill>
                  <a:latin typeface="Calibri"/>
                  <a:ea typeface="Calibri"/>
                  <a:cs typeface="Calibri"/>
                  <a:sym typeface="Calibri"/>
                </a:rPr>
                <a:t>This project has received funding </a:t>
              </a:r>
              <a:endParaRPr dirty="0"/>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from the European Union’s Erasmus+ </a:t>
              </a:r>
              <a:endParaRPr dirty="0"/>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programme under grant agreement</a:t>
              </a:r>
              <a:endParaRPr sz="1000" dirty="0">
                <a:solidFill>
                  <a:schemeClr val="dk1"/>
                </a:solidFill>
                <a:latin typeface="Calibri"/>
                <a:ea typeface="Calibri"/>
                <a:cs typeface="Calibri"/>
                <a:sym typeface="Calibri"/>
              </a:endParaRPr>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N. 2018-2279/001-001</a:t>
              </a:r>
              <a:endParaRPr dirty="0"/>
            </a:p>
          </p:txBody>
        </p:sp>
        <p:pic>
          <p:nvPicPr>
            <p:cNvPr id="93" name="Google Shape;93;p1"/>
            <p:cNvPicPr preferRelativeResize="0"/>
            <p:nvPr/>
          </p:nvPicPr>
          <p:blipFill rotWithShape="1">
            <a:blip r:embed="rId3">
              <a:alphaModFix/>
            </a:blip>
            <a:srcRect/>
            <a:stretch/>
          </p:blipFill>
          <p:spPr>
            <a:xfrm>
              <a:off x="63500" y="6044826"/>
              <a:ext cx="647700" cy="444500"/>
            </a:xfrm>
            <a:prstGeom prst="rect">
              <a:avLst/>
            </a:prstGeom>
            <a:noFill/>
            <a:ln>
              <a:noFill/>
            </a:ln>
          </p:spPr>
        </p:pic>
      </p:grpSp>
      <p:pic>
        <p:nvPicPr>
          <p:cNvPr id="2" name="Immagine 1">
            <a:extLst>
              <a:ext uri="{FF2B5EF4-FFF2-40B4-BE49-F238E27FC236}">
                <a16:creationId xmlns:a16="http://schemas.microsoft.com/office/drawing/2014/main" id="{EAEED29F-B3E0-C848-921F-0726C269BFAA}"/>
              </a:ext>
            </a:extLst>
          </p:cNvPr>
          <p:cNvPicPr>
            <a:picLocks noChangeAspect="1"/>
          </p:cNvPicPr>
          <p:nvPr/>
        </p:nvPicPr>
        <p:blipFill>
          <a:blip r:embed="rId4"/>
          <a:stretch>
            <a:fillRect/>
          </a:stretch>
        </p:blipFill>
        <p:spPr>
          <a:xfrm>
            <a:off x="0" y="0"/>
            <a:ext cx="12192000" cy="5746271"/>
          </a:xfrm>
          <a:prstGeom prst="rect">
            <a:avLst/>
          </a:prstGeom>
        </p:spPr>
      </p:pic>
      <p:pic>
        <p:nvPicPr>
          <p:cNvPr id="6" name="Immagine 5">
            <a:extLst>
              <a:ext uri="{FF2B5EF4-FFF2-40B4-BE49-F238E27FC236}">
                <a16:creationId xmlns:a16="http://schemas.microsoft.com/office/drawing/2014/main" id="{A2CD5FD4-4598-DE4A-BA60-490C33F03026}"/>
              </a:ext>
            </a:extLst>
          </p:cNvPr>
          <p:cNvPicPr>
            <a:picLocks noChangeAspect="1"/>
          </p:cNvPicPr>
          <p:nvPr/>
        </p:nvPicPr>
        <p:blipFill>
          <a:blip r:embed="rId5"/>
          <a:stretch>
            <a:fillRect/>
          </a:stretch>
        </p:blipFill>
        <p:spPr>
          <a:xfrm>
            <a:off x="307339" y="173864"/>
            <a:ext cx="6047805" cy="1712787"/>
          </a:xfrm>
          <a:prstGeom prst="rect">
            <a:avLst/>
          </a:prstGeom>
        </p:spPr>
      </p:pic>
      <p:pic>
        <p:nvPicPr>
          <p:cNvPr id="4" name="Immagine 3">
            <a:extLst>
              <a:ext uri="{FF2B5EF4-FFF2-40B4-BE49-F238E27FC236}">
                <a16:creationId xmlns:a16="http://schemas.microsoft.com/office/drawing/2014/main" id="{354A0B71-977F-C243-A14F-D12CF8984D79}"/>
              </a:ext>
            </a:extLst>
          </p:cNvPr>
          <p:cNvPicPr>
            <a:picLocks noChangeAspect="1"/>
          </p:cNvPicPr>
          <p:nvPr/>
        </p:nvPicPr>
        <p:blipFill>
          <a:blip r:embed="rId6"/>
          <a:stretch>
            <a:fillRect/>
          </a:stretch>
        </p:blipFill>
        <p:spPr>
          <a:xfrm>
            <a:off x="6478124" y="1352738"/>
            <a:ext cx="5475571" cy="4180959"/>
          </a:xfrm>
          <a:prstGeom prst="rect">
            <a:avLst/>
          </a:prstGeom>
        </p:spPr>
      </p:pic>
      <p:sp>
        <p:nvSpPr>
          <p:cNvPr id="3" name="Rettangolo 2">
            <a:extLst>
              <a:ext uri="{FF2B5EF4-FFF2-40B4-BE49-F238E27FC236}">
                <a16:creationId xmlns:a16="http://schemas.microsoft.com/office/drawing/2014/main" id="{0D1848F2-82FD-8844-A622-E117468EF706}"/>
              </a:ext>
            </a:extLst>
          </p:cNvPr>
          <p:cNvSpPr/>
          <p:nvPr/>
        </p:nvSpPr>
        <p:spPr>
          <a:xfrm>
            <a:off x="119152" y="1953604"/>
            <a:ext cx="11953695" cy="3471720"/>
          </a:xfrm>
          <a:prstGeom prst="rect">
            <a:avLst/>
          </a:prstGeom>
        </p:spPr>
        <p:txBody>
          <a:bodyPr wrap="square">
            <a:spAutoFit/>
          </a:bodyPr>
          <a:lstStyle/>
          <a:p>
            <a:pPr marL="2246313" lvl="0" indent="-2246313">
              <a:lnSpc>
                <a:spcPct val="90000"/>
              </a:lnSpc>
              <a:buClr>
                <a:srgbClr val="E20D1C"/>
              </a:buClr>
              <a:buSzPts val="3600"/>
            </a:pPr>
            <a:r>
              <a:rPr lang="it-IT" sz="4000" b="1" dirty="0">
                <a:solidFill>
                  <a:schemeClr val="bg1"/>
                </a:solidFill>
                <a:latin typeface="Arial" panose="020B0604020202020204" pitchFamily="34" charset="0"/>
                <a:ea typeface="Open Sans ExtraBold"/>
                <a:cs typeface="Open Sans ExtraBold"/>
                <a:sym typeface="Open Sans ExtraBold"/>
              </a:rPr>
              <a:t>WP5</a:t>
            </a:r>
            <a:r>
              <a:rPr lang="it-IT" sz="4800" b="1" dirty="0">
                <a:solidFill>
                  <a:schemeClr val="bg1"/>
                </a:solidFill>
                <a:latin typeface="Arial" panose="020B0604020202020204" pitchFamily="34" charset="0"/>
                <a:ea typeface="Open Sans ExtraBold"/>
                <a:cs typeface="Open Sans ExtraBold"/>
                <a:sym typeface="Open Sans ExtraBold"/>
              </a:rPr>
              <a:t> - </a:t>
            </a:r>
            <a:r>
              <a:rPr lang="en-US" sz="2800" b="1" dirty="0">
                <a:solidFill>
                  <a:schemeClr val="bg1"/>
                </a:solidFill>
                <a:latin typeface="Arial" panose="020B0604020202020204" pitchFamily="34" charset="0"/>
                <a:ea typeface="Open Sans ExtraBold"/>
                <a:cs typeface="Open Sans ExtraBold"/>
                <a:sym typeface="Open Sans ExtraBold"/>
              </a:rPr>
              <a:t>Handbook for IE3 courses: brainstorming on the document design and possible contents</a:t>
            </a:r>
          </a:p>
          <a:p>
            <a:pPr marL="2246313" lvl="0" indent="-2246313">
              <a:lnSpc>
                <a:spcPct val="90000"/>
              </a:lnSpc>
              <a:buClr>
                <a:srgbClr val="E20D1C"/>
              </a:buClr>
              <a:buSzPts val="3600"/>
            </a:pPr>
            <a:r>
              <a:rPr lang="es-ES" sz="6000" b="1" dirty="0">
                <a:solidFill>
                  <a:schemeClr val="bg1"/>
                </a:solidFill>
                <a:latin typeface="Arial" panose="020B0604020202020204" pitchFamily="34" charset="0"/>
                <a:ea typeface="Open Sans ExtraBold"/>
                <a:cs typeface="Open Sans ExtraBold"/>
                <a:sym typeface="Open Sans ExtraBold"/>
              </a:rPr>
              <a:t>	</a:t>
            </a:r>
          </a:p>
          <a:p>
            <a:pPr marL="2246313" lvl="0" indent="-2246313">
              <a:lnSpc>
                <a:spcPct val="90000"/>
              </a:lnSpc>
              <a:buClr>
                <a:srgbClr val="E20D1C"/>
              </a:buClr>
              <a:buSzPts val="3600"/>
            </a:pPr>
            <a:endParaRPr lang="es-ES" sz="3600" b="1" dirty="0">
              <a:solidFill>
                <a:schemeClr val="bg1"/>
              </a:solidFill>
              <a:latin typeface="Arial" panose="020B0604020202020204" pitchFamily="34" charset="0"/>
              <a:ea typeface="Open Sans ExtraBold"/>
              <a:cs typeface="Open Sans ExtraBold"/>
              <a:sym typeface="Open Sans ExtraBold"/>
            </a:endParaRPr>
          </a:p>
          <a:p>
            <a:pPr marL="2246313" lvl="0" indent="-2246313">
              <a:lnSpc>
                <a:spcPct val="90000"/>
              </a:lnSpc>
              <a:buClr>
                <a:srgbClr val="E20D1C"/>
              </a:buClr>
              <a:buSzPts val="3600"/>
            </a:pPr>
            <a:endParaRPr lang="es-ES" sz="3600" b="1" dirty="0">
              <a:solidFill>
                <a:schemeClr val="bg1"/>
              </a:solidFill>
              <a:latin typeface="Arial" panose="020B0604020202020204" pitchFamily="34" charset="0"/>
              <a:ea typeface="Open Sans ExtraBold"/>
              <a:cs typeface="Open Sans ExtraBold"/>
              <a:sym typeface="Open Sans ExtraBold"/>
            </a:endParaRPr>
          </a:p>
          <a:p>
            <a:pPr marL="2246313" lvl="0" indent="-2246313">
              <a:lnSpc>
                <a:spcPct val="90000"/>
              </a:lnSpc>
              <a:buClr>
                <a:srgbClr val="E20D1C"/>
              </a:buClr>
              <a:buSzPts val="3600"/>
            </a:pPr>
            <a:r>
              <a:rPr lang="es-ES" sz="3200" b="1" dirty="0">
                <a:solidFill>
                  <a:schemeClr val="bg1"/>
                </a:solidFill>
                <a:latin typeface="Arial" panose="020B0604020202020204" pitchFamily="34" charset="0"/>
                <a:ea typeface="Open Sans ExtraBold"/>
                <a:cs typeface="Open Sans ExtraBold"/>
                <a:sym typeface="Open Sans ExtraBold"/>
              </a:rPr>
              <a:t>Partners: InfoTech and LiU</a:t>
            </a:r>
            <a:endParaRPr lang="it-IT" sz="3200" b="1" dirty="0">
              <a:solidFill>
                <a:schemeClr val="bg1"/>
              </a:solidFill>
              <a:latin typeface="Arial" panose="020B0604020202020204" pitchFamily="34" charset="0"/>
            </a:endParaRPr>
          </a:p>
        </p:txBody>
      </p:sp>
    </p:spTree>
    <p:extLst>
      <p:ext uri="{BB962C8B-B14F-4D97-AF65-F5344CB8AC3E}">
        <p14:creationId xmlns:p14="http://schemas.microsoft.com/office/powerpoint/2010/main" val="2344495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4770537"/>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r>
              <a:rPr lang="es-ES" sz="2400" dirty="0">
                <a:solidFill>
                  <a:srgbClr val="304987"/>
                </a:solidFill>
              </a:rPr>
              <a:t>2.2 - Delivery procedures</a:t>
            </a:r>
          </a:p>
          <a:p>
            <a:pPr marL="1828800" lvl="3" indent="-457200">
              <a:buFont typeface="Wingdings" panose="05000000000000000000" pitchFamily="2" charset="2"/>
              <a:buChar char="q"/>
            </a:pPr>
            <a:endParaRPr lang="es-ES" sz="2400" dirty="0">
              <a:solidFill>
                <a:srgbClr val="304987"/>
              </a:solidFill>
            </a:endParaRPr>
          </a:p>
          <a:p>
            <a:pPr marL="2286000" lvl="4" indent="-457200">
              <a:buFont typeface="Wingdings" panose="05000000000000000000" pitchFamily="2" charset="2"/>
              <a:buChar char="v"/>
            </a:pPr>
            <a:r>
              <a:rPr lang="es-ES" sz="2400" dirty="0">
                <a:solidFill>
                  <a:srgbClr val="304987"/>
                </a:solidFill>
              </a:rPr>
              <a:t>Identification of the target groups</a:t>
            </a:r>
          </a:p>
          <a:p>
            <a:pPr marL="2286000" lvl="4" indent="-457200">
              <a:buFont typeface="Wingdings" panose="05000000000000000000" pitchFamily="2" charset="2"/>
              <a:buChar char="v"/>
            </a:pPr>
            <a:r>
              <a:rPr lang="es-ES" sz="2400" dirty="0">
                <a:solidFill>
                  <a:srgbClr val="304987"/>
                </a:solidFill>
              </a:rPr>
              <a:t>Formal procedures to release the ECTS</a:t>
            </a:r>
          </a:p>
          <a:p>
            <a:pPr marL="2286000" lvl="4" indent="-457200">
              <a:buFont typeface="Wingdings" panose="05000000000000000000" pitchFamily="2" charset="2"/>
              <a:buChar char="v"/>
            </a:pPr>
            <a:r>
              <a:rPr lang="es-ES" sz="2400" dirty="0">
                <a:solidFill>
                  <a:srgbClr val="304987"/>
                </a:solidFill>
              </a:rPr>
              <a:t>Addressing the channels and methods to attract learners</a:t>
            </a:r>
          </a:p>
          <a:p>
            <a:pPr marL="2286000" lvl="4" indent="-457200">
              <a:buFont typeface="Wingdings" panose="05000000000000000000" pitchFamily="2" charset="2"/>
              <a:buChar char="v"/>
            </a:pPr>
            <a:r>
              <a:rPr lang="es-ES" sz="2400" dirty="0">
                <a:solidFill>
                  <a:srgbClr val="304987"/>
                </a:solidFill>
              </a:rPr>
              <a:t>Addressing paths to make sustainable the educational offer</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1611475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878532"/>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r>
              <a:rPr lang="es-ES" sz="2400" dirty="0">
                <a:solidFill>
                  <a:srgbClr val="304987"/>
                </a:solidFill>
              </a:rPr>
              <a:t>2.3 - </a:t>
            </a:r>
            <a:r>
              <a:rPr lang="en-US" sz="2400" dirty="0">
                <a:solidFill>
                  <a:srgbClr val="304987"/>
                </a:solidFill>
              </a:rPr>
              <a:t>Definition of the country leader and detailed workflows, information exchange methods and procedures: in order to enhance a lean individual work and cooperation among the national partners</a:t>
            </a: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2286000" lvl="4" indent="-457200">
              <a:buFont typeface="Wingdings" panose="05000000000000000000" pitchFamily="2" charset="2"/>
              <a:buChar char="v"/>
            </a:pPr>
            <a:r>
              <a:rPr lang="es-ES" sz="2400" dirty="0">
                <a:solidFill>
                  <a:srgbClr val="304987"/>
                </a:solidFill>
              </a:rPr>
              <a:t>Illustrate in detail how the cooperation between HEIs and private organizations should take place by claryfing the roles </a:t>
            </a:r>
          </a:p>
          <a:p>
            <a:pPr marL="2286000" lvl="4" indent="-457200">
              <a:buFont typeface="Wingdings" panose="05000000000000000000" pitchFamily="2" charset="2"/>
              <a:buChar char="v"/>
            </a:pPr>
            <a:r>
              <a:rPr lang="es-ES" sz="2400" dirty="0">
                <a:solidFill>
                  <a:srgbClr val="304987"/>
                </a:solidFill>
              </a:rPr>
              <a:t>Each IE3 university may indicate the name of a responsible/team appointed to support those interested in replicating the IE3 framework</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4291543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4770537"/>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r>
              <a:rPr lang="es-ES" sz="2400" dirty="0">
                <a:solidFill>
                  <a:srgbClr val="304987"/>
                </a:solidFill>
              </a:rPr>
              <a:t>2.4 - </a:t>
            </a:r>
            <a:r>
              <a:rPr lang="en-US" sz="2400" dirty="0">
                <a:solidFill>
                  <a:srgbClr val="304987"/>
                </a:solidFill>
              </a:rPr>
              <a:t>Time horizon: specific intermediate deadlines within the Task time scale</a:t>
            </a:r>
          </a:p>
          <a:p>
            <a:pPr marL="1828800" lvl="3" indent="-457200">
              <a:buFont typeface="Wingdings" panose="05000000000000000000" pitchFamily="2" charset="2"/>
              <a:buChar char="q"/>
            </a:pPr>
            <a:endParaRPr lang="en-U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2286000" lvl="4" indent="-457200">
              <a:buFont typeface="Wingdings" panose="05000000000000000000" pitchFamily="2" charset="2"/>
              <a:buChar char="v"/>
            </a:pPr>
            <a:r>
              <a:rPr lang="es-ES" sz="2400" dirty="0">
                <a:solidFill>
                  <a:srgbClr val="304987"/>
                </a:solidFill>
              </a:rPr>
              <a:t>The handbook may provide evidence of the time scale required to implement each task</a:t>
            </a:r>
          </a:p>
          <a:p>
            <a:pPr marL="2286000" lvl="4" indent="-457200">
              <a:buFont typeface="Wingdings" panose="05000000000000000000" pitchFamily="2" charset="2"/>
              <a:buChar char="v"/>
            </a:pPr>
            <a:r>
              <a:rPr lang="es-ES" sz="2400" dirty="0">
                <a:solidFill>
                  <a:srgbClr val="304987"/>
                </a:solidFill>
              </a:rPr>
              <a:t>The timelines may be linked to milestones and deliverables </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1738211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878532"/>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r>
              <a:rPr lang="es-ES" sz="2400" b="1" cap="small" dirty="0">
                <a:solidFill>
                  <a:srgbClr val="304987"/>
                </a:solidFill>
              </a:rPr>
              <a:t>Section n. 3 </a:t>
            </a:r>
            <a:r>
              <a:rPr lang="es-ES" sz="2400" b="1" cap="small" dirty="0">
                <a:solidFill>
                  <a:srgbClr val="304987"/>
                </a:solidFill>
                <a:sym typeface="Wingdings" panose="05000000000000000000" pitchFamily="2" charset="2"/>
              </a:rPr>
              <a:t> Blended course framework</a:t>
            </a:r>
            <a:r>
              <a:rPr lang="es-ES" sz="2400" b="1" cap="small" dirty="0">
                <a:solidFill>
                  <a:srgbClr val="304987"/>
                </a:solidFill>
              </a:rPr>
              <a:t>:</a:t>
            </a:r>
          </a:p>
          <a:p>
            <a:pPr marL="342900" indent="-342900">
              <a:buFont typeface="Arial" panose="020B0604020202020204" pitchFamily="34" charset="0"/>
              <a:buChar char="•"/>
            </a:pPr>
            <a:endParaRPr lang="es-ES" sz="2400" b="1" cap="small" dirty="0">
              <a:solidFill>
                <a:srgbClr val="304987"/>
              </a:solidFill>
            </a:endParaRPr>
          </a:p>
          <a:p>
            <a:pPr marL="1714500" lvl="3" indent="-342900">
              <a:buFont typeface="Wingdings" panose="05000000000000000000" pitchFamily="2" charset="2"/>
              <a:buChar char="q"/>
            </a:pPr>
            <a:r>
              <a:rPr lang="es-ES" sz="2400" dirty="0">
                <a:solidFill>
                  <a:srgbClr val="304987"/>
                </a:solidFill>
              </a:rPr>
              <a:t>3.1 </a:t>
            </a:r>
            <a:r>
              <a:rPr lang="en-US" sz="2400" dirty="0">
                <a:solidFill>
                  <a:srgbClr val="304987"/>
                </a:solidFill>
              </a:rPr>
              <a:t>Implementation guidelines – it is likely to reply the following questions</a:t>
            </a:r>
          </a:p>
          <a:p>
            <a:pPr marL="2171700" lvl="4" indent="-342900">
              <a:buFont typeface="Wingdings" panose="05000000000000000000" pitchFamily="2" charset="2"/>
              <a:buChar char="v"/>
            </a:pPr>
            <a:r>
              <a:rPr lang="en-US" sz="2400" dirty="0">
                <a:solidFill>
                  <a:srgbClr val="304987"/>
                </a:solidFill>
              </a:rPr>
              <a:t>What is a blended course? </a:t>
            </a:r>
          </a:p>
          <a:p>
            <a:pPr marL="2171700" lvl="4" indent="-342900">
              <a:buFont typeface="Wingdings" panose="05000000000000000000" pitchFamily="2" charset="2"/>
              <a:buChar char="v"/>
            </a:pPr>
            <a:r>
              <a:rPr lang="en-US" sz="2400" dirty="0">
                <a:solidFill>
                  <a:srgbClr val="304987"/>
                </a:solidFill>
              </a:rPr>
              <a:t>How to deliver a blended course?</a:t>
            </a:r>
          </a:p>
          <a:p>
            <a:pPr marL="2171700" lvl="4" indent="-342900">
              <a:buFont typeface="Wingdings" panose="05000000000000000000" pitchFamily="2" charset="2"/>
              <a:buChar char="v"/>
            </a:pPr>
            <a:r>
              <a:rPr lang="en-US" sz="2400" dirty="0">
                <a:solidFill>
                  <a:srgbClr val="304987"/>
                </a:solidFill>
              </a:rPr>
              <a:t>What is the needed equipment to create a blended course?</a:t>
            </a:r>
          </a:p>
          <a:p>
            <a:pPr marL="1714500" lvl="3" indent="-342900">
              <a:buFont typeface="Wingdings" panose="05000000000000000000" pitchFamily="2" charset="2"/>
              <a:buChar char="q"/>
            </a:pPr>
            <a:endParaRPr lang="en-US" sz="2400" dirty="0">
              <a:solidFill>
                <a:srgbClr val="304987"/>
              </a:solidFill>
            </a:endParaRPr>
          </a:p>
          <a:p>
            <a:pPr marL="1714500" lvl="3" indent="-342900">
              <a:buFont typeface="Wingdings" panose="05000000000000000000" pitchFamily="2" charset="2"/>
              <a:buChar char="q"/>
            </a:pPr>
            <a:r>
              <a:rPr lang="en-US" sz="2400" dirty="0">
                <a:solidFill>
                  <a:srgbClr val="304987"/>
                </a:solidFill>
              </a:rPr>
              <a:t>3.2 Tips on organizational tasks</a:t>
            </a:r>
          </a:p>
          <a:p>
            <a:pPr marL="1714500" lvl="3" indent="-342900">
              <a:buFont typeface="Wingdings" panose="05000000000000000000" pitchFamily="2" charset="2"/>
              <a:buChar char="q"/>
            </a:pPr>
            <a:endParaRPr lang="en-US" sz="2400" dirty="0">
              <a:solidFill>
                <a:srgbClr val="304987"/>
              </a:solidFill>
            </a:endParaRPr>
          </a:p>
          <a:p>
            <a:pPr marL="1714500" lvl="3" indent="-342900">
              <a:buFont typeface="Wingdings" panose="05000000000000000000" pitchFamily="2" charset="2"/>
              <a:buChar char="q"/>
            </a:pPr>
            <a:r>
              <a:rPr lang="en-US" sz="2400" dirty="0">
                <a:solidFill>
                  <a:srgbClr val="304987"/>
                </a:solidFill>
              </a:rPr>
              <a:t>3.3 Guidelines and tools for monitoring and evaluation</a:t>
            </a:r>
          </a:p>
          <a:p>
            <a:pPr marL="1714500" lvl="3" indent="-342900">
              <a:buFont typeface="Wingdings" panose="05000000000000000000" pitchFamily="2" charset="2"/>
              <a:buChar char="q"/>
            </a:pPr>
            <a:endParaRPr lang="es-ES" sz="2400" dirty="0">
              <a:solidFill>
                <a:srgbClr val="304987"/>
              </a:solidFill>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2632567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078313"/>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r>
              <a:rPr lang="es-ES" sz="2400" b="1" cap="small" dirty="0">
                <a:solidFill>
                  <a:srgbClr val="304987"/>
                </a:solidFill>
              </a:rPr>
              <a:t>Section n. 4 </a:t>
            </a:r>
            <a:r>
              <a:rPr lang="es-ES" sz="2400" b="1" cap="small" dirty="0">
                <a:solidFill>
                  <a:srgbClr val="304987"/>
                </a:solidFill>
                <a:sym typeface="Wingdings" panose="05000000000000000000" pitchFamily="2" charset="2"/>
              </a:rPr>
              <a:t> Annexes</a:t>
            </a:r>
            <a:r>
              <a:rPr lang="es-ES" sz="2400" b="1" cap="small" dirty="0">
                <a:solidFill>
                  <a:srgbClr val="304987"/>
                </a:solidFill>
              </a:rPr>
              <a:t>: Tools to </a:t>
            </a:r>
          </a:p>
          <a:p>
            <a:pPr marL="342900" indent="-342900">
              <a:buFont typeface="Arial" panose="020B0604020202020204" pitchFamily="34" charset="0"/>
              <a:buChar char="•"/>
            </a:pPr>
            <a:endParaRPr lang="es-ES" sz="2400" b="1" cap="small" dirty="0">
              <a:solidFill>
                <a:srgbClr val="304987"/>
              </a:solidFill>
            </a:endParaRPr>
          </a:p>
          <a:p>
            <a:pPr marL="1257300" lvl="2" indent="-342900">
              <a:buFont typeface="Wingdings" panose="05000000000000000000" pitchFamily="2" charset="2"/>
              <a:buChar char="q"/>
            </a:pPr>
            <a:r>
              <a:rPr lang="es-ES" sz="2400" dirty="0">
                <a:solidFill>
                  <a:srgbClr val="304987"/>
                </a:solidFill>
              </a:rPr>
              <a:t>Collect attendees’ results</a:t>
            </a:r>
          </a:p>
          <a:p>
            <a:pPr marL="1257300" lvl="2" indent="-342900">
              <a:buFont typeface="Wingdings" panose="05000000000000000000" pitchFamily="2" charset="2"/>
              <a:buChar char="q"/>
            </a:pPr>
            <a:r>
              <a:rPr lang="es-ES" sz="2400" dirty="0">
                <a:solidFill>
                  <a:srgbClr val="304987"/>
                </a:solidFill>
              </a:rPr>
              <a:t>Collect feedback on learning method</a:t>
            </a:r>
          </a:p>
          <a:p>
            <a:pPr marL="1257300" lvl="2" indent="-342900">
              <a:buFont typeface="Wingdings" panose="05000000000000000000" pitchFamily="2" charset="2"/>
              <a:buChar char="q"/>
            </a:pPr>
            <a:r>
              <a:rPr lang="es-ES" sz="2400" dirty="0">
                <a:solidFill>
                  <a:srgbClr val="304987"/>
                </a:solidFill>
              </a:rPr>
              <a:t>Collect feedback on topics proposed</a:t>
            </a: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3308283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7" name="Rectángulo 6"/>
          <p:cNvSpPr/>
          <p:nvPr/>
        </p:nvSpPr>
        <p:spPr>
          <a:xfrm>
            <a:off x="344222" y="717922"/>
            <a:ext cx="11756338" cy="5139869"/>
          </a:xfrm>
          <a:prstGeom prst="rect">
            <a:avLst/>
          </a:prstGeom>
          <a:ln>
            <a:noFill/>
          </a:ln>
        </p:spPr>
        <p:txBody>
          <a:bodyPr wrap="square">
            <a:spAutoFit/>
          </a:bodyPr>
          <a:lstStyle/>
          <a:p>
            <a:pPr algn="ctr"/>
            <a:endParaRPr lang="it-IT" sz="3200" u="sng" cap="small" dirty="0">
              <a:solidFill>
                <a:srgbClr val="304987"/>
              </a:solidFill>
            </a:endParaRPr>
          </a:p>
          <a:p>
            <a:pPr algn="ctr"/>
            <a:endParaRPr lang="it-IT" sz="3200" u="sng" cap="small" dirty="0">
              <a:solidFill>
                <a:srgbClr val="304987"/>
              </a:solidFill>
            </a:endParaRPr>
          </a:p>
          <a:p>
            <a:pPr algn="ctr"/>
            <a:endParaRPr lang="it-IT" sz="3200" u="sng" cap="small" dirty="0">
              <a:solidFill>
                <a:srgbClr val="304987"/>
              </a:solidFill>
            </a:endParaRPr>
          </a:p>
          <a:p>
            <a:pPr algn="ctr"/>
            <a:endParaRPr lang="it-IT" sz="3200" u="sng" cap="small" dirty="0">
              <a:solidFill>
                <a:srgbClr val="304987"/>
              </a:solidFill>
            </a:endParaRPr>
          </a:p>
          <a:p>
            <a:pPr algn="ctr"/>
            <a:r>
              <a:rPr lang="it-IT" sz="4800" b="1" cap="small" dirty="0">
                <a:solidFill>
                  <a:srgbClr val="C00000"/>
                </a:solidFill>
                <a:effectLst>
                  <a:outerShdw blurRad="38100" dist="38100" dir="2700000" algn="tl">
                    <a:srgbClr val="000000">
                      <a:alpha val="43137"/>
                    </a:srgbClr>
                  </a:outerShdw>
                </a:effectLst>
              </a:rPr>
              <a:t>Time for brainstorming and feedback </a:t>
            </a:r>
            <a:r>
              <a:rPr lang="it-IT" sz="4800" b="1" cap="small" dirty="0" err="1">
                <a:solidFill>
                  <a:srgbClr val="C00000"/>
                </a:solidFill>
                <a:effectLst>
                  <a:outerShdw blurRad="38100" dist="38100" dir="2700000" algn="tl">
                    <a:srgbClr val="000000">
                      <a:alpha val="43137"/>
                    </a:srgbClr>
                  </a:outerShdw>
                </a:effectLst>
              </a:rPr>
              <a:t>collection</a:t>
            </a:r>
            <a:r>
              <a:rPr lang="it-IT" sz="4800" b="1" cap="small" dirty="0">
                <a:solidFill>
                  <a:srgbClr val="C00000"/>
                </a:solidFill>
                <a:effectLst>
                  <a:outerShdw blurRad="38100" dist="38100" dir="2700000" algn="tl">
                    <a:srgbClr val="000000">
                      <a:alpha val="43137"/>
                    </a:srgbClr>
                  </a:outerShdw>
                </a:effectLst>
              </a:rPr>
              <a:t>!</a:t>
            </a:r>
            <a:endParaRPr lang="es-ES" sz="4000" b="1" dirty="0">
              <a:solidFill>
                <a:srgbClr val="C00000"/>
              </a:solidFill>
              <a:effectLst>
                <a:outerShdw blurRad="38100" dist="38100" dir="2700000" algn="tl">
                  <a:srgbClr val="000000">
                    <a:alpha val="43137"/>
                  </a:srgbClr>
                </a:outerShdw>
              </a:effectLst>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3467987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subTitle" idx="1"/>
          </p:nvPr>
        </p:nvSpPr>
        <p:spPr>
          <a:xfrm>
            <a:off x="1385188" y="2867640"/>
            <a:ext cx="9144000" cy="1515918"/>
          </a:xfrm>
          <a:prstGeom prst="rect">
            <a:avLst/>
          </a:prstGeom>
          <a:solidFill>
            <a:schemeClr val="lt1"/>
          </a:solid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E20D1C"/>
              </a:buClr>
              <a:buSzPts val="6000"/>
              <a:buNone/>
            </a:pPr>
            <a:endParaRPr sz="3600" b="1" dirty="0">
              <a:solidFill>
                <a:srgbClr val="FF0000"/>
              </a:solidFill>
              <a:latin typeface="Arial"/>
              <a:ea typeface="Arial"/>
              <a:cs typeface="Arial"/>
              <a:sym typeface="Arial"/>
            </a:endParaRPr>
          </a:p>
        </p:txBody>
      </p:sp>
      <p:grpSp>
        <p:nvGrpSpPr>
          <p:cNvPr id="91" name="Google Shape;91;p1"/>
          <p:cNvGrpSpPr/>
          <p:nvPr/>
        </p:nvGrpSpPr>
        <p:grpSpPr>
          <a:xfrm>
            <a:off x="307340" y="5954391"/>
            <a:ext cx="2849033" cy="707886"/>
            <a:chOff x="63500" y="5989560"/>
            <a:chExt cx="2849033" cy="707886"/>
          </a:xfrm>
        </p:grpSpPr>
        <p:sp>
          <p:nvSpPr>
            <p:cNvPr id="92" name="Google Shape;92;p1"/>
            <p:cNvSpPr/>
            <p:nvPr/>
          </p:nvSpPr>
          <p:spPr>
            <a:xfrm>
              <a:off x="711200" y="5989560"/>
              <a:ext cx="2201333"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000" b="0" i="0" u="none" strike="noStrike" cap="none" dirty="0">
                  <a:solidFill>
                    <a:schemeClr val="dk1"/>
                  </a:solidFill>
                  <a:latin typeface="Calibri"/>
                  <a:ea typeface="Calibri"/>
                  <a:cs typeface="Calibri"/>
                  <a:sym typeface="Calibri"/>
                </a:rPr>
                <a:t>This project has received funding </a:t>
              </a:r>
              <a:endParaRPr dirty="0"/>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from the European Union’s Erasmus+ </a:t>
              </a:r>
              <a:endParaRPr dirty="0"/>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programme under grant agreement</a:t>
              </a:r>
              <a:endParaRPr sz="1000" dirty="0">
                <a:solidFill>
                  <a:schemeClr val="dk1"/>
                </a:solidFill>
                <a:latin typeface="Calibri"/>
                <a:ea typeface="Calibri"/>
                <a:cs typeface="Calibri"/>
                <a:sym typeface="Calibri"/>
              </a:endParaRPr>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N. 2018-2279/001-001</a:t>
              </a:r>
              <a:endParaRPr dirty="0"/>
            </a:p>
          </p:txBody>
        </p:sp>
        <p:pic>
          <p:nvPicPr>
            <p:cNvPr id="93" name="Google Shape;93;p1"/>
            <p:cNvPicPr preferRelativeResize="0"/>
            <p:nvPr/>
          </p:nvPicPr>
          <p:blipFill rotWithShape="1">
            <a:blip r:embed="rId3">
              <a:alphaModFix/>
            </a:blip>
            <a:srcRect/>
            <a:stretch/>
          </p:blipFill>
          <p:spPr>
            <a:xfrm>
              <a:off x="63500" y="6044826"/>
              <a:ext cx="647700" cy="444500"/>
            </a:xfrm>
            <a:prstGeom prst="rect">
              <a:avLst/>
            </a:prstGeom>
            <a:noFill/>
            <a:ln>
              <a:noFill/>
            </a:ln>
          </p:spPr>
        </p:pic>
      </p:grpSp>
      <p:pic>
        <p:nvPicPr>
          <p:cNvPr id="2" name="Immagine 1">
            <a:extLst>
              <a:ext uri="{FF2B5EF4-FFF2-40B4-BE49-F238E27FC236}">
                <a16:creationId xmlns:a16="http://schemas.microsoft.com/office/drawing/2014/main" id="{EAEED29F-B3E0-C848-921F-0726C269BFAA}"/>
              </a:ext>
            </a:extLst>
          </p:cNvPr>
          <p:cNvPicPr>
            <a:picLocks noChangeAspect="1"/>
          </p:cNvPicPr>
          <p:nvPr/>
        </p:nvPicPr>
        <p:blipFill>
          <a:blip r:embed="rId4"/>
          <a:stretch>
            <a:fillRect/>
          </a:stretch>
        </p:blipFill>
        <p:spPr>
          <a:xfrm>
            <a:off x="0" y="0"/>
            <a:ext cx="12192000" cy="5746271"/>
          </a:xfrm>
          <a:prstGeom prst="rect">
            <a:avLst/>
          </a:prstGeom>
        </p:spPr>
      </p:pic>
      <p:pic>
        <p:nvPicPr>
          <p:cNvPr id="6" name="Immagine 5">
            <a:extLst>
              <a:ext uri="{FF2B5EF4-FFF2-40B4-BE49-F238E27FC236}">
                <a16:creationId xmlns:a16="http://schemas.microsoft.com/office/drawing/2014/main" id="{A2CD5FD4-4598-DE4A-BA60-490C33F03026}"/>
              </a:ext>
            </a:extLst>
          </p:cNvPr>
          <p:cNvPicPr>
            <a:picLocks noChangeAspect="1"/>
          </p:cNvPicPr>
          <p:nvPr/>
        </p:nvPicPr>
        <p:blipFill>
          <a:blip r:embed="rId5"/>
          <a:stretch>
            <a:fillRect/>
          </a:stretch>
        </p:blipFill>
        <p:spPr>
          <a:xfrm>
            <a:off x="307339" y="173864"/>
            <a:ext cx="6047805" cy="1712787"/>
          </a:xfrm>
          <a:prstGeom prst="rect">
            <a:avLst/>
          </a:prstGeom>
        </p:spPr>
      </p:pic>
      <p:pic>
        <p:nvPicPr>
          <p:cNvPr id="4" name="Immagine 3">
            <a:extLst>
              <a:ext uri="{FF2B5EF4-FFF2-40B4-BE49-F238E27FC236}">
                <a16:creationId xmlns:a16="http://schemas.microsoft.com/office/drawing/2014/main" id="{354A0B71-977F-C243-A14F-D12CF8984D79}"/>
              </a:ext>
            </a:extLst>
          </p:cNvPr>
          <p:cNvPicPr>
            <a:picLocks noChangeAspect="1"/>
          </p:cNvPicPr>
          <p:nvPr/>
        </p:nvPicPr>
        <p:blipFill>
          <a:blip r:embed="rId6"/>
          <a:stretch>
            <a:fillRect/>
          </a:stretch>
        </p:blipFill>
        <p:spPr>
          <a:xfrm>
            <a:off x="6478124" y="1352738"/>
            <a:ext cx="5475571" cy="4180959"/>
          </a:xfrm>
          <a:prstGeom prst="rect">
            <a:avLst/>
          </a:prstGeom>
        </p:spPr>
      </p:pic>
      <p:sp>
        <p:nvSpPr>
          <p:cNvPr id="3" name="Rettangolo 2">
            <a:extLst>
              <a:ext uri="{FF2B5EF4-FFF2-40B4-BE49-F238E27FC236}">
                <a16:creationId xmlns:a16="http://schemas.microsoft.com/office/drawing/2014/main" id="{0D1848F2-82FD-8844-A622-E117468EF706}"/>
              </a:ext>
            </a:extLst>
          </p:cNvPr>
          <p:cNvSpPr/>
          <p:nvPr/>
        </p:nvSpPr>
        <p:spPr>
          <a:xfrm>
            <a:off x="119152" y="1953604"/>
            <a:ext cx="11953695" cy="3416320"/>
          </a:xfrm>
          <a:prstGeom prst="rect">
            <a:avLst/>
          </a:prstGeom>
        </p:spPr>
        <p:txBody>
          <a:bodyPr wrap="square">
            <a:spAutoFit/>
          </a:bodyPr>
          <a:lstStyle/>
          <a:p>
            <a:pPr marL="2246313" lvl="0" indent="-2246313">
              <a:lnSpc>
                <a:spcPct val="90000"/>
              </a:lnSpc>
              <a:buClr>
                <a:srgbClr val="E20D1C"/>
              </a:buClr>
              <a:buSzPts val="3600"/>
            </a:pPr>
            <a:r>
              <a:rPr lang="it-IT" sz="4000" b="1" dirty="0">
                <a:solidFill>
                  <a:schemeClr val="bg1"/>
                </a:solidFill>
                <a:latin typeface="Arial" panose="020B0604020202020204" pitchFamily="34" charset="0"/>
                <a:ea typeface="Open Sans ExtraBold"/>
                <a:cs typeface="Open Sans ExtraBold"/>
                <a:sym typeface="Open Sans ExtraBold"/>
              </a:rPr>
              <a:t>WP9</a:t>
            </a:r>
            <a:r>
              <a:rPr lang="it-IT" sz="4800" b="1" dirty="0">
                <a:solidFill>
                  <a:schemeClr val="bg1"/>
                </a:solidFill>
                <a:latin typeface="Arial" panose="020B0604020202020204" pitchFamily="34" charset="0"/>
                <a:ea typeface="Open Sans ExtraBold"/>
                <a:cs typeface="Open Sans ExtraBold"/>
                <a:sym typeface="Open Sans ExtraBold"/>
              </a:rPr>
              <a:t> - </a:t>
            </a:r>
            <a:r>
              <a:rPr lang="en-US" sz="2800" b="1" dirty="0">
                <a:solidFill>
                  <a:schemeClr val="bg1"/>
                </a:solidFill>
                <a:latin typeface="Arial" panose="020B0604020202020204" pitchFamily="34" charset="0"/>
                <a:ea typeface="Open Sans ExtraBold"/>
                <a:cs typeface="Open Sans ExtraBold"/>
                <a:sym typeface="Open Sans ExtraBold"/>
              </a:rPr>
              <a:t>Dissemination: overview on the activities conducted</a:t>
            </a:r>
          </a:p>
          <a:p>
            <a:pPr marL="2246313" lvl="0" indent="-2246313">
              <a:lnSpc>
                <a:spcPct val="90000"/>
              </a:lnSpc>
              <a:buClr>
                <a:srgbClr val="E20D1C"/>
              </a:buClr>
              <a:buSzPts val="3600"/>
            </a:pPr>
            <a:r>
              <a:rPr lang="en-US" sz="2800" b="1" dirty="0">
                <a:solidFill>
                  <a:schemeClr val="bg1"/>
                </a:solidFill>
                <a:latin typeface="Arial" panose="020B0604020202020204" pitchFamily="34" charset="0"/>
                <a:ea typeface="Open Sans ExtraBold"/>
                <a:cs typeface="Open Sans ExtraBold"/>
                <a:sym typeface="Open Sans ExtraBold"/>
              </a:rPr>
              <a:t>                and planning new activities</a:t>
            </a:r>
          </a:p>
          <a:p>
            <a:pPr marL="2246313" lvl="0" indent="-2246313">
              <a:lnSpc>
                <a:spcPct val="90000"/>
              </a:lnSpc>
              <a:buClr>
                <a:srgbClr val="E20D1C"/>
              </a:buClr>
              <a:buSzPts val="3600"/>
            </a:pPr>
            <a:r>
              <a:rPr lang="es-ES" sz="6000" b="1" dirty="0">
                <a:solidFill>
                  <a:schemeClr val="bg1"/>
                </a:solidFill>
                <a:latin typeface="Arial" panose="020B0604020202020204" pitchFamily="34" charset="0"/>
                <a:ea typeface="Open Sans ExtraBold"/>
                <a:cs typeface="Open Sans ExtraBold"/>
                <a:sym typeface="Open Sans ExtraBold"/>
              </a:rPr>
              <a:t>	</a:t>
            </a:r>
          </a:p>
          <a:p>
            <a:pPr marL="2246313" lvl="0" indent="-2246313">
              <a:lnSpc>
                <a:spcPct val="90000"/>
              </a:lnSpc>
              <a:buClr>
                <a:srgbClr val="E20D1C"/>
              </a:buClr>
              <a:buSzPts val="3600"/>
            </a:pPr>
            <a:endParaRPr lang="es-ES" sz="3600" b="1" dirty="0">
              <a:solidFill>
                <a:schemeClr val="bg1"/>
              </a:solidFill>
              <a:latin typeface="Arial" panose="020B0604020202020204" pitchFamily="34" charset="0"/>
              <a:ea typeface="Open Sans ExtraBold"/>
              <a:cs typeface="Open Sans ExtraBold"/>
              <a:sym typeface="Open Sans ExtraBold"/>
            </a:endParaRPr>
          </a:p>
          <a:p>
            <a:pPr marL="2246313" lvl="0" indent="-2246313">
              <a:lnSpc>
                <a:spcPct val="90000"/>
              </a:lnSpc>
              <a:buClr>
                <a:srgbClr val="E20D1C"/>
              </a:buClr>
              <a:buSzPts val="3600"/>
            </a:pPr>
            <a:endParaRPr lang="es-ES" sz="3600" b="1" dirty="0">
              <a:solidFill>
                <a:schemeClr val="bg1"/>
              </a:solidFill>
              <a:latin typeface="Arial" panose="020B0604020202020204" pitchFamily="34" charset="0"/>
              <a:ea typeface="Open Sans ExtraBold"/>
              <a:cs typeface="Open Sans ExtraBold"/>
              <a:sym typeface="Open Sans ExtraBold"/>
            </a:endParaRPr>
          </a:p>
          <a:p>
            <a:pPr marL="2246313" lvl="0" indent="-2246313">
              <a:lnSpc>
                <a:spcPct val="90000"/>
              </a:lnSpc>
              <a:buClr>
                <a:srgbClr val="E20D1C"/>
              </a:buClr>
              <a:buSzPts val="3600"/>
            </a:pPr>
            <a:r>
              <a:rPr lang="es-ES" sz="3200" b="1" dirty="0">
                <a:solidFill>
                  <a:schemeClr val="bg1"/>
                </a:solidFill>
                <a:latin typeface="Arial" panose="020B0604020202020204" pitchFamily="34" charset="0"/>
                <a:ea typeface="Open Sans ExtraBold"/>
                <a:cs typeface="Open Sans ExtraBold"/>
                <a:sym typeface="Open Sans ExtraBold"/>
              </a:rPr>
              <a:t>Partners: InfoTech</a:t>
            </a:r>
            <a:endParaRPr lang="it-IT" sz="3200" b="1" dirty="0">
              <a:solidFill>
                <a:schemeClr val="bg1"/>
              </a:solidFill>
              <a:latin typeface="Arial" panose="020B0604020202020204" pitchFamily="34" charset="0"/>
            </a:endParaRPr>
          </a:p>
        </p:txBody>
      </p:sp>
    </p:spTree>
    <p:extLst>
      <p:ext uri="{BB962C8B-B14F-4D97-AF65-F5344CB8AC3E}">
        <p14:creationId xmlns:p14="http://schemas.microsoft.com/office/powerpoint/2010/main" val="436247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1515162"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b="1" dirty="0">
                <a:solidFill>
                  <a:srgbClr val="304987"/>
                </a:solidFill>
                <a:latin typeface="Arial" panose="020B0604020202020204" pitchFamily="34" charset="0"/>
                <a:ea typeface="Open Sans ExtraBold"/>
                <a:cs typeface="Open Sans ExtraBold"/>
                <a:sym typeface="Open Sans ExtraBold"/>
              </a:rPr>
              <a:t>WP9: Dissemination: overview on the activities   conducted and planning new activities</a:t>
            </a:r>
          </a:p>
          <a:p>
            <a:pPr marL="1073150" lvl="0" indent="-958850">
              <a:buClr>
                <a:srgbClr val="E20D1C"/>
              </a:buClr>
              <a:buSzPts val="3600"/>
              <a:buNone/>
            </a:pP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4955203"/>
          </a:xfrm>
          <a:prstGeom prst="rect">
            <a:avLst/>
          </a:prstGeom>
          <a:ln>
            <a:noFill/>
          </a:ln>
        </p:spPr>
        <p:txBody>
          <a:bodyPr wrap="square">
            <a:spAutoFit/>
          </a:bodyPr>
          <a:lstStyle/>
          <a:p>
            <a:r>
              <a:rPr lang="es-ES" sz="2000" b="1" dirty="0">
                <a:solidFill>
                  <a:srgbClr val="304987"/>
                </a:solidFill>
              </a:rPr>
              <a:t> </a:t>
            </a: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r>
              <a:rPr lang="it-IT" sz="2400" b="1" cap="small" dirty="0" err="1">
                <a:solidFill>
                  <a:srgbClr val="304987"/>
                </a:solidFill>
              </a:rPr>
              <a:t>Articles</a:t>
            </a:r>
            <a:endParaRPr lang="it-IT" sz="2400" b="1" cap="small"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r>
              <a:rPr lang="it-IT" sz="2400" b="1" cap="small" dirty="0">
                <a:solidFill>
                  <a:srgbClr val="304987"/>
                </a:solidFill>
              </a:rPr>
              <a:t>Website update</a:t>
            </a: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r>
              <a:rPr lang="it-IT" sz="2400" b="1" cap="small" dirty="0">
                <a:solidFill>
                  <a:srgbClr val="304987"/>
                </a:solidFill>
              </a:rPr>
              <a:t>Social media update</a:t>
            </a:r>
            <a:endParaRPr lang="es-ES" sz="2400" b="1" cap="small" dirty="0">
              <a:solidFill>
                <a:srgbClr val="304987"/>
              </a:solidFill>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4258121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1515162"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b="1" dirty="0">
                <a:solidFill>
                  <a:srgbClr val="304987"/>
                </a:solidFill>
                <a:latin typeface="Arial" panose="020B0604020202020204" pitchFamily="34" charset="0"/>
                <a:ea typeface="Open Sans ExtraBold"/>
                <a:cs typeface="Open Sans ExtraBold"/>
                <a:sym typeface="Open Sans ExtraBold"/>
              </a:rPr>
              <a:t>WP9: Dissemination: overview on the activities   conducted and planning new activities</a:t>
            </a:r>
          </a:p>
          <a:p>
            <a:pPr marL="1073150" lvl="0" indent="-958850">
              <a:buClr>
                <a:srgbClr val="E20D1C"/>
              </a:buClr>
              <a:buSzPts val="3600"/>
              <a:buNone/>
            </a:pP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7540526"/>
          </a:xfrm>
          <a:prstGeom prst="rect">
            <a:avLst/>
          </a:prstGeom>
          <a:ln>
            <a:noFill/>
          </a:ln>
        </p:spPr>
        <p:txBody>
          <a:bodyPr wrap="square">
            <a:spAutoFit/>
          </a:bodyPr>
          <a:lstStyle/>
          <a:p>
            <a:r>
              <a:rPr lang="es-ES" sz="2000" b="1" dirty="0">
                <a:solidFill>
                  <a:srgbClr val="304987"/>
                </a:solidFill>
              </a:rPr>
              <a:t> </a:t>
            </a: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r>
              <a:rPr lang="it-IT" sz="2400" b="1" cap="small" dirty="0">
                <a:solidFill>
                  <a:srgbClr val="304987"/>
                </a:solidFill>
              </a:rPr>
              <a:t>Facebook</a:t>
            </a: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r>
              <a:rPr lang="it-IT" sz="2400" b="1" cap="small" dirty="0">
                <a:solidFill>
                  <a:srgbClr val="304987"/>
                </a:solidFill>
              </a:rPr>
              <a:t>LinkedIn</a:t>
            </a: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r>
              <a:rPr lang="it-IT" sz="2400" b="1" cap="small" dirty="0">
                <a:solidFill>
                  <a:srgbClr val="304987"/>
                </a:solidFill>
              </a:rPr>
              <a:t>YouTube </a:t>
            </a:r>
            <a:r>
              <a:rPr lang="it-IT" sz="2400" b="1" cap="small" dirty="0" err="1">
                <a:solidFill>
                  <a:srgbClr val="304987"/>
                </a:solidFill>
              </a:rPr>
              <a:t>channel</a:t>
            </a:r>
            <a:endParaRPr lang="it-IT" sz="2400" b="1" cap="small" dirty="0">
              <a:solidFill>
                <a:srgbClr val="304987"/>
              </a:solidFill>
            </a:endParaRPr>
          </a:p>
          <a:p>
            <a:pPr marL="1257300" lvl="2" indent="-342900">
              <a:buFont typeface="Wingdings" panose="05000000000000000000" pitchFamily="2" charset="2"/>
              <a:buChar char="q"/>
            </a:pPr>
            <a:r>
              <a:rPr lang="it-IT" sz="2400" dirty="0">
                <a:solidFill>
                  <a:srgbClr val="304987"/>
                </a:solidFill>
                <a:hlinkClick r:id="rId4"/>
              </a:rPr>
              <a:t>State of the art</a:t>
            </a:r>
            <a:endParaRPr lang="it-IT" sz="2400"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endParaRPr lang="it-IT" sz="2400" b="1" cap="small" dirty="0">
              <a:solidFill>
                <a:srgbClr val="304987"/>
              </a:solidFill>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pic>
        <p:nvPicPr>
          <p:cNvPr id="4" name="Immagine 3">
            <a:extLst>
              <a:ext uri="{FF2B5EF4-FFF2-40B4-BE49-F238E27FC236}">
                <a16:creationId xmlns:a16="http://schemas.microsoft.com/office/drawing/2014/main" id="{B9F6A6D5-98C6-B75A-6846-C6472A698035}"/>
              </a:ext>
            </a:extLst>
          </p:cNvPr>
          <p:cNvPicPr>
            <a:picLocks noChangeAspect="1"/>
          </p:cNvPicPr>
          <p:nvPr/>
        </p:nvPicPr>
        <p:blipFill>
          <a:blip r:embed="rId5"/>
          <a:stretch>
            <a:fillRect/>
          </a:stretch>
        </p:blipFill>
        <p:spPr>
          <a:xfrm>
            <a:off x="2454792" y="1242074"/>
            <a:ext cx="4797548" cy="1564190"/>
          </a:xfrm>
          <a:prstGeom prst="rect">
            <a:avLst/>
          </a:prstGeom>
        </p:spPr>
      </p:pic>
      <p:pic>
        <p:nvPicPr>
          <p:cNvPr id="6" name="Immagine 5">
            <a:extLst>
              <a:ext uri="{FF2B5EF4-FFF2-40B4-BE49-F238E27FC236}">
                <a16:creationId xmlns:a16="http://schemas.microsoft.com/office/drawing/2014/main" id="{881C68A8-D285-734A-3839-D8DFCEBCB7D5}"/>
              </a:ext>
            </a:extLst>
          </p:cNvPr>
          <p:cNvPicPr>
            <a:picLocks noChangeAspect="1"/>
          </p:cNvPicPr>
          <p:nvPr/>
        </p:nvPicPr>
        <p:blipFill>
          <a:blip r:embed="rId6"/>
          <a:stretch>
            <a:fillRect/>
          </a:stretch>
        </p:blipFill>
        <p:spPr>
          <a:xfrm>
            <a:off x="2454792" y="3082097"/>
            <a:ext cx="4514967" cy="1577957"/>
          </a:xfrm>
          <a:prstGeom prst="rect">
            <a:avLst/>
          </a:prstGeom>
        </p:spPr>
      </p:pic>
    </p:spTree>
    <p:extLst>
      <p:ext uri="{BB962C8B-B14F-4D97-AF65-F5344CB8AC3E}">
        <p14:creationId xmlns:p14="http://schemas.microsoft.com/office/powerpoint/2010/main" val="1143862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1515162"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b="1" dirty="0">
                <a:solidFill>
                  <a:srgbClr val="304987"/>
                </a:solidFill>
                <a:latin typeface="Arial" panose="020B0604020202020204" pitchFamily="34" charset="0"/>
                <a:ea typeface="Open Sans ExtraBold"/>
                <a:cs typeface="Open Sans ExtraBold"/>
                <a:sym typeface="Open Sans ExtraBold"/>
              </a:rPr>
              <a:t>WP9: Dissemination: overview on the activities   conducted and planning new activities</a:t>
            </a:r>
          </a:p>
          <a:p>
            <a:pPr marL="1073150" lvl="0" indent="-958850">
              <a:buClr>
                <a:srgbClr val="E20D1C"/>
              </a:buClr>
              <a:buSzPts val="3600"/>
              <a:buNone/>
            </a:pP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4154984"/>
          </a:xfrm>
          <a:prstGeom prst="rect">
            <a:avLst/>
          </a:prstGeom>
          <a:ln>
            <a:noFill/>
          </a:ln>
        </p:spPr>
        <p:txBody>
          <a:bodyPr wrap="square">
            <a:spAutoFit/>
          </a:bodyPr>
          <a:lstStyle/>
          <a:p>
            <a:r>
              <a:rPr lang="es-ES" sz="2000" b="1" dirty="0">
                <a:solidFill>
                  <a:srgbClr val="304987"/>
                </a:solidFill>
              </a:rPr>
              <a:t> </a:t>
            </a: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r>
              <a:rPr lang="it-IT" sz="2400" dirty="0">
                <a:solidFill>
                  <a:srgbClr val="304987"/>
                </a:solidFill>
              </a:rPr>
              <a:t>The </a:t>
            </a:r>
            <a:r>
              <a:rPr lang="it-IT" sz="2400" dirty="0" err="1">
                <a:solidFill>
                  <a:srgbClr val="304987"/>
                </a:solidFill>
              </a:rPr>
              <a:t>only</a:t>
            </a:r>
            <a:r>
              <a:rPr lang="it-IT" sz="2400" dirty="0">
                <a:solidFill>
                  <a:srgbClr val="304987"/>
                </a:solidFill>
              </a:rPr>
              <a:t> </a:t>
            </a:r>
            <a:r>
              <a:rPr lang="it-IT" sz="2400" dirty="0" err="1">
                <a:solidFill>
                  <a:srgbClr val="304987"/>
                </a:solidFill>
              </a:rPr>
              <a:t>result</a:t>
            </a:r>
            <a:r>
              <a:rPr lang="it-IT" sz="2400" dirty="0">
                <a:solidFill>
                  <a:srgbClr val="304987"/>
                </a:solidFill>
              </a:rPr>
              <a:t> that </a:t>
            </a:r>
            <a:r>
              <a:rPr lang="it-IT" sz="2400" dirty="0" err="1">
                <a:solidFill>
                  <a:srgbClr val="304987"/>
                </a:solidFill>
              </a:rPr>
              <a:t>remains</a:t>
            </a:r>
            <a:r>
              <a:rPr lang="it-IT" sz="2400" dirty="0">
                <a:solidFill>
                  <a:srgbClr val="304987"/>
                </a:solidFill>
              </a:rPr>
              <a:t> to be </a:t>
            </a:r>
            <a:r>
              <a:rPr lang="it-IT" sz="2400" dirty="0" err="1">
                <a:solidFill>
                  <a:srgbClr val="304987"/>
                </a:solidFill>
              </a:rPr>
              <a:t>delivered</a:t>
            </a:r>
            <a:r>
              <a:rPr lang="it-IT" sz="2400" dirty="0">
                <a:solidFill>
                  <a:srgbClr val="304987"/>
                </a:solidFill>
              </a:rPr>
              <a:t> </a:t>
            </a:r>
            <a:r>
              <a:rPr lang="it-IT" sz="2400" dirty="0" err="1">
                <a:solidFill>
                  <a:srgbClr val="304987"/>
                </a:solidFill>
              </a:rPr>
              <a:t>is</a:t>
            </a:r>
            <a:r>
              <a:rPr lang="it-IT" sz="2400" dirty="0">
                <a:solidFill>
                  <a:srgbClr val="304987"/>
                </a:solidFill>
              </a:rPr>
              <a:t> R9.5 Final </a:t>
            </a:r>
            <a:r>
              <a:rPr lang="it-IT" sz="2400" dirty="0" err="1">
                <a:solidFill>
                  <a:srgbClr val="304987"/>
                </a:solidFill>
              </a:rPr>
              <a:t>dissemination</a:t>
            </a:r>
            <a:r>
              <a:rPr lang="it-IT" sz="2400" dirty="0">
                <a:solidFill>
                  <a:srgbClr val="304987"/>
                </a:solidFill>
              </a:rPr>
              <a:t> report</a:t>
            </a:r>
          </a:p>
          <a:p>
            <a:pPr marL="342900" indent="-342900">
              <a:buFont typeface="Arial" panose="020B0604020202020204" pitchFamily="34" charset="0"/>
              <a:buChar char="•"/>
            </a:pPr>
            <a:endParaRPr lang="it-IT" sz="2400" dirty="0">
              <a:solidFill>
                <a:srgbClr val="304987"/>
              </a:solidFill>
            </a:endParaRPr>
          </a:p>
          <a:p>
            <a:pPr marL="342900" indent="-342900">
              <a:buFont typeface="Arial" panose="020B0604020202020204" pitchFamily="34" charset="0"/>
              <a:buChar char="•"/>
            </a:pPr>
            <a:endParaRPr lang="it-IT" sz="2400" dirty="0">
              <a:solidFill>
                <a:srgbClr val="304987"/>
              </a:solidFill>
            </a:endParaRPr>
          </a:p>
          <a:p>
            <a:pPr marL="342900" indent="-342900">
              <a:buFont typeface="Arial" panose="020B0604020202020204" pitchFamily="34" charset="0"/>
              <a:buChar char="•"/>
            </a:pPr>
            <a:r>
              <a:rPr lang="it-IT" sz="2400" b="1" dirty="0" err="1">
                <a:solidFill>
                  <a:srgbClr val="304987"/>
                </a:solidFill>
                <a:sym typeface="Wingdings" panose="05000000000000000000" pitchFamily="2" charset="2"/>
              </a:rPr>
              <a:t>However</a:t>
            </a:r>
            <a:r>
              <a:rPr lang="it-IT" sz="2400" b="1" dirty="0">
                <a:solidFill>
                  <a:srgbClr val="304987"/>
                </a:solidFill>
                <a:sym typeface="Wingdings" panose="05000000000000000000" pitchFamily="2" charset="2"/>
              </a:rPr>
              <a:t>, </a:t>
            </a:r>
            <a:r>
              <a:rPr lang="it-IT" sz="2400" b="1" dirty="0" err="1">
                <a:solidFill>
                  <a:srgbClr val="304987"/>
                </a:solidFill>
                <a:sym typeface="Wingdings" panose="05000000000000000000" pitchFamily="2" charset="2"/>
              </a:rPr>
              <a:t>there</a:t>
            </a:r>
            <a:r>
              <a:rPr lang="it-IT" sz="2400" b="1" dirty="0">
                <a:solidFill>
                  <a:srgbClr val="304987"/>
                </a:solidFill>
                <a:sym typeface="Wingdings" panose="05000000000000000000" pitchFamily="2" charset="2"/>
              </a:rPr>
              <a:t> are </a:t>
            </a:r>
            <a:r>
              <a:rPr lang="it-IT" sz="2400" b="1" dirty="0" err="1">
                <a:solidFill>
                  <a:srgbClr val="304987"/>
                </a:solidFill>
                <a:sym typeface="Wingdings" panose="05000000000000000000" pitchFamily="2" charset="2"/>
              </a:rPr>
              <a:t>several</a:t>
            </a:r>
            <a:r>
              <a:rPr lang="it-IT" sz="2400" b="1" dirty="0">
                <a:solidFill>
                  <a:srgbClr val="304987"/>
                </a:solidFill>
                <a:sym typeface="Wingdings" panose="05000000000000000000" pitchFamily="2" charset="2"/>
              </a:rPr>
              <a:t> activities to </a:t>
            </a:r>
            <a:r>
              <a:rPr lang="it-IT" sz="2400" b="1" dirty="0" err="1">
                <a:solidFill>
                  <a:srgbClr val="304987"/>
                </a:solidFill>
                <a:sym typeface="Wingdings" panose="05000000000000000000" pitchFamily="2" charset="2"/>
              </a:rPr>
              <a:t>carry</a:t>
            </a:r>
            <a:r>
              <a:rPr lang="it-IT" sz="2400" b="1" dirty="0">
                <a:solidFill>
                  <a:srgbClr val="304987"/>
                </a:solidFill>
                <a:sym typeface="Wingdings" panose="05000000000000000000" pitchFamily="2" charset="2"/>
              </a:rPr>
              <a:t> out:</a:t>
            </a:r>
          </a:p>
          <a:p>
            <a:pPr marL="1257300" lvl="2" indent="-342900">
              <a:buFont typeface="Arial" panose="020B0604020202020204" pitchFamily="34" charset="0"/>
              <a:buChar char="•"/>
            </a:pPr>
            <a:r>
              <a:rPr lang="it-IT" sz="2000" dirty="0">
                <a:solidFill>
                  <a:srgbClr val="304987"/>
                </a:solidFill>
                <a:sym typeface="Wingdings" panose="05000000000000000000" pitchFamily="2" charset="2"/>
              </a:rPr>
              <a:t>Overall </a:t>
            </a:r>
            <a:r>
              <a:rPr lang="it-IT" sz="2000" dirty="0" err="1">
                <a:solidFill>
                  <a:srgbClr val="304987"/>
                </a:solidFill>
                <a:sym typeface="Wingdings" panose="05000000000000000000" pitchFamily="2" charset="2"/>
              </a:rPr>
              <a:t>dissemination</a:t>
            </a:r>
            <a:r>
              <a:rPr lang="it-IT" sz="2000" dirty="0">
                <a:solidFill>
                  <a:srgbClr val="304987"/>
                </a:solidFill>
                <a:sym typeface="Wingdings" panose="05000000000000000000" pitchFamily="2" charset="2"/>
              </a:rPr>
              <a:t> activities </a:t>
            </a:r>
            <a:r>
              <a:rPr lang="it-IT" sz="2000" dirty="0" err="1">
                <a:solidFill>
                  <a:srgbClr val="304987"/>
                </a:solidFill>
                <a:sym typeface="Wingdings" panose="05000000000000000000" pitchFamily="2" charset="2"/>
              </a:rPr>
              <a:t>conducted</a:t>
            </a:r>
            <a:r>
              <a:rPr lang="it-IT" sz="2000" dirty="0">
                <a:solidFill>
                  <a:srgbClr val="304987"/>
                </a:solidFill>
                <a:sym typeface="Wingdings" panose="05000000000000000000" pitchFamily="2" charset="2"/>
              </a:rPr>
              <a:t> by partners  </a:t>
            </a:r>
            <a:r>
              <a:rPr lang="it-IT" sz="2000" dirty="0">
                <a:solidFill>
                  <a:srgbClr val="304987"/>
                </a:solidFill>
                <a:sym typeface="Wingdings" panose="05000000000000000000" pitchFamily="2" charset="2"/>
                <a:hlinkClick r:id="rId4"/>
              </a:rPr>
              <a:t>Link to the drive folder</a:t>
            </a:r>
            <a:endParaRPr lang="it-IT" sz="2000" dirty="0">
              <a:solidFill>
                <a:srgbClr val="304987"/>
              </a:solidFill>
              <a:sym typeface="Wingdings" panose="05000000000000000000" pitchFamily="2" charset="2"/>
            </a:endParaRPr>
          </a:p>
          <a:p>
            <a:pPr marL="1257300" lvl="2" indent="-342900">
              <a:buFont typeface="Arial" panose="020B0604020202020204" pitchFamily="34" charset="0"/>
              <a:buChar char="•"/>
            </a:pPr>
            <a:r>
              <a:rPr lang="it-IT" sz="2000" dirty="0">
                <a:solidFill>
                  <a:srgbClr val="304987"/>
                </a:solidFill>
                <a:sym typeface="Wingdings" panose="05000000000000000000" pitchFamily="2" charset="2"/>
              </a:rPr>
              <a:t>National </a:t>
            </a:r>
            <a:r>
              <a:rPr lang="it-IT" sz="2000" dirty="0" err="1">
                <a:solidFill>
                  <a:srgbClr val="304987"/>
                </a:solidFill>
                <a:sym typeface="Wingdings" panose="05000000000000000000" pitchFamily="2" charset="2"/>
              </a:rPr>
              <a:t>dissemination</a:t>
            </a:r>
            <a:r>
              <a:rPr lang="it-IT" sz="2000" dirty="0">
                <a:solidFill>
                  <a:srgbClr val="304987"/>
                </a:solidFill>
                <a:sym typeface="Wingdings" panose="05000000000000000000" pitchFamily="2" charset="2"/>
              </a:rPr>
              <a:t> conference</a:t>
            </a:r>
          </a:p>
          <a:p>
            <a:pPr marL="1257300" lvl="2" indent="-342900">
              <a:buFont typeface="Arial" panose="020B0604020202020204" pitchFamily="34" charset="0"/>
              <a:buChar char="•"/>
            </a:pPr>
            <a:r>
              <a:rPr lang="it-IT" sz="2000" dirty="0">
                <a:solidFill>
                  <a:srgbClr val="304987"/>
                </a:solidFill>
                <a:sym typeface="Wingdings" panose="05000000000000000000" pitchFamily="2" charset="2"/>
              </a:rPr>
              <a:t>International conference</a:t>
            </a:r>
            <a:endParaRPr lang="es-ES" sz="2000"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428786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54382" y="766109"/>
            <a:ext cx="11756338" cy="5324535"/>
          </a:xfrm>
          <a:prstGeom prst="rect">
            <a:avLst/>
          </a:prstGeom>
          <a:ln>
            <a:noFill/>
          </a:ln>
        </p:spPr>
        <p:txBody>
          <a:bodyPr wrap="square">
            <a:spAutoFit/>
          </a:bodyPr>
          <a:lstStyle/>
          <a:p>
            <a:pPr algn="ctr"/>
            <a:r>
              <a:rPr lang="es-ES" sz="3200" b="1" dirty="0">
                <a:solidFill>
                  <a:srgbClr val="304987"/>
                </a:solidFill>
              </a:rPr>
              <a:t>About WP5</a:t>
            </a:r>
          </a:p>
          <a:p>
            <a:pPr algn="ctr"/>
            <a:endParaRPr lang="es-ES" sz="2800" b="1" dirty="0">
              <a:solidFill>
                <a:srgbClr val="304987"/>
              </a:solidFill>
            </a:endParaRPr>
          </a:p>
          <a:p>
            <a:pPr marL="342900" indent="-342900">
              <a:buFont typeface="Arial" panose="020B0604020202020204" pitchFamily="34" charset="0"/>
              <a:buChar char="•"/>
            </a:pPr>
            <a:r>
              <a:rPr lang="es-ES" sz="2000" b="1" dirty="0">
                <a:solidFill>
                  <a:srgbClr val="304987"/>
                </a:solidFill>
              </a:rPr>
              <a:t>N.3 Tasks:</a:t>
            </a:r>
          </a:p>
          <a:p>
            <a:pPr marL="1257300" lvl="2" indent="-342900">
              <a:buFont typeface="Wingdings" panose="05000000000000000000" pitchFamily="2" charset="2"/>
              <a:buChar char="q"/>
            </a:pPr>
            <a:r>
              <a:rPr lang="en-US" sz="2000" b="1" dirty="0">
                <a:solidFill>
                  <a:srgbClr val="304987"/>
                </a:solidFill>
              </a:rPr>
              <a:t>T5.1 - Defining the Courses to be included in a full redesigned IE&amp;M Master Program </a:t>
            </a:r>
            <a:r>
              <a:rPr lang="en-US" sz="2000" b="1" dirty="0">
                <a:solidFill>
                  <a:srgbClr val="7030A0"/>
                </a:solidFill>
              </a:rPr>
              <a:t>(lead: LIU; all)</a:t>
            </a:r>
          </a:p>
          <a:p>
            <a:pPr marL="1257300" lvl="2" indent="-342900">
              <a:buFont typeface="Wingdings" panose="05000000000000000000" pitchFamily="2" charset="2"/>
              <a:buChar char="q"/>
            </a:pPr>
            <a:r>
              <a:rPr lang="en-US" sz="2000" b="1" dirty="0">
                <a:solidFill>
                  <a:srgbClr val="304987"/>
                </a:solidFill>
              </a:rPr>
              <a:t>T5.2 - Redesigning the Syllabi of the IE3 Master’s </a:t>
            </a:r>
            <a:r>
              <a:rPr lang="en-US" sz="2000" b="1" dirty="0" err="1">
                <a:solidFill>
                  <a:srgbClr val="304987"/>
                </a:solidFill>
              </a:rPr>
              <a:t>Programme</a:t>
            </a:r>
            <a:r>
              <a:rPr lang="en-US" sz="2000" b="1" dirty="0">
                <a:solidFill>
                  <a:srgbClr val="304987"/>
                </a:solidFill>
              </a:rPr>
              <a:t> </a:t>
            </a:r>
            <a:r>
              <a:rPr lang="en-US" sz="2000" b="1" dirty="0">
                <a:solidFill>
                  <a:srgbClr val="7030A0"/>
                </a:solidFill>
              </a:rPr>
              <a:t>(lead: LIU; all)</a:t>
            </a:r>
          </a:p>
          <a:p>
            <a:pPr marL="1257300" lvl="2" indent="-342900">
              <a:buFont typeface="Wingdings" panose="05000000000000000000" pitchFamily="2" charset="2"/>
              <a:buChar char="q"/>
            </a:pPr>
            <a:r>
              <a:rPr lang="en-US" sz="2000" b="1" dirty="0">
                <a:solidFill>
                  <a:srgbClr val="FF0000"/>
                </a:solidFill>
              </a:rPr>
              <a:t>T5.3 - Exploiting the new courses and capitalization: creation of a Handbook for IE3 Courses </a:t>
            </a:r>
            <a:r>
              <a:rPr lang="en-US" sz="2000" b="1" dirty="0">
                <a:solidFill>
                  <a:srgbClr val="7030A0"/>
                </a:solidFill>
              </a:rPr>
              <a:t>(lead: Infotech; all)</a:t>
            </a:r>
            <a:r>
              <a:rPr lang="en-US" sz="2000" b="1" dirty="0">
                <a:solidFill>
                  <a:srgbClr val="FF0000"/>
                </a:solidFill>
              </a:rPr>
              <a:t> </a:t>
            </a:r>
            <a:r>
              <a:rPr lang="en-US" sz="2000" b="1" dirty="0">
                <a:solidFill>
                  <a:srgbClr val="FF0000"/>
                </a:solidFill>
                <a:sym typeface="Wingdings" panose="05000000000000000000" pitchFamily="2" charset="2"/>
              </a:rPr>
              <a:t> </a:t>
            </a:r>
            <a:r>
              <a:rPr lang="en-US" sz="2000" b="1" u="sng" dirty="0">
                <a:solidFill>
                  <a:srgbClr val="FF0000"/>
                </a:solidFill>
                <a:sym typeface="Wingdings" panose="05000000000000000000" pitchFamily="2" charset="2"/>
              </a:rPr>
              <a:t>deadline M36 </a:t>
            </a:r>
            <a:r>
              <a:rPr lang="en-US" sz="2000" b="1" dirty="0">
                <a:solidFill>
                  <a:srgbClr val="FF0000"/>
                </a:solidFill>
                <a:sym typeface="Wingdings" panose="05000000000000000000" pitchFamily="2" charset="2"/>
              </a:rPr>
              <a:t>(to be updated with the new date of the project end)</a:t>
            </a:r>
            <a:endParaRPr lang="es-ES" sz="2000" b="1" dirty="0">
              <a:solidFill>
                <a:srgbClr val="FF0000"/>
              </a:solidFill>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r>
              <a:rPr lang="es-ES" sz="2000" b="1" dirty="0">
                <a:solidFill>
                  <a:srgbClr val="304987"/>
                </a:solidFill>
              </a:rPr>
              <a:t>N.2 Results:</a:t>
            </a:r>
          </a:p>
          <a:p>
            <a:pPr marL="1257300" lvl="2" indent="-342900">
              <a:buFont typeface="Wingdings" panose="05000000000000000000" pitchFamily="2" charset="2"/>
              <a:buChar char="q"/>
            </a:pPr>
            <a:r>
              <a:rPr lang="es-ES" sz="2000" b="1" dirty="0">
                <a:solidFill>
                  <a:srgbClr val="304987"/>
                </a:solidFill>
              </a:rPr>
              <a:t>R5.1 - </a:t>
            </a:r>
            <a:r>
              <a:rPr lang="en-US" sz="2000" b="1" dirty="0">
                <a:solidFill>
                  <a:srgbClr val="304987"/>
                </a:solidFill>
              </a:rPr>
              <a:t>E3 Master’s </a:t>
            </a:r>
            <a:r>
              <a:rPr lang="en-US" sz="2000" b="1" dirty="0" err="1">
                <a:solidFill>
                  <a:srgbClr val="304987"/>
                </a:solidFill>
              </a:rPr>
              <a:t>Programme</a:t>
            </a:r>
            <a:r>
              <a:rPr lang="en-US" sz="2000" b="1" dirty="0">
                <a:solidFill>
                  <a:srgbClr val="304987"/>
                </a:solidFill>
              </a:rPr>
              <a:t> based on the </a:t>
            </a:r>
            <a:r>
              <a:rPr lang="en-US" sz="2000" b="1" dirty="0" err="1">
                <a:solidFill>
                  <a:srgbClr val="304987"/>
                </a:solidFill>
              </a:rPr>
              <a:t>BoK</a:t>
            </a:r>
            <a:r>
              <a:rPr lang="en-US" sz="2000" b="1" dirty="0">
                <a:solidFill>
                  <a:srgbClr val="304987"/>
                </a:solidFill>
              </a:rPr>
              <a:t> guidelines </a:t>
            </a:r>
            <a:r>
              <a:rPr lang="en-US" sz="2000" b="1" dirty="0">
                <a:solidFill>
                  <a:srgbClr val="7030A0"/>
                </a:solidFill>
              </a:rPr>
              <a:t>(Responsible: </a:t>
            </a:r>
            <a:r>
              <a:rPr lang="en-US" sz="2000" b="1" dirty="0" err="1">
                <a:solidFill>
                  <a:srgbClr val="7030A0"/>
                </a:solidFill>
              </a:rPr>
              <a:t>LiU</a:t>
            </a:r>
            <a:r>
              <a:rPr lang="en-US" sz="2000" b="1" dirty="0">
                <a:solidFill>
                  <a:srgbClr val="7030A0"/>
                </a:solidFill>
              </a:rPr>
              <a:t>)</a:t>
            </a:r>
          </a:p>
          <a:p>
            <a:pPr marL="1257300" lvl="2" indent="-342900">
              <a:buFont typeface="Wingdings" panose="05000000000000000000" pitchFamily="2" charset="2"/>
              <a:buChar char="q"/>
            </a:pPr>
            <a:r>
              <a:rPr lang="es-ES" sz="2000" b="1" dirty="0">
                <a:solidFill>
                  <a:srgbClr val="FF0000"/>
                </a:solidFill>
              </a:rPr>
              <a:t>R5.2 - IE3 model Courses Handbook </a:t>
            </a:r>
            <a:r>
              <a:rPr lang="en-US" sz="2000" b="1" dirty="0">
                <a:solidFill>
                  <a:srgbClr val="7030A0"/>
                </a:solidFill>
              </a:rPr>
              <a:t>(Responsible: </a:t>
            </a:r>
            <a:r>
              <a:rPr lang="en-US" sz="2000" b="1" dirty="0" err="1">
                <a:solidFill>
                  <a:srgbClr val="7030A0"/>
                </a:solidFill>
              </a:rPr>
              <a:t>LiU</a:t>
            </a:r>
            <a:r>
              <a:rPr lang="en-US" sz="2000" b="1" dirty="0">
                <a:solidFill>
                  <a:srgbClr val="7030A0"/>
                </a:solidFill>
              </a:rPr>
              <a:t>) </a:t>
            </a:r>
            <a:r>
              <a:rPr lang="en-US" sz="2000" b="1" dirty="0">
                <a:solidFill>
                  <a:srgbClr val="FF0000"/>
                </a:solidFill>
                <a:sym typeface="Wingdings" panose="05000000000000000000" pitchFamily="2" charset="2"/>
              </a:rPr>
              <a:t> </a:t>
            </a:r>
            <a:r>
              <a:rPr lang="en-US" sz="2000" b="1" u="sng" dirty="0">
                <a:solidFill>
                  <a:srgbClr val="FF0000"/>
                </a:solidFill>
                <a:sym typeface="Wingdings" panose="05000000000000000000" pitchFamily="2" charset="2"/>
              </a:rPr>
              <a:t>deadline M36 </a:t>
            </a:r>
            <a:endParaRPr lang="en-US" sz="2000" b="1" dirty="0">
              <a:solidFill>
                <a:srgbClr val="7030A0"/>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2664999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7" name="Rectángulo 6"/>
          <p:cNvSpPr/>
          <p:nvPr/>
        </p:nvSpPr>
        <p:spPr>
          <a:xfrm>
            <a:off x="217831" y="2384162"/>
            <a:ext cx="11756338" cy="1938992"/>
          </a:xfrm>
          <a:prstGeom prst="rect">
            <a:avLst/>
          </a:prstGeom>
          <a:ln>
            <a:noFill/>
          </a:ln>
        </p:spPr>
        <p:txBody>
          <a:bodyPr wrap="square">
            <a:spAutoFit/>
          </a:bodyPr>
          <a:lstStyle/>
          <a:p>
            <a:pPr algn="ctr"/>
            <a:r>
              <a:rPr lang="it-IT" sz="6000" b="1" cap="small" dirty="0">
                <a:solidFill>
                  <a:srgbClr val="304987"/>
                </a:solidFill>
                <a:effectLst>
                  <a:outerShdw blurRad="38100" dist="38100" dir="2700000" algn="tl">
                    <a:srgbClr val="000000">
                      <a:alpha val="43137"/>
                    </a:srgbClr>
                  </a:outerShdw>
                </a:effectLst>
              </a:rPr>
              <a:t>THANK YOU FOR YOUR ATTENTION</a:t>
            </a:r>
            <a:endParaRPr lang="es-ES" sz="4800" dirty="0">
              <a:solidFill>
                <a:srgbClr val="304987"/>
              </a:solidFill>
              <a:effectLst>
                <a:outerShdw blurRad="38100" dist="38100" dir="2700000" algn="tl">
                  <a:srgbClr val="000000">
                    <a:alpha val="43137"/>
                  </a:srgbClr>
                </a:outerShdw>
              </a:effectLst>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
        <p:nvSpPr>
          <p:cNvPr id="5" name="CasellaDiTesto 4">
            <a:extLst>
              <a:ext uri="{FF2B5EF4-FFF2-40B4-BE49-F238E27FC236}">
                <a16:creationId xmlns:a16="http://schemas.microsoft.com/office/drawing/2014/main" id="{3BDD472F-F288-C570-2AB3-AF5CF85524AE}"/>
              </a:ext>
            </a:extLst>
          </p:cNvPr>
          <p:cNvSpPr txBox="1"/>
          <p:nvPr/>
        </p:nvSpPr>
        <p:spPr>
          <a:xfrm>
            <a:off x="6380480" y="4622800"/>
            <a:ext cx="5120640" cy="1477328"/>
          </a:xfrm>
          <a:prstGeom prst="rect">
            <a:avLst/>
          </a:prstGeom>
          <a:noFill/>
        </p:spPr>
        <p:txBody>
          <a:bodyPr wrap="square" rtlCol="0">
            <a:spAutoFit/>
          </a:bodyPr>
          <a:lstStyle/>
          <a:p>
            <a:r>
              <a:rPr lang="it-IT" dirty="0" err="1"/>
              <a:t>Contacts</a:t>
            </a:r>
            <a:r>
              <a:rPr lang="it-IT" dirty="0"/>
              <a:t>: </a:t>
            </a:r>
          </a:p>
          <a:p>
            <a:r>
              <a:rPr lang="it-IT" dirty="0"/>
              <a:t>progetti.infotech@gmail.com (</a:t>
            </a:r>
            <a:r>
              <a:rPr lang="it-IT" dirty="0" err="1"/>
              <a:t>InfoTech</a:t>
            </a:r>
            <a:r>
              <a:rPr lang="it-IT" dirty="0"/>
              <a:t>)</a:t>
            </a:r>
          </a:p>
          <a:p>
            <a:r>
              <a:rPr lang="it-IT" dirty="0"/>
              <a:t>info@infotechsrl.net (</a:t>
            </a:r>
            <a:r>
              <a:rPr lang="it-IT" dirty="0" err="1"/>
              <a:t>InfoTech</a:t>
            </a:r>
            <a:r>
              <a:rPr lang="it-IT" dirty="0"/>
              <a:t>)</a:t>
            </a:r>
          </a:p>
          <a:p>
            <a:r>
              <a:rPr lang="it-IT" dirty="0">
                <a:hlinkClick r:id="rId4"/>
              </a:rPr>
              <a:t>gianluigi.depascale@gmail.com</a:t>
            </a:r>
            <a:r>
              <a:rPr lang="it-IT" dirty="0"/>
              <a:t> (</a:t>
            </a:r>
            <a:r>
              <a:rPr lang="it-IT" dirty="0" err="1"/>
              <a:t>InfoTech</a:t>
            </a:r>
            <a:r>
              <a:rPr lang="it-IT" dirty="0"/>
              <a:t>)</a:t>
            </a:r>
          </a:p>
          <a:p>
            <a:endParaRPr lang="it-IT" dirty="0"/>
          </a:p>
        </p:txBody>
      </p:sp>
    </p:spTree>
    <p:extLst>
      <p:ext uri="{BB962C8B-B14F-4D97-AF65-F5344CB8AC3E}">
        <p14:creationId xmlns:p14="http://schemas.microsoft.com/office/powerpoint/2010/main" val="2443209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435662" y="1307202"/>
            <a:ext cx="11756338" cy="3570208"/>
          </a:xfrm>
          <a:prstGeom prst="rect">
            <a:avLst/>
          </a:prstGeom>
          <a:ln>
            <a:noFill/>
          </a:ln>
        </p:spPr>
        <p:txBody>
          <a:bodyPr wrap="square">
            <a:spAutoFit/>
          </a:bodyPr>
          <a:lstStyle/>
          <a:p>
            <a:pPr marL="342900" indent="-342900">
              <a:buFont typeface="Wingdings" panose="05000000000000000000" pitchFamily="2" charset="2"/>
              <a:buChar char="q"/>
            </a:pPr>
            <a:r>
              <a:rPr lang="en-US" sz="2000" b="1" dirty="0">
                <a:solidFill>
                  <a:srgbClr val="304987"/>
                </a:solidFill>
              </a:rPr>
              <a:t>T5.3 - Exploiting the new courses and capitalization: creation of a Handbook for IE3 Courses (lead: Infotech; all)</a:t>
            </a:r>
          </a:p>
          <a:p>
            <a:pPr lvl="2"/>
            <a:r>
              <a:rPr lang="en-US" dirty="0">
                <a:solidFill>
                  <a:srgbClr val="304987"/>
                </a:solidFill>
              </a:rPr>
              <a:t>A specific task will be dedicated also in WP5 for the </a:t>
            </a:r>
            <a:r>
              <a:rPr lang="en-US" b="1" dirty="0">
                <a:solidFill>
                  <a:srgbClr val="304987"/>
                </a:solidFill>
              </a:rPr>
              <a:t>exploitation and capitalization of the final results (R5.1 and R5.2)</a:t>
            </a:r>
            <a:r>
              <a:rPr lang="en-US" dirty="0">
                <a:solidFill>
                  <a:srgbClr val="304987"/>
                </a:solidFill>
              </a:rPr>
              <a:t> of the project. This task will be intended specifically in focusing </a:t>
            </a:r>
            <a:r>
              <a:rPr lang="en-US" b="1" dirty="0">
                <a:solidFill>
                  <a:srgbClr val="304987"/>
                </a:solidFill>
              </a:rPr>
              <a:t>all the experience developed in the project execution</a:t>
            </a:r>
            <a:r>
              <a:rPr lang="en-US" dirty="0">
                <a:solidFill>
                  <a:srgbClr val="304987"/>
                </a:solidFill>
              </a:rPr>
              <a:t>, the </a:t>
            </a:r>
            <a:r>
              <a:rPr lang="en-US" b="1" dirty="0">
                <a:solidFill>
                  <a:srgbClr val="304987"/>
                </a:solidFill>
              </a:rPr>
              <a:t>knowledge created </a:t>
            </a:r>
            <a:r>
              <a:rPr lang="en-US" dirty="0">
                <a:solidFill>
                  <a:srgbClr val="304987"/>
                </a:solidFill>
              </a:rPr>
              <a:t>thanks to the partnership with the companies and the feedback received by the different stakeholders</a:t>
            </a:r>
            <a:r>
              <a:rPr lang="en-US" b="1" dirty="0">
                <a:solidFill>
                  <a:srgbClr val="304987"/>
                </a:solidFill>
              </a:rPr>
              <a:t> </a:t>
            </a:r>
            <a:r>
              <a:rPr lang="en-US" dirty="0">
                <a:solidFill>
                  <a:srgbClr val="304987"/>
                </a:solidFill>
              </a:rPr>
              <a:t>to create a </a:t>
            </a:r>
            <a:r>
              <a:rPr lang="en-US" b="1" dirty="0">
                <a:solidFill>
                  <a:srgbClr val="304987"/>
                </a:solidFill>
              </a:rPr>
              <a:t>Handbook</a:t>
            </a:r>
            <a:r>
              <a:rPr lang="en-US" dirty="0">
                <a:solidFill>
                  <a:srgbClr val="304987"/>
                </a:solidFill>
              </a:rPr>
              <a:t> for other Universities to create similar Master Courses.</a:t>
            </a:r>
          </a:p>
          <a:p>
            <a:pPr lvl="2"/>
            <a:r>
              <a:rPr lang="en-US" dirty="0">
                <a:solidFill>
                  <a:srgbClr val="304987"/>
                </a:solidFill>
              </a:rPr>
              <a:t>This activity won’t overlap with WP9 - Dissemination and Exploitation of Results but will be in synergy with it. This is why the task will be led by Infotech (WP9 Leader), that will take into account all the partners experience for developing </a:t>
            </a:r>
            <a:r>
              <a:rPr lang="en-US" b="1" dirty="0">
                <a:solidFill>
                  <a:srgbClr val="304987"/>
                </a:solidFill>
              </a:rPr>
              <a:t>an easy-to-use guide/manual </a:t>
            </a:r>
            <a:r>
              <a:rPr lang="en-US" dirty="0">
                <a:solidFill>
                  <a:srgbClr val="304987"/>
                </a:solidFill>
              </a:rPr>
              <a:t>in order </a:t>
            </a:r>
            <a:r>
              <a:rPr lang="en-US" b="1" dirty="0">
                <a:solidFill>
                  <a:srgbClr val="304987"/>
                </a:solidFill>
              </a:rPr>
              <a:t>to support other HEI in adopting similar courses</a:t>
            </a:r>
            <a:r>
              <a:rPr lang="en-US" dirty="0">
                <a:solidFill>
                  <a:srgbClr val="304987"/>
                </a:solidFill>
              </a:rPr>
              <a:t>.</a:t>
            </a:r>
            <a:endParaRPr lang="es-ES"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356756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435662" y="707762"/>
            <a:ext cx="11756338" cy="5416868"/>
          </a:xfrm>
          <a:prstGeom prst="rect">
            <a:avLst/>
          </a:prstGeom>
          <a:ln>
            <a:noFill/>
          </a:ln>
        </p:spPr>
        <p:txBody>
          <a:bodyPr wrap="square">
            <a:spAutoFit/>
          </a:bodyPr>
          <a:lstStyle/>
          <a:p>
            <a:pPr marL="342900" indent="-342900">
              <a:buFont typeface="Wingdings" panose="05000000000000000000" pitchFamily="2" charset="2"/>
              <a:buChar char="q"/>
            </a:pPr>
            <a:r>
              <a:rPr lang="es-ES" b="1" dirty="0">
                <a:solidFill>
                  <a:srgbClr val="304987"/>
                </a:solidFill>
              </a:rPr>
              <a:t>R5.2 - IE3 model Courses Handbook </a:t>
            </a:r>
            <a:r>
              <a:rPr lang="en-US" b="1" dirty="0">
                <a:solidFill>
                  <a:srgbClr val="304987"/>
                </a:solidFill>
              </a:rPr>
              <a:t>(Responsible: </a:t>
            </a:r>
            <a:r>
              <a:rPr lang="en-US" b="1" dirty="0" err="1">
                <a:solidFill>
                  <a:srgbClr val="304987"/>
                </a:solidFill>
              </a:rPr>
              <a:t>LiU</a:t>
            </a:r>
            <a:r>
              <a:rPr lang="en-US" b="1" dirty="0">
                <a:solidFill>
                  <a:srgbClr val="304987"/>
                </a:solidFill>
              </a:rPr>
              <a:t>) </a:t>
            </a:r>
            <a:r>
              <a:rPr lang="en-US" b="1" dirty="0">
                <a:solidFill>
                  <a:srgbClr val="304987"/>
                </a:solidFill>
                <a:sym typeface="Wingdings" panose="05000000000000000000" pitchFamily="2" charset="2"/>
              </a:rPr>
              <a:t> deadline M36</a:t>
            </a:r>
          </a:p>
          <a:p>
            <a:pPr lvl="1"/>
            <a:r>
              <a:rPr lang="en-US" dirty="0">
                <a:solidFill>
                  <a:srgbClr val="304987"/>
                </a:solidFill>
                <a:sym typeface="Wingdings" panose="05000000000000000000" pitchFamily="2" charset="2"/>
              </a:rPr>
              <a:t>The Handbook will sum up the experiences collected in the 4 partner countries and address key points to facilitate the adoption of the IE3 methodologies by non-partner HEI and companies. </a:t>
            </a:r>
            <a:r>
              <a:rPr lang="en-US" b="1" dirty="0">
                <a:solidFill>
                  <a:srgbClr val="304987"/>
                </a:solidFill>
                <a:sym typeface="Wingdings" panose="05000000000000000000" pitchFamily="2" charset="2"/>
              </a:rPr>
              <a:t>The Handbook will contain:</a:t>
            </a:r>
          </a:p>
          <a:p>
            <a:pPr marL="1200150" lvl="2" indent="-285750">
              <a:buFont typeface="Arial" panose="020B0604020202020204" pitchFamily="34" charset="0"/>
              <a:buChar char="•"/>
            </a:pPr>
            <a:endParaRPr lang="en-US" dirty="0">
              <a:solidFill>
                <a:srgbClr val="304987"/>
              </a:solidFill>
              <a:sym typeface="Wingdings" panose="05000000000000000000" pitchFamily="2" charset="2"/>
            </a:endParaRPr>
          </a:p>
          <a:p>
            <a:pPr marL="1200150" lvl="2" indent="-285750">
              <a:buFont typeface="Arial" panose="020B0604020202020204" pitchFamily="34" charset="0"/>
              <a:buChar char="•"/>
            </a:pPr>
            <a:r>
              <a:rPr lang="en-US" dirty="0">
                <a:solidFill>
                  <a:srgbClr val="304987"/>
                </a:solidFill>
                <a:sym typeface="Wingdings" panose="05000000000000000000" pitchFamily="2" charset="2"/>
              </a:rPr>
              <a:t>Specific tasks and responsibility flows</a:t>
            </a:r>
          </a:p>
          <a:p>
            <a:pPr marL="1200150" lvl="2" indent="-285750">
              <a:buFont typeface="Arial" panose="020B0604020202020204" pitchFamily="34" charset="0"/>
              <a:buChar char="•"/>
            </a:pPr>
            <a:r>
              <a:rPr lang="en-US" dirty="0">
                <a:solidFill>
                  <a:srgbClr val="304987"/>
                </a:solidFill>
                <a:sym typeface="Wingdings" panose="05000000000000000000" pitchFamily="2" charset="2"/>
              </a:rPr>
              <a:t>Delivery procedures</a:t>
            </a:r>
          </a:p>
          <a:p>
            <a:pPr marL="1200150" lvl="2" indent="-285750">
              <a:buFont typeface="Arial" panose="020B0604020202020204" pitchFamily="34" charset="0"/>
              <a:buChar char="•"/>
            </a:pPr>
            <a:r>
              <a:rPr lang="en-US" dirty="0">
                <a:solidFill>
                  <a:srgbClr val="304987"/>
                </a:solidFill>
                <a:sym typeface="Wingdings" panose="05000000000000000000" pitchFamily="2" charset="2"/>
              </a:rPr>
              <a:t>Definition of the country leader and detailed workflows, information exchange methods and procedures: in order to enhance a lean individual work and cooperation among the national partners</a:t>
            </a:r>
          </a:p>
          <a:p>
            <a:pPr marL="1200150" lvl="2" indent="-285750">
              <a:buFont typeface="Arial" panose="020B0604020202020204" pitchFamily="34" charset="0"/>
              <a:buChar char="•"/>
            </a:pPr>
            <a:r>
              <a:rPr lang="en-US" dirty="0">
                <a:solidFill>
                  <a:srgbClr val="304987"/>
                </a:solidFill>
                <a:sym typeface="Wingdings" panose="05000000000000000000" pitchFamily="2" charset="2"/>
              </a:rPr>
              <a:t>Time horizon: specific intermediate deadlines within the Task time scale</a:t>
            </a:r>
          </a:p>
          <a:p>
            <a:pPr marL="1200150" lvl="2" indent="-285750">
              <a:buFont typeface="Arial" panose="020B0604020202020204" pitchFamily="34" charset="0"/>
              <a:buChar char="•"/>
            </a:pPr>
            <a:endParaRPr lang="en-US" dirty="0">
              <a:solidFill>
                <a:srgbClr val="304987"/>
              </a:solidFill>
              <a:sym typeface="Wingdings" panose="05000000000000000000" pitchFamily="2" charset="2"/>
            </a:endParaRPr>
          </a:p>
          <a:p>
            <a:pPr marL="1200150" lvl="2" indent="-285750">
              <a:buFont typeface="Arial" panose="020B0604020202020204" pitchFamily="34" charset="0"/>
              <a:buChar char="•"/>
            </a:pPr>
            <a:r>
              <a:rPr lang="en-US" dirty="0">
                <a:solidFill>
                  <a:srgbClr val="304987"/>
                </a:solidFill>
              </a:rPr>
              <a:t>Implementation guidelines</a:t>
            </a:r>
          </a:p>
          <a:p>
            <a:pPr marL="1200150" lvl="2" indent="-285750">
              <a:buFont typeface="Arial" panose="020B0604020202020204" pitchFamily="34" charset="0"/>
              <a:buChar char="•"/>
            </a:pPr>
            <a:r>
              <a:rPr lang="en-US" dirty="0">
                <a:solidFill>
                  <a:srgbClr val="304987"/>
                </a:solidFill>
              </a:rPr>
              <a:t>Tips on organizational tasks</a:t>
            </a:r>
          </a:p>
          <a:p>
            <a:pPr marL="1200150" lvl="2" indent="-285750">
              <a:buFont typeface="Arial" panose="020B0604020202020204" pitchFamily="34" charset="0"/>
              <a:buChar char="•"/>
            </a:pPr>
            <a:r>
              <a:rPr lang="en-US" dirty="0">
                <a:solidFill>
                  <a:srgbClr val="304987"/>
                </a:solidFill>
              </a:rPr>
              <a:t>Guidelines and tools for monitoring and evaluation</a:t>
            </a:r>
          </a:p>
          <a:p>
            <a:pPr marL="1200150" lvl="2" indent="-285750">
              <a:buFont typeface="Arial" panose="020B0604020202020204" pitchFamily="34" charset="0"/>
              <a:buChar char="•"/>
            </a:pPr>
            <a:endParaRPr lang="en-US" dirty="0">
              <a:solidFill>
                <a:srgbClr val="304987"/>
              </a:solidFill>
            </a:endParaRPr>
          </a:p>
          <a:p>
            <a:pPr marL="1200150" lvl="2" indent="-285750">
              <a:buFont typeface="Arial" panose="020B0604020202020204" pitchFamily="34" charset="0"/>
              <a:buChar char="•"/>
            </a:pPr>
            <a:r>
              <a:rPr lang="en-US" dirty="0">
                <a:solidFill>
                  <a:srgbClr val="304987"/>
                </a:solidFill>
              </a:rPr>
              <a:t>Tables for the collection of attendees’ results</a:t>
            </a:r>
          </a:p>
          <a:p>
            <a:pPr marL="1200150" lvl="2" indent="-285750">
              <a:buFont typeface="Arial" panose="020B0604020202020204" pitchFamily="34" charset="0"/>
              <a:buChar char="•"/>
            </a:pPr>
            <a:r>
              <a:rPr lang="en-US" dirty="0">
                <a:solidFill>
                  <a:srgbClr val="304987"/>
                </a:solidFill>
              </a:rPr>
              <a:t>Questionnaires to collect the attendees’ feedbacks concerning the learning methods</a:t>
            </a:r>
          </a:p>
          <a:p>
            <a:pPr marL="1200150" lvl="2" indent="-285750">
              <a:buFont typeface="Arial" panose="020B0604020202020204" pitchFamily="34" charset="0"/>
              <a:buChar char="•"/>
            </a:pPr>
            <a:r>
              <a:rPr lang="en-US" dirty="0">
                <a:solidFill>
                  <a:srgbClr val="304987"/>
                </a:solidFill>
              </a:rPr>
              <a:t>Questionnaire to collect the attendees’ feedback in terms of tackled topics</a:t>
            </a: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grpSp>
        <p:nvGrpSpPr>
          <p:cNvPr id="5" name="Gruppo 4">
            <a:extLst>
              <a:ext uri="{FF2B5EF4-FFF2-40B4-BE49-F238E27FC236}">
                <a16:creationId xmlns:a16="http://schemas.microsoft.com/office/drawing/2014/main" id="{D291B5EB-F017-6390-4F72-7EA8C5EF9AF9}"/>
              </a:ext>
            </a:extLst>
          </p:cNvPr>
          <p:cNvGrpSpPr/>
          <p:nvPr/>
        </p:nvGrpSpPr>
        <p:grpSpPr>
          <a:xfrm>
            <a:off x="539113" y="1554480"/>
            <a:ext cx="11308665" cy="1680768"/>
            <a:chOff x="539113" y="1554480"/>
            <a:chExt cx="11308665" cy="1706880"/>
          </a:xfrm>
        </p:grpSpPr>
        <p:sp>
          <p:nvSpPr>
            <p:cNvPr id="3" name="Rettangolo con angoli arrotondati 2">
              <a:extLst>
                <a:ext uri="{FF2B5EF4-FFF2-40B4-BE49-F238E27FC236}">
                  <a16:creationId xmlns:a16="http://schemas.microsoft.com/office/drawing/2014/main" id="{3CA881B1-C90C-23CD-9B76-A9B8EC5F0707}"/>
                </a:ext>
              </a:extLst>
            </p:cNvPr>
            <p:cNvSpPr/>
            <p:nvPr/>
          </p:nvSpPr>
          <p:spPr>
            <a:xfrm>
              <a:off x="539113" y="1554480"/>
              <a:ext cx="11308665" cy="1706880"/>
            </a:xfrm>
            <a:prstGeom prst="round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 name="Rettangolo 3">
              <a:extLst>
                <a:ext uri="{FF2B5EF4-FFF2-40B4-BE49-F238E27FC236}">
                  <a16:creationId xmlns:a16="http://schemas.microsoft.com/office/drawing/2014/main" id="{3B412264-0E7C-212D-0EB3-865D22FB63D0}"/>
                </a:ext>
              </a:extLst>
            </p:cNvPr>
            <p:cNvSpPr/>
            <p:nvPr/>
          </p:nvSpPr>
          <p:spPr>
            <a:xfrm>
              <a:off x="5974080" y="1554480"/>
              <a:ext cx="4876800" cy="85344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t>The IE3 framework as a </a:t>
              </a:r>
              <a:r>
                <a:rPr lang="it-IT" b="1" dirty="0" err="1"/>
                <a:t>whole</a:t>
              </a:r>
              <a:r>
                <a:rPr lang="it-IT" b="1" dirty="0"/>
                <a:t> (e.g. </a:t>
              </a:r>
              <a:r>
                <a:rPr lang="it-IT" b="1" dirty="0" err="1"/>
                <a:t>HEIs</a:t>
              </a:r>
              <a:r>
                <a:rPr lang="it-IT" b="1" dirty="0"/>
                <a:t>-companies </a:t>
              </a:r>
              <a:r>
                <a:rPr lang="it-IT" b="1" dirty="0" err="1"/>
                <a:t>cooperation</a:t>
              </a:r>
              <a:r>
                <a:rPr lang="it-IT" b="1" dirty="0"/>
                <a:t>; skill gap </a:t>
              </a:r>
              <a:r>
                <a:rPr lang="it-IT" b="1" dirty="0" err="1"/>
                <a:t>reduction</a:t>
              </a:r>
              <a:r>
                <a:rPr lang="it-IT" b="1" dirty="0"/>
                <a:t>; European framework)</a:t>
              </a:r>
            </a:p>
          </p:txBody>
        </p:sp>
      </p:grpSp>
      <p:grpSp>
        <p:nvGrpSpPr>
          <p:cNvPr id="8" name="Gruppo 7">
            <a:extLst>
              <a:ext uri="{FF2B5EF4-FFF2-40B4-BE49-F238E27FC236}">
                <a16:creationId xmlns:a16="http://schemas.microsoft.com/office/drawing/2014/main" id="{BF897BB2-74A0-0698-E803-FF4DD8695DC7}"/>
              </a:ext>
            </a:extLst>
          </p:cNvPr>
          <p:cNvGrpSpPr/>
          <p:nvPr/>
        </p:nvGrpSpPr>
        <p:grpSpPr>
          <a:xfrm>
            <a:off x="539112" y="3268193"/>
            <a:ext cx="11308665" cy="1202207"/>
            <a:chOff x="539113" y="1554480"/>
            <a:chExt cx="11308665" cy="1706880"/>
          </a:xfrm>
        </p:grpSpPr>
        <p:sp>
          <p:nvSpPr>
            <p:cNvPr id="9" name="Rettangolo con angoli arrotondati 8">
              <a:extLst>
                <a:ext uri="{FF2B5EF4-FFF2-40B4-BE49-F238E27FC236}">
                  <a16:creationId xmlns:a16="http://schemas.microsoft.com/office/drawing/2014/main" id="{A5769EA8-9444-8489-8622-D259252522ED}"/>
                </a:ext>
              </a:extLst>
            </p:cNvPr>
            <p:cNvSpPr/>
            <p:nvPr/>
          </p:nvSpPr>
          <p:spPr>
            <a:xfrm>
              <a:off x="539113" y="1554480"/>
              <a:ext cx="11308665" cy="170688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0" name="Rettangolo 9">
              <a:extLst>
                <a:ext uri="{FF2B5EF4-FFF2-40B4-BE49-F238E27FC236}">
                  <a16:creationId xmlns:a16="http://schemas.microsoft.com/office/drawing/2014/main" id="{AEA4416C-5548-5118-9C4A-5A932F431508}"/>
                </a:ext>
              </a:extLst>
            </p:cNvPr>
            <p:cNvSpPr/>
            <p:nvPr/>
          </p:nvSpPr>
          <p:spPr>
            <a:xfrm>
              <a:off x="6563360" y="2394433"/>
              <a:ext cx="4876800" cy="85344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t>Blended </a:t>
              </a:r>
              <a:r>
                <a:rPr lang="it-IT" b="1" dirty="0" err="1"/>
                <a:t>course</a:t>
              </a:r>
              <a:r>
                <a:rPr lang="it-IT" b="1" dirty="0"/>
                <a:t> framework</a:t>
              </a:r>
            </a:p>
          </p:txBody>
        </p:sp>
      </p:grpSp>
      <p:grpSp>
        <p:nvGrpSpPr>
          <p:cNvPr id="11" name="Gruppo 10">
            <a:extLst>
              <a:ext uri="{FF2B5EF4-FFF2-40B4-BE49-F238E27FC236}">
                <a16:creationId xmlns:a16="http://schemas.microsoft.com/office/drawing/2014/main" id="{E6EEF372-2E22-688D-28E5-30DF3B4C8BD0}"/>
              </a:ext>
            </a:extLst>
          </p:cNvPr>
          <p:cNvGrpSpPr/>
          <p:nvPr/>
        </p:nvGrpSpPr>
        <p:grpSpPr>
          <a:xfrm>
            <a:off x="539112" y="4513505"/>
            <a:ext cx="11308665" cy="1202207"/>
            <a:chOff x="539113" y="1554480"/>
            <a:chExt cx="11308665" cy="1706880"/>
          </a:xfrm>
        </p:grpSpPr>
        <p:sp>
          <p:nvSpPr>
            <p:cNvPr id="12" name="Rettangolo con angoli arrotondati 11">
              <a:extLst>
                <a:ext uri="{FF2B5EF4-FFF2-40B4-BE49-F238E27FC236}">
                  <a16:creationId xmlns:a16="http://schemas.microsoft.com/office/drawing/2014/main" id="{0CE19345-C716-FBA6-652D-DDCEA83B5B84}"/>
                </a:ext>
              </a:extLst>
            </p:cNvPr>
            <p:cNvSpPr/>
            <p:nvPr/>
          </p:nvSpPr>
          <p:spPr>
            <a:xfrm>
              <a:off x="539113" y="1554480"/>
              <a:ext cx="11308665" cy="1706880"/>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3" name="Rettangolo 12">
              <a:extLst>
                <a:ext uri="{FF2B5EF4-FFF2-40B4-BE49-F238E27FC236}">
                  <a16:creationId xmlns:a16="http://schemas.microsoft.com/office/drawing/2014/main" id="{1E89BD72-7961-A084-B9E5-79403EAD4BFF}"/>
                </a:ext>
              </a:extLst>
            </p:cNvPr>
            <p:cNvSpPr/>
            <p:nvPr/>
          </p:nvSpPr>
          <p:spPr>
            <a:xfrm>
              <a:off x="8839200" y="2484666"/>
              <a:ext cx="2600959" cy="763207"/>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err="1"/>
                <a:t>Annexes</a:t>
              </a:r>
              <a:endParaRPr lang="it-IT" b="1" dirty="0"/>
            </a:p>
          </p:txBody>
        </p:sp>
      </p:grpSp>
    </p:spTree>
    <p:extLst>
      <p:ext uri="{BB962C8B-B14F-4D97-AF65-F5344CB8AC3E}">
        <p14:creationId xmlns:p14="http://schemas.microsoft.com/office/powerpoint/2010/main" val="3030011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078313"/>
          </a:xfrm>
          <a:prstGeom prst="rect">
            <a:avLst/>
          </a:prstGeom>
          <a:ln>
            <a:noFill/>
          </a:ln>
        </p:spPr>
        <p:txBody>
          <a:bodyPr wrap="square">
            <a:spAutoFit/>
          </a:bodyPr>
          <a:lstStyle/>
          <a:p>
            <a:pPr algn="ctr"/>
            <a:r>
              <a:rPr lang="it-IT" sz="2400" b="1" cap="small" dirty="0" err="1">
                <a:solidFill>
                  <a:srgbClr val="304987"/>
                </a:solidFill>
              </a:rPr>
              <a:t>Characteristics</a:t>
            </a:r>
            <a:r>
              <a:rPr lang="it-IT" sz="2400" b="1" cap="small" dirty="0">
                <a:solidFill>
                  <a:srgbClr val="304987"/>
                </a:solidFill>
              </a:rPr>
              <a:t> of the </a:t>
            </a:r>
            <a:r>
              <a:rPr lang="it-IT" sz="2400" b="1" cap="small" dirty="0" err="1">
                <a:solidFill>
                  <a:srgbClr val="304987"/>
                </a:solidFill>
              </a:rPr>
              <a:t>handbook</a:t>
            </a:r>
            <a:endParaRPr lang="en-US" sz="2400" b="1"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endParaRPr lang="es-ES" sz="2000" b="1">
              <a:solidFill>
                <a:srgbClr val="FF0000"/>
              </a:solidFill>
            </a:endParaRPr>
          </a:p>
          <a:p>
            <a:pPr marL="342900" indent="-342900">
              <a:buFont typeface="Arial" panose="020B0604020202020204" pitchFamily="34" charset="0"/>
              <a:buChar char="•"/>
            </a:pPr>
            <a:r>
              <a:rPr lang="es-ES" sz="2000" b="1">
                <a:solidFill>
                  <a:srgbClr val="FF0000"/>
                </a:solidFill>
              </a:rPr>
              <a:t>Compelling</a:t>
            </a:r>
            <a:r>
              <a:rPr lang="es-ES" sz="2000" b="1">
                <a:solidFill>
                  <a:srgbClr val="304987"/>
                </a:solidFill>
              </a:rPr>
              <a:t> </a:t>
            </a:r>
            <a:r>
              <a:rPr lang="es-ES" sz="2000" b="1" dirty="0">
                <a:solidFill>
                  <a:srgbClr val="304987"/>
                </a:solidFill>
                <a:sym typeface="Wingdings" panose="05000000000000000000" pitchFamily="2" charset="2"/>
              </a:rPr>
              <a:t> essential and useful information drawing the attention of the reader</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r>
              <a:rPr lang="es-ES" sz="2000" b="1" dirty="0">
                <a:solidFill>
                  <a:srgbClr val="00B050"/>
                </a:solidFill>
                <a:sym typeface="Wingdings" panose="05000000000000000000" pitchFamily="2" charset="2"/>
              </a:rPr>
              <a:t>Appealing</a:t>
            </a:r>
            <a:r>
              <a:rPr lang="es-ES" sz="2000" b="1" dirty="0">
                <a:solidFill>
                  <a:srgbClr val="304987"/>
                </a:solidFill>
                <a:sym typeface="Wingdings" panose="05000000000000000000" pitchFamily="2" charset="2"/>
              </a:rPr>
              <a:t>  about the graphics of the handbook (cover page; using images, charts, storytelling etc.)</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r>
              <a:rPr lang="es-ES" sz="2000" b="1" dirty="0">
                <a:solidFill>
                  <a:srgbClr val="7030A0"/>
                </a:solidFill>
                <a:sym typeface="Wingdings" panose="05000000000000000000" pitchFamily="2" charset="2"/>
              </a:rPr>
              <a:t>Short </a:t>
            </a:r>
            <a:r>
              <a:rPr lang="es-ES" sz="2000" b="1" dirty="0">
                <a:solidFill>
                  <a:srgbClr val="304987"/>
                </a:solidFill>
                <a:sym typeface="Wingdings" panose="05000000000000000000" pitchFamily="2" charset="2"/>
              </a:rPr>
              <a:t> no longer than 20-30 pages excluded the annexes</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898911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7294305"/>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r>
              <a:rPr lang="es-ES" sz="2400" b="1" cap="small" dirty="0">
                <a:solidFill>
                  <a:srgbClr val="304987"/>
                </a:solidFill>
              </a:rPr>
              <a:t>Section n. 1 </a:t>
            </a:r>
            <a:r>
              <a:rPr lang="es-ES" sz="2400" b="1" cap="small" dirty="0">
                <a:solidFill>
                  <a:srgbClr val="304987"/>
                </a:solidFill>
                <a:sym typeface="Wingdings" panose="05000000000000000000" pitchFamily="2" charset="2"/>
              </a:rPr>
              <a:t> Introduction to the general </a:t>
            </a:r>
            <a:r>
              <a:rPr lang="es-ES" sz="2400" b="1" cap="small" dirty="0">
                <a:solidFill>
                  <a:srgbClr val="304987"/>
                </a:solidFill>
              </a:rPr>
              <a:t>objectives of the IE3 course:</a:t>
            </a:r>
          </a:p>
          <a:p>
            <a:pPr marL="342900" indent="-342900">
              <a:buFont typeface="Arial" panose="020B0604020202020204" pitchFamily="34" charset="0"/>
              <a:buChar char="•"/>
            </a:pPr>
            <a:endParaRPr lang="es-ES" sz="2400" b="1" cap="small" dirty="0">
              <a:solidFill>
                <a:srgbClr val="304987"/>
              </a:solidFill>
            </a:endParaRPr>
          </a:p>
          <a:p>
            <a:pPr marL="1828800" lvl="3" indent="-457200">
              <a:buFont typeface="+mj-lt"/>
              <a:buAutoNum type="arabicParenR"/>
            </a:pPr>
            <a:r>
              <a:rPr lang="es-ES" sz="2400" dirty="0">
                <a:solidFill>
                  <a:srgbClr val="304987"/>
                </a:solidFill>
              </a:rPr>
              <a:t>Reducing the skill mismatch between university education and practical training in the field of Industrial Engineering (explaining the cooperation between – </a:t>
            </a:r>
            <a:r>
              <a:rPr lang="es-ES" sz="2400" i="1" dirty="0"/>
              <a:t>this is relevant to make the course attractive for the learners</a:t>
            </a:r>
          </a:p>
          <a:p>
            <a:pPr marL="1828800" lvl="3" indent="-457200">
              <a:buFont typeface="+mj-lt"/>
              <a:buAutoNum type="arabicParenR"/>
            </a:pPr>
            <a:endParaRPr lang="es-ES" sz="2400" dirty="0">
              <a:solidFill>
                <a:srgbClr val="304987"/>
              </a:solidFill>
            </a:endParaRPr>
          </a:p>
          <a:p>
            <a:pPr marL="1828800" lvl="3" indent="-457200">
              <a:buFont typeface="+mj-lt"/>
              <a:buAutoNum type="arabicParenR"/>
            </a:pPr>
            <a:r>
              <a:rPr lang="es-ES" sz="2400" dirty="0">
                <a:solidFill>
                  <a:srgbClr val="304987"/>
                </a:solidFill>
              </a:rPr>
              <a:t>Complying with the </a:t>
            </a:r>
            <a:r>
              <a:rPr lang="es-ES" sz="2400" u="sng" dirty="0">
                <a:solidFill>
                  <a:srgbClr val="304987"/>
                </a:solidFill>
              </a:rPr>
              <a:t>European Educational Framework </a:t>
            </a:r>
            <a:r>
              <a:rPr lang="es-ES" sz="2400" dirty="0">
                <a:solidFill>
                  <a:srgbClr val="304987"/>
                </a:solidFill>
              </a:rPr>
              <a:t>based on the key concept of undertaking actions </a:t>
            </a:r>
            <a:r>
              <a:rPr lang="es-ES" sz="2400" u="sng" dirty="0">
                <a:solidFill>
                  <a:srgbClr val="304987"/>
                </a:solidFill>
              </a:rPr>
              <a:t>to accomplish the lifelong learning principle</a:t>
            </a:r>
          </a:p>
          <a:p>
            <a:pPr marL="1828800" lvl="3" indent="-457200">
              <a:buFont typeface="+mj-lt"/>
              <a:buAutoNum type="arabicParenR"/>
            </a:pPr>
            <a:endParaRPr lang="es-ES" sz="2400" u="sng" dirty="0">
              <a:solidFill>
                <a:srgbClr val="304987"/>
              </a:solidFill>
            </a:endParaRPr>
          </a:p>
          <a:p>
            <a:pPr marL="1828800" lvl="3" indent="-457200">
              <a:buFont typeface="+mj-lt"/>
              <a:buAutoNum type="arabicParenR"/>
            </a:pPr>
            <a:r>
              <a:rPr lang="es-ES" sz="2400" dirty="0">
                <a:solidFill>
                  <a:srgbClr val="304987"/>
                </a:solidFill>
              </a:rPr>
              <a:t>Exchange good practices by building a real network between the IE3 partners and other stakeholders in order to guarantee a real uptake of the values raised with the project</a:t>
            </a:r>
          </a:p>
          <a:p>
            <a:pPr marL="1714500" lvl="3" indent="-342900">
              <a:buFont typeface="Courier New" panose="02070309020205020404" pitchFamily="49" charset="0"/>
              <a:buChar char="o"/>
            </a:pPr>
            <a:endParaRPr lang="es-ES" sz="2400" dirty="0">
              <a:solidFill>
                <a:srgbClr val="304987"/>
              </a:solidFill>
            </a:endParaRPr>
          </a:p>
          <a:p>
            <a:pPr marL="1257300" lvl="2" indent="-342900">
              <a:buFont typeface="Courier New" panose="02070309020205020404" pitchFamily="49" charset="0"/>
              <a:buChar char="o"/>
            </a:pPr>
            <a:endParaRPr lang="es-ES" sz="2400" b="1" cap="small"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2014990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693866"/>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r>
              <a:rPr lang="es-ES" sz="2400" b="1" cap="small" dirty="0">
                <a:solidFill>
                  <a:srgbClr val="304987"/>
                </a:solidFill>
              </a:rPr>
              <a:t>Section n. 2 </a:t>
            </a:r>
            <a:r>
              <a:rPr lang="es-ES" sz="2400" b="1" cap="small" dirty="0">
                <a:solidFill>
                  <a:srgbClr val="304987"/>
                </a:solidFill>
                <a:sym typeface="Wingdings" panose="05000000000000000000" pitchFamily="2" charset="2"/>
              </a:rPr>
              <a:t> Presentation of the IE3 framework as a whole</a:t>
            </a:r>
            <a:r>
              <a:rPr lang="es-ES" sz="2400" b="1" cap="small" dirty="0">
                <a:solidFill>
                  <a:srgbClr val="304987"/>
                </a:solidFill>
              </a:rPr>
              <a:t>: </a:t>
            </a:r>
            <a:r>
              <a:rPr lang="es-ES" sz="2400" dirty="0">
                <a:solidFill>
                  <a:srgbClr val="304987"/>
                </a:solidFill>
              </a:rPr>
              <a:t>This section is based on the principle that the </a:t>
            </a:r>
            <a:r>
              <a:rPr lang="es-ES" sz="2400" dirty="0">
                <a:solidFill>
                  <a:srgbClr val="FF0000"/>
                </a:solidFill>
              </a:rPr>
              <a:t>IE3 framework is liable to changes depending on the specific needs at country/institution level. </a:t>
            </a:r>
            <a:r>
              <a:rPr lang="es-ES" sz="2400" dirty="0">
                <a:solidFill>
                  <a:srgbClr val="304987"/>
                </a:solidFill>
              </a:rPr>
              <a:t>In other words, IE3 develops a framework being proposed the stakeholder communities which will be allowed to intend it as a starting point of a dynamic educational framework to be adapted/updated at any need; however, respecting the  general outline in order to avoid any misrepresentation.</a:t>
            </a:r>
          </a:p>
          <a:p>
            <a:pPr marL="342900" indent="-342900">
              <a:buFont typeface="Arial" panose="020B0604020202020204" pitchFamily="34" charset="0"/>
              <a:buChar char="•"/>
            </a:pPr>
            <a:endParaRPr lang="es-ES" sz="2400" dirty="0">
              <a:solidFill>
                <a:srgbClr val="304987"/>
              </a:solidFill>
            </a:endParaRPr>
          </a:p>
          <a:p>
            <a:pPr algn="ctr"/>
            <a:r>
              <a:rPr lang="es-ES" sz="2400" dirty="0">
                <a:solidFill>
                  <a:srgbClr val="304987"/>
                </a:solidFill>
              </a:rPr>
              <a:t> </a:t>
            </a:r>
            <a:r>
              <a:rPr lang="es-ES" sz="2400" dirty="0">
                <a:solidFill>
                  <a:srgbClr val="C00000"/>
                </a:solidFill>
              </a:rPr>
              <a:t>Therefore, the handbook will underscore the steps/parts of the framework liable to changes by highlighting the CRITICAL POINT concept </a:t>
            </a:r>
            <a:r>
              <a:rPr lang="es-ES" sz="2400" dirty="0">
                <a:solidFill>
                  <a:srgbClr val="C00000"/>
                </a:solidFill>
                <a:sym typeface="Wingdings" panose="05000000000000000000" pitchFamily="2" charset="2"/>
              </a:rPr>
              <a:t> for </a:t>
            </a:r>
            <a:r>
              <a:rPr lang="es-ES" sz="2400" b="1" dirty="0">
                <a:solidFill>
                  <a:srgbClr val="C00000"/>
                </a:solidFill>
                <a:sym typeface="Wingdings" panose="05000000000000000000" pitchFamily="2" charset="2"/>
              </a:rPr>
              <a:t>critical point (CP) </a:t>
            </a:r>
            <a:r>
              <a:rPr lang="es-ES" sz="2400" dirty="0">
                <a:solidFill>
                  <a:srgbClr val="C00000"/>
                </a:solidFill>
                <a:sym typeface="Wingdings" panose="05000000000000000000" pitchFamily="2" charset="2"/>
              </a:rPr>
              <a:t>we mean that the step/part of the IE3 framework that will depend on the specific circustamces (national law; internal rules etc) will be marked with </a:t>
            </a:r>
            <a:r>
              <a:rPr lang="es-ES" sz="2400" b="1" dirty="0">
                <a:solidFill>
                  <a:srgbClr val="C00000"/>
                </a:solidFill>
                <a:sym typeface="Wingdings" panose="05000000000000000000" pitchFamily="2" charset="2"/>
              </a:rPr>
              <a:t>(CP</a:t>
            </a:r>
            <a:r>
              <a:rPr lang="es-ES" sz="2400" b="1" baseline="30000" dirty="0">
                <a:solidFill>
                  <a:srgbClr val="C00000"/>
                </a:solidFill>
                <a:sym typeface="Wingdings" panose="05000000000000000000" pitchFamily="2" charset="2"/>
              </a:rPr>
              <a:t>x</a:t>
            </a:r>
            <a:r>
              <a:rPr lang="es-ES" sz="2400" b="1" dirty="0">
                <a:solidFill>
                  <a:srgbClr val="C00000"/>
                </a:solidFill>
                <a:sym typeface="Wingdings" panose="05000000000000000000" pitchFamily="2" charset="2"/>
              </a:rPr>
              <a:t>)</a:t>
            </a:r>
            <a:r>
              <a:rPr lang="es-ES" sz="2400" dirty="0">
                <a:solidFill>
                  <a:srgbClr val="C00000"/>
                </a:solidFill>
                <a:sym typeface="Wingdings" panose="05000000000000000000" pitchFamily="2" charset="2"/>
              </a:rPr>
              <a:t>, where the superscript x is just the numeration of footnotes briefly justifying the CP</a:t>
            </a:r>
            <a:endParaRPr lang="es-ES" sz="2400" dirty="0">
              <a:solidFill>
                <a:srgbClr val="C00000"/>
              </a:solidFill>
            </a:endParaRPr>
          </a:p>
          <a:p>
            <a:pPr marL="342900" indent="-342900">
              <a:buFont typeface="Arial" panose="020B0604020202020204" pitchFamily="34" charset="0"/>
              <a:buChar char="•"/>
            </a:pPr>
            <a:endParaRPr lang="es-ES" sz="2400" b="1" cap="small" dirty="0">
              <a:solidFill>
                <a:srgbClr val="304987"/>
              </a:solidFill>
            </a:endParaRPr>
          </a:p>
        </p:txBody>
      </p:sp>
    </p:spTree>
    <p:extLst>
      <p:ext uri="{BB962C8B-B14F-4D97-AF65-F5344CB8AC3E}">
        <p14:creationId xmlns:p14="http://schemas.microsoft.com/office/powerpoint/2010/main" val="273504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baseline="30000"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baseline="30000"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3477875"/>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algn="ctr"/>
            <a:r>
              <a:rPr lang="es-ES" sz="2400" b="1" cap="small" dirty="0">
                <a:solidFill>
                  <a:srgbClr val="C00000"/>
                </a:solidFill>
              </a:rPr>
              <a:t>Example of CP in the Handbook</a:t>
            </a:r>
          </a:p>
          <a:p>
            <a:pPr algn="ctr"/>
            <a:endParaRPr lang="es-ES" sz="2400" b="1" cap="small" dirty="0">
              <a:solidFill>
                <a:srgbClr val="C00000"/>
              </a:solidFill>
            </a:endParaRPr>
          </a:p>
          <a:p>
            <a:pPr marL="342900" indent="-342900">
              <a:buFont typeface="Arial" panose="020B0604020202020204" pitchFamily="34" charset="0"/>
              <a:buChar char="•"/>
            </a:pPr>
            <a:r>
              <a:rPr lang="es-ES" sz="2400" dirty="0">
                <a:solidFill>
                  <a:srgbClr val="304987"/>
                </a:solidFill>
              </a:rPr>
              <a:t>T4.2 </a:t>
            </a:r>
            <a:r>
              <a:rPr lang="en-US" sz="2400" dirty="0">
                <a:solidFill>
                  <a:srgbClr val="304987"/>
                </a:solidFill>
              </a:rPr>
              <a:t>Preparation of e-learning modules starting from the training materials prepared </a:t>
            </a:r>
            <a:r>
              <a:rPr lang="en-US" sz="2400" b="1" cap="small" dirty="0">
                <a:solidFill>
                  <a:srgbClr val="C00000"/>
                </a:solidFill>
              </a:rPr>
              <a:t>(CP</a:t>
            </a:r>
            <a:r>
              <a:rPr lang="en-US" sz="2400" b="1" cap="small" baseline="30000" dirty="0">
                <a:solidFill>
                  <a:srgbClr val="C00000"/>
                </a:solidFill>
              </a:rPr>
              <a:t>1</a:t>
            </a:r>
            <a:r>
              <a:rPr lang="en-US" sz="2400" b="1" cap="small" dirty="0">
                <a:solidFill>
                  <a:srgbClr val="C00000"/>
                </a:solidFill>
              </a:rPr>
              <a:t>)</a:t>
            </a:r>
            <a:endParaRPr lang="es-ES" sz="2400" b="1" cap="small" dirty="0">
              <a:solidFill>
                <a:srgbClr val="C00000"/>
              </a:solidFill>
            </a:endParaRPr>
          </a:p>
          <a:p>
            <a:pPr algn="ctr"/>
            <a:endParaRPr lang="es-ES" sz="2400" b="1" cap="small" dirty="0">
              <a:solidFill>
                <a:srgbClr val="C00000"/>
              </a:solidFill>
            </a:endParaRPr>
          </a:p>
          <a:p>
            <a:pPr marL="342900" indent="-342900">
              <a:buFont typeface="Arial" panose="020B0604020202020204" pitchFamily="34" charset="0"/>
              <a:buChar char="•"/>
            </a:pPr>
            <a:endParaRPr lang="es-ES" sz="2400" b="1" cap="small" dirty="0">
              <a:solidFill>
                <a:srgbClr val="304987"/>
              </a:solidFill>
            </a:endParaRPr>
          </a:p>
          <a:p>
            <a:pPr algn="ctr"/>
            <a:r>
              <a:rPr lang="es-ES" sz="2400" b="1" cap="small" dirty="0">
                <a:solidFill>
                  <a:srgbClr val="304987"/>
                </a:solidFill>
              </a:rPr>
              <a:t>Footnote:</a:t>
            </a:r>
          </a:p>
          <a:p>
            <a:pPr algn="ctr"/>
            <a:r>
              <a:rPr lang="es-ES" sz="2400" b="1" cap="small" baseline="30000" dirty="0">
                <a:solidFill>
                  <a:srgbClr val="C00000"/>
                </a:solidFill>
              </a:rPr>
              <a:t>1</a:t>
            </a:r>
            <a:r>
              <a:rPr lang="es-ES" sz="2400" b="1" cap="small" dirty="0">
                <a:solidFill>
                  <a:srgbClr val="C00000"/>
                </a:solidFill>
              </a:rPr>
              <a:t> </a:t>
            </a:r>
            <a:r>
              <a:rPr lang="es-ES" sz="1600" dirty="0">
                <a:solidFill>
                  <a:srgbClr val="C00000"/>
                </a:solidFill>
              </a:rPr>
              <a:t>The workflow to prepare the e-learning module may change based on different e-learning platforms being adopted by HEIs across Europe</a:t>
            </a:r>
            <a:endParaRPr lang="es-ES" sz="2400" dirty="0">
              <a:solidFill>
                <a:srgbClr val="C00000"/>
              </a:solidFill>
            </a:endParaRPr>
          </a:p>
        </p:txBody>
      </p:sp>
    </p:spTree>
    <p:extLst>
      <p:ext uri="{BB962C8B-B14F-4D97-AF65-F5344CB8AC3E}">
        <p14:creationId xmlns:p14="http://schemas.microsoft.com/office/powerpoint/2010/main" val="2856872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386090"/>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400" b="1" cap="small" dirty="0">
              <a:solidFill>
                <a:srgbClr val="304987"/>
              </a:solidFill>
            </a:endParaRPr>
          </a:p>
          <a:p>
            <a:pPr marL="1371600" lvl="2" indent="-457200">
              <a:buFont typeface="Wingdings" panose="05000000000000000000" pitchFamily="2" charset="2"/>
              <a:buChar char="q"/>
            </a:pPr>
            <a:endParaRPr lang="es-ES" sz="2400" dirty="0">
              <a:solidFill>
                <a:srgbClr val="304987"/>
              </a:solidFill>
            </a:endParaRPr>
          </a:p>
          <a:p>
            <a:pPr marL="1371600" lvl="2" indent="-457200">
              <a:buFont typeface="Wingdings" panose="05000000000000000000" pitchFamily="2" charset="2"/>
              <a:buChar char="q"/>
            </a:pPr>
            <a:r>
              <a:rPr lang="es-ES" sz="2400" dirty="0">
                <a:solidFill>
                  <a:srgbClr val="304987"/>
                </a:solidFill>
              </a:rPr>
              <a:t>2.1 - Tasks and responsibility flows </a:t>
            </a:r>
            <a:endParaRPr lang="es-ES" sz="2400" dirty="0">
              <a:solidFill>
                <a:srgbClr val="304987"/>
              </a:solidFill>
              <a:sym typeface="Wingdings" panose="05000000000000000000" pitchFamily="2" charset="2"/>
            </a:endParaRPr>
          </a:p>
          <a:p>
            <a:pPr lvl="2" algn="ctr"/>
            <a:r>
              <a:rPr lang="es-ES" sz="2400" dirty="0">
                <a:solidFill>
                  <a:srgbClr val="304987"/>
                </a:solidFill>
                <a:sym typeface="Wingdings" panose="05000000000000000000" pitchFamily="2" charset="2"/>
              </a:rPr>
              <a:t> TASKS: </a:t>
            </a:r>
          </a:p>
          <a:p>
            <a:pPr marL="2286000" lvl="4" indent="-457200">
              <a:buFont typeface="Wingdings" panose="05000000000000000000" pitchFamily="2" charset="2"/>
              <a:buChar char="v"/>
            </a:pPr>
            <a:r>
              <a:rPr lang="es-ES" sz="2400" cap="small" dirty="0">
                <a:solidFill>
                  <a:srgbClr val="304987"/>
                </a:solidFill>
                <a:sym typeface="Wingdings" panose="05000000000000000000" pitchFamily="2" charset="2"/>
              </a:rPr>
              <a:t>Ordinary tasks: </a:t>
            </a:r>
            <a:r>
              <a:rPr lang="es-ES" sz="2400" dirty="0">
                <a:solidFill>
                  <a:srgbClr val="304987"/>
                </a:solidFill>
                <a:sym typeface="Wingdings" panose="05000000000000000000" pitchFamily="2" charset="2"/>
              </a:rPr>
              <a:t>Report tasks from WP4 and WP5 to replicate the course. </a:t>
            </a:r>
          </a:p>
          <a:p>
            <a:pPr marL="2286000" lvl="4" indent="-457200">
              <a:buFont typeface="Wingdings" panose="05000000000000000000" pitchFamily="2" charset="2"/>
              <a:buChar char="v"/>
            </a:pPr>
            <a:r>
              <a:rPr lang="es-ES" sz="2400" cap="small" dirty="0">
                <a:solidFill>
                  <a:srgbClr val="304987"/>
                </a:solidFill>
              </a:rPr>
              <a:t>Extraordinary tasks: </a:t>
            </a:r>
            <a:r>
              <a:rPr lang="es-ES" sz="2400" dirty="0">
                <a:solidFill>
                  <a:srgbClr val="304987"/>
                </a:solidFill>
                <a:sym typeface="Wingdings" panose="05000000000000000000" pitchFamily="2" charset="2"/>
              </a:rPr>
              <a:t>Report tasks from WP1 and WP2 to update the BoK in the long term; Report tasks from WP3 to update the training materials. </a:t>
            </a:r>
          </a:p>
          <a:p>
            <a:pPr lvl="4" algn="ctr"/>
            <a:endParaRPr lang="es-ES" sz="2400" cap="small" dirty="0">
              <a:solidFill>
                <a:srgbClr val="304987"/>
              </a:solidFill>
            </a:endParaRPr>
          </a:p>
          <a:p>
            <a:pPr lvl="4" algn="ctr"/>
            <a:endParaRPr lang="es-ES" sz="2400" cap="small" dirty="0">
              <a:solidFill>
                <a:srgbClr val="304987"/>
              </a:solidFill>
            </a:endParaRPr>
          </a:p>
          <a:p>
            <a:pPr lvl="4" algn="ctr"/>
            <a:r>
              <a:rPr lang="es-ES" sz="2400" cap="small" dirty="0">
                <a:solidFill>
                  <a:srgbClr val="304987"/>
                </a:solidFill>
              </a:rPr>
              <a:t>RESPONSIBILITY:</a:t>
            </a:r>
          </a:p>
          <a:p>
            <a:pPr marL="2286000" lvl="4" indent="-457200">
              <a:buFont typeface="Wingdings" panose="05000000000000000000" pitchFamily="2" charset="2"/>
              <a:buChar char="v"/>
            </a:pPr>
            <a:r>
              <a:rPr lang="es-ES" sz="2400" dirty="0">
                <a:solidFill>
                  <a:srgbClr val="304987"/>
                </a:solidFill>
              </a:rPr>
              <a:t>Presenting a logical framework addressing the responsability distribution between academia and private sector underscoring the level expertise profile required to accomplish the specific task</a:t>
            </a:r>
            <a:endParaRPr lang="es-ES" sz="2000" b="1" dirty="0">
              <a:solidFill>
                <a:srgbClr val="304987"/>
              </a:solidFill>
            </a:endParaRPr>
          </a:p>
        </p:txBody>
      </p:sp>
    </p:spTree>
    <p:extLst>
      <p:ext uri="{BB962C8B-B14F-4D97-AF65-F5344CB8AC3E}">
        <p14:creationId xmlns:p14="http://schemas.microsoft.com/office/powerpoint/2010/main" val="47232094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87C39C2FE7BAF34582305479AB4894F7" ma:contentTypeVersion="29" ma:contentTypeDescription="Crear nuevo documento." ma:contentTypeScope="" ma:versionID="80869591a2a446f570a959e873097e1d">
  <xsd:schema xmlns:xsd="http://www.w3.org/2001/XMLSchema" xmlns:xs="http://www.w3.org/2001/XMLSchema" xmlns:p="http://schemas.microsoft.com/office/2006/metadata/properties" xmlns:ns3="3f1a5839-0945-46c2-a4d3-322d9d7c9b3d" xmlns:ns4="80cad474-091d-4659-ae69-da4618268329" targetNamespace="http://schemas.microsoft.com/office/2006/metadata/properties" ma:root="true" ma:fieldsID="16761a2ee2c79ccb5fb6d53307ae4de1" ns3:_="" ns4:_="">
    <xsd:import namespace="3f1a5839-0945-46c2-a4d3-322d9d7c9b3d"/>
    <xsd:import namespace="80cad474-091d-4659-ae69-da4618268329"/>
    <xsd:element name="properties">
      <xsd:complexType>
        <xsd:sequence>
          <xsd:element name="documentManagement">
            <xsd:complexType>
              <xsd:all>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1a5839-0945-46c2-a4d3-322d9d7c9b3d"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Owner" ma:index="10"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1" nillable="true" ma:displayName="Default Section Names" ma:internalName="DefaultSectionNames">
      <xsd:simpleType>
        <xsd:restriction base="dms:Note">
          <xsd:maxLength value="255"/>
        </xsd:restriction>
      </xsd:simpleType>
    </xsd:element>
    <xsd:element name="Templates" ma:index="12" nillable="true" ma:displayName="Templates" ma:internalName="Templates">
      <xsd:simpleType>
        <xsd:restriction base="dms:Note">
          <xsd:maxLength value="255"/>
        </xsd:restriction>
      </xsd:simpleType>
    </xsd:element>
    <xsd:element name="CultureName" ma:index="13" nillable="true" ma:displayName="Culture Name" ma:internalName="CultureName">
      <xsd:simpleType>
        <xsd:restriction base="dms:Text"/>
      </xsd:simpleType>
    </xsd:element>
    <xsd:element name="AppVersion" ma:index="14" nillable="true" ma:displayName="App Version" ma:internalName="AppVersion">
      <xsd:simpleType>
        <xsd:restriction base="dms:Text"/>
      </xsd:simpleType>
    </xsd:element>
    <xsd:element name="Teachers" ma:index="15"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6"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7"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18" nillable="true" ma:displayName="Invited Teachers" ma:internalName="Invited_Teachers">
      <xsd:simpleType>
        <xsd:restriction base="dms:Note">
          <xsd:maxLength value="255"/>
        </xsd:restriction>
      </xsd:simpleType>
    </xsd:element>
    <xsd:element name="Invited_Students" ma:index="19" nillable="true" ma:displayName="Invited Students" ma:internalName="Invited_Students">
      <xsd:simpleType>
        <xsd:restriction base="dms:Note">
          <xsd:maxLength value="255"/>
        </xsd:restriction>
      </xsd:simpleType>
    </xsd:element>
    <xsd:element name="Self_Registration_Enabled" ma:index="20" nillable="true" ma:displayName="Self Registration Enabled" ma:internalName="Self_Registration_Enabled">
      <xsd:simpleType>
        <xsd:restriction base="dms:Boolean"/>
      </xsd:simpleType>
    </xsd:element>
    <xsd:element name="Has_Teacher_Only_SectionGroup" ma:index="21" nillable="true" ma:displayName="Has Teacher Only SectionGroup" ma:internalName="Has_Teacher_Only_SectionGroup">
      <xsd:simpleType>
        <xsd:restriction base="dms:Boolean"/>
      </xsd:simpleType>
    </xsd:element>
    <xsd:element name="Is_Collaboration_Space_Locked" ma:index="22" nillable="true" ma:displayName="Is Collaboration Space Locked" ma:internalName="Is_Collaboration_Space_Locked">
      <xsd:simpleType>
        <xsd:restriction base="dms:Boolean"/>
      </xsd:simpleType>
    </xsd:element>
    <xsd:element name="MediaServiceMetadata" ma:index="26" nillable="true" ma:displayName="MediaServiceMetadata" ma:hidden="true" ma:internalName="MediaServiceMetadata" ma:readOnly="true">
      <xsd:simpleType>
        <xsd:restriction base="dms:Note"/>
      </xsd:simpleType>
    </xsd:element>
    <xsd:element name="MediaServiceFastMetadata" ma:index="27" nillable="true" ma:displayName="MediaServiceFastMetadata" ma:hidden="true" ma:internalName="MediaServiceFastMetadata" ma:readOnly="true">
      <xsd:simpleType>
        <xsd:restriction base="dms:Note"/>
      </xsd:simpleType>
    </xsd:element>
    <xsd:element name="MediaServiceDateTaken" ma:index="28" nillable="true" ma:displayName="MediaServiceDateTaken" ma:hidden="true" ma:internalName="MediaServiceDateTaken" ma:readOnly="true">
      <xsd:simpleType>
        <xsd:restriction base="dms:Text"/>
      </xsd:simpleType>
    </xsd:element>
    <xsd:element name="MediaServiceAutoTags" ma:index="29" nillable="true" ma:displayName="Tags" ma:internalName="MediaServiceAutoTags" ma:readOnly="true">
      <xsd:simpleType>
        <xsd:restriction base="dms:Text"/>
      </xsd:simpleType>
    </xsd:element>
    <xsd:element name="MediaServiceOCR" ma:index="30" nillable="true" ma:displayName="Extracted Text" ma:internalName="MediaServiceOCR" ma:readOnly="true">
      <xsd:simpleType>
        <xsd:restriction base="dms:Note">
          <xsd:maxLength value="255"/>
        </xsd:restriction>
      </xsd:simpleType>
    </xsd:element>
    <xsd:element name="MediaServiceLocation" ma:index="31" nillable="true" ma:displayName="Location" ma:internalName="MediaServiceLocation" ma:readOnly="true">
      <xsd:simpleType>
        <xsd:restriction base="dms:Text"/>
      </xsd:simpleType>
    </xsd:element>
    <xsd:element name="MediaServiceAutoKeyPoints" ma:index="32" nillable="true" ma:displayName="MediaServiceAutoKeyPoints" ma:hidden="true" ma:internalName="MediaServiceAutoKeyPoints" ma:readOnly="true">
      <xsd:simpleType>
        <xsd:restriction base="dms:Note"/>
      </xsd:simpleType>
    </xsd:element>
    <xsd:element name="MediaServiceKeyPoints" ma:index="33" nillable="true" ma:displayName="KeyPoints" ma:internalName="MediaServiceKeyPoints" ma:readOnly="true">
      <xsd:simpleType>
        <xsd:restriction base="dms:Note">
          <xsd:maxLength value="255"/>
        </xsd:restrictio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LengthInSeconds" ma:index="36"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0cad474-091d-4659-ae69-da4618268329" elementFormDefault="qualified">
    <xsd:import namespace="http://schemas.microsoft.com/office/2006/documentManagement/types"/>
    <xsd:import namespace="http://schemas.microsoft.com/office/infopath/2007/PartnerControls"/>
    <xsd:element name="SharedWithUsers" ma:index="23"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Detalles de uso compartido" ma:internalName="SharedWithDetails" ma:readOnly="true">
      <xsd:simpleType>
        <xsd:restriction base="dms:Note">
          <xsd:maxLength value="255"/>
        </xsd:restriction>
      </xsd:simpleType>
    </xsd:element>
    <xsd:element name="SharingHintHash" ma:index="25" nillable="true" ma:displayName="Hash de la sugerencia para comparti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pVersion xmlns="3f1a5839-0945-46c2-a4d3-322d9d7c9b3d" xsi:nil="true"/>
    <Has_Teacher_Only_SectionGroup xmlns="3f1a5839-0945-46c2-a4d3-322d9d7c9b3d" xsi:nil="true"/>
    <NotebookType xmlns="3f1a5839-0945-46c2-a4d3-322d9d7c9b3d" xsi:nil="true"/>
    <Is_Collaboration_Space_Locked xmlns="3f1a5839-0945-46c2-a4d3-322d9d7c9b3d" xsi:nil="true"/>
    <Self_Registration_Enabled xmlns="3f1a5839-0945-46c2-a4d3-322d9d7c9b3d" xsi:nil="true"/>
    <Teachers xmlns="3f1a5839-0945-46c2-a4d3-322d9d7c9b3d">
      <UserInfo>
        <DisplayName/>
        <AccountId xsi:nil="true"/>
        <AccountType/>
      </UserInfo>
    </Teachers>
    <Invited_Teachers xmlns="3f1a5839-0945-46c2-a4d3-322d9d7c9b3d" xsi:nil="true"/>
    <Invited_Students xmlns="3f1a5839-0945-46c2-a4d3-322d9d7c9b3d" xsi:nil="true"/>
    <DefaultSectionNames xmlns="3f1a5839-0945-46c2-a4d3-322d9d7c9b3d" xsi:nil="true"/>
    <CultureName xmlns="3f1a5839-0945-46c2-a4d3-322d9d7c9b3d" xsi:nil="true"/>
    <Templates xmlns="3f1a5839-0945-46c2-a4d3-322d9d7c9b3d" xsi:nil="true"/>
    <FolderType xmlns="3f1a5839-0945-46c2-a4d3-322d9d7c9b3d" xsi:nil="true"/>
    <Students xmlns="3f1a5839-0945-46c2-a4d3-322d9d7c9b3d">
      <UserInfo>
        <DisplayName/>
        <AccountId xsi:nil="true"/>
        <AccountType/>
      </UserInfo>
    </Students>
    <Owner xmlns="3f1a5839-0945-46c2-a4d3-322d9d7c9b3d">
      <UserInfo>
        <DisplayName/>
        <AccountId xsi:nil="true"/>
        <AccountType/>
      </UserInfo>
    </Owner>
    <Student_Groups xmlns="3f1a5839-0945-46c2-a4d3-322d9d7c9b3d">
      <UserInfo>
        <DisplayName/>
        <AccountId xsi:nil="true"/>
        <AccountType/>
      </UserInfo>
    </Student_Group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7FD771-64DB-4D78-B660-8314B49136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1a5839-0945-46c2-a4d3-322d9d7c9b3d"/>
    <ds:schemaRef ds:uri="80cad474-091d-4659-ae69-da46182683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E4D93A7-4D28-46EF-B7B7-BD86829471E6}">
  <ds:schemaRefs>
    <ds:schemaRef ds:uri="http://www.w3.org/XML/1998/namespace"/>
    <ds:schemaRef ds:uri="http://purl.org/dc/terms/"/>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http://schemas.microsoft.com/office/2006/metadata/properties"/>
    <ds:schemaRef ds:uri="http://purl.org/dc/elements/1.1/"/>
    <ds:schemaRef ds:uri="80cad474-091d-4659-ae69-da4618268329"/>
    <ds:schemaRef ds:uri="3f1a5839-0945-46c2-a4d3-322d9d7c9b3d"/>
  </ds:schemaRefs>
</ds:datastoreItem>
</file>

<file path=customXml/itemProps3.xml><?xml version="1.0" encoding="utf-8"?>
<ds:datastoreItem xmlns:ds="http://schemas.openxmlformats.org/officeDocument/2006/customXml" ds:itemID="{58D70C95-E4A0-4594-916B-F83B82E2D5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1292</TotalTime>
  <Words>1506</Words>
  <Application>Microsoft Office PowerPoint</Application>
  <PresentationFormat>Widescreen</PresentationFormat>
  <Paragraphs>251</Paragraphs>
  <Slides>20</Slides>
  <Notes>20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20</vt:i4>
      </vt:variant>
    </vt:vector>
  </HeadingPairs>
  <TitlesOfParts>
    <vt:vector size="27" baseType="lpstr">
      <vt:lpstr>Arial</vt:lpstr>
      <vt:lpstr>Arial Black</vt:lpstr>
      <vt:lpstr>Calibri</vt:lpstr>
      <vt:lpstr>Calibri Light</vt:lpstr>
      <vt:lpstr>Courier New</vt:lpstr>
      <vt:lpstr>Wingdings</vt:lpstr>
      <vt:lpstr>Tema de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Joaquin Ordieres-Mere</dc:creator>
  <cp:lastModifiedBy>Gianluigi</cp:lastModifiedBy>
  <cp:revision>62</cp:revision>
  <dcterms:created xsi:type="dcterms:W3CDTF">2022-05-24T20:11:28Z</dcterms:created>
  <dcterms:modified xsi:type="dcterms:W3CDTF">2022-06-16T12:50:38Z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0x01010087C39C2FE7BAF34582305479AB4894F7</vt:lpwstr>
  </property>
</Properties>
</file>