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9"/>
  </p:notesMasterIdLst>
  <p:sldIdLst>
    <p:sldId id="257" r:id="rId2"/>
    <p:sldId id="259" r:id="rId3"/>
    <p:sldId id="260" r:id="rId4"/>
    <p:sldId id="262" r:id="rId5"/>
    <p:sldId id="263" r:id="rId6"/>
    <p:sldId id="265" r:id="rId7"/>
    <p:sldId id="266" r:id="rId8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013AA04-E048-C04C-A6D9-9DA89F67C9ED}" v="28" dt="2022-06-16T13:02:09.19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689"/>
    <p:restoredTop sz="96327"/>
  </p:normalViewPr>
  <p:slideViewPr>
    <p:cSldViewPr snapToGrid="0" snapToObjects="1">
      <p:cViewPr varScale="1">
        <p:scale>
          <a:sx n="90" d="100"/>
          <a:sy n="90" d="100"/>
        </p:scale>
        <p:origin x="216" y="9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F8137F-C27D-7B4D-9973-6E687FE54145}" type="datetimeFigureOut">
              <a:rPr lang="en-GB" smtClean="0"/>
              <a:t>15/06/2022</a:t>
            </a:fld>
            <a:endParaRPr lang="en-GB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F35DFA-A4EA-BF48-A58A-D0363368CE61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26609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8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1765694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8D8C15C-E2B9-91EB-65F5-87FA8C2228D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en-GB"/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B4F3A0D4-E65E-961D-EB5C-FAA19BC1C35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  <a:endParaRPr lang="en-GB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76C91C0-CFA0-0352-8650-62967C352B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3706E-FB6A-3246-A769-FA03379AF839}" type="datetimeFigureOut">
              <a:rPr lang="en-GB" smtClean="0"/>
              <a:t>15/06/2022</a:t>
            </a:fld>
            <a:endParaRPr lang="en-GB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6034C46-7FF7-15F2-001D-8F4A9D9FA0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6D8EA5F-96A4-5654-7999-8008B59D60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87172-8598-4C40-9510-F9D1D4C6BF80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66741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1DC2435-18B6-64F5-E46A-8057AF777A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GB"/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DE6AE580-829C-996D-0FB9-854D95CC6E3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6B6F6CD6-DF80-F89F-97B3-6CB5B34922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3706E-FB6A-3246-A769-FA03379AF839}" type="datetimeFigureOut">
              <a:rPr lang="en-GB" smtClean="0"/>
              <a:t>15/06/2022</a:t>
            </a:fld>
            <a:endParaRPr lang="en-GB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F5AA786-613C-D6BA-1263-8CCEAE06DF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A68FA88-040B-8BC8-F31E-7DA654A565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87172-8598-4C40-9510-F9D1D4C6BF80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48185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25582133-B7BE-353B-A8FA-9475B969EFC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GB"/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4FAB5BF0-35C5-AC00-3488-6854A805B89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A050627-76A3-08D4-FBCB-BED62F68FD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3706E-FB6A-3246-A769-FA03379AF839}" type="datetimeFigureOut">
              <a:rPr lang="en-GB" smtClean="0"/>
              <a:t>15/06/2022</a:t>
            </a:fld>
            <a:endParaRPr lang="en-GB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403E7746-3418-DD06-900D-D6BE96167E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58039AD-23D5-E43A-1C85-4FDB45E393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87172-8598-4C40-9510-F9D1D4C6BF80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276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D28970C-CE40-5991-878C-7386F8BAB9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GB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881EF1C-6CAD-2F4C-BF27-E5FD9BFB0F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CA4234B-76FA-DF2D-70C4-16D634FFE9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3706E-FB6A-3246-A769-FA03379AF839}" type="datetimeFigureOut">
              <a:rPr lang="en-GB" smtClean="0"/>
              <a:t>15/06/2022</a:t>
            </a:fld>
            <a:endParaRPr lang="en-GB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C8D27445-A3AA-D54F-E6B3-BCE3F54E60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601939F-2C75-8122-2A66-ACB5B248FA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87172-8598-4C40-9510-F9D1D4C6BF80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83947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B99AF46-40A6-3F57-5C01-48CDEE82C0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en-GB"/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ABBC9B10-9BBB-AFC3-162E-E0DC44B481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1D9F38F-51A6-4499-6645-0A70693F23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3706E-FB6A-3246-A769-FA03379AF839}" type="datetimeFigureOut">
              <a:rPr lang="en-GB" smtClean="0"/>
              <a:t>15/06/2022</a:t>
            </a:fld>
            <a:endParaRPr lang="en-GB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FF730D46-5777-0E96-FEC3-EC8BEBFCE4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67A7FC5-C476-E653-F050-EA5A534285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87172-8598-4C40-9510-F9D1D4C6BF80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21340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55036DE-D1C7-716A-AD23-748500D2B9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GB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6D92908-BAD9-83A5-211F-776D16E8AC4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88EE4E63-436B-CDC0-30FE-5BC44F9D97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FBFAD9F2-61D6-4F64-A694-B23EA65347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3706E-FB6A-3246-A769-FA03379AF839}" type="datetimeFigureOut">
              <a:rPr lang="en-GB" smtClean="0"/>
              <a:t>15/06/2022</a:t>
            </a:fld>
            <a:endParaRPr lang="en-GB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CE1871A0-FCA2-25BB-C5A6-79AC5374DA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A6B72955-B74A-607B-726D-43E1E2E56C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87172-8598-4C40-9510-F9D1D4C6BF80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33919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AC5F74D-6E31-8674-D380-F70A617464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GB"/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F61FCEBE-ABF8-E723-192B-093D0ADF77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5B1A85D7-D328-4D92-3EC4-7F09C566EE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341CCC30-3181-1640-926B-88C55B5F2C4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4532F710-DDB1-7564-A2BA-6D33AD1482E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372CB785-B569-FEF0-7756-99ECE7778F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3706E-FB6A-3246-A769-FA03379AF839}" type="datetimeFigureOut">
              <a:rPr lang="en-GB" smtClean="0"/>
              <a:t>15/06/2022</a:t>
            </a:fld>
            <a:endParaRPr lang="en-GB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DF6CE636-E153-1BA0-4ECF-4838E5BABD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AF9A9859-CBCC-BF6C-4CAF-CAA8394E6F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87172-8598-4C40-9510-F9D1D4C6BF80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08617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D8E49A9-6FFC-3E03-965E-E0AFB38483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GB"/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BD9ECE27-7E03-E674-0C89-722B229582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3706E-FB6A-3246-A769-FA03379AF839}" type="datetimeFigureOut">
              <a:rPr lang="en-GB" smtClean="0"/>
              <a:t>15/06/2022</a:t>
            </a:fld>
            <a:endParaRPr lang="en-GB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64B42A94-444E-BFAB-6769-BC743B2D03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6B440C8D-5E38-BE62-DD51-82B9E236EA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87172-8598-4C40-9510-F9D1D4C6BF80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87813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265E16FD-FA68-CD90-881B-765AC8AEAB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3706E-FB6A-3246-A769-FA03379AF839}" type="datetimeFigureOut">
              <a:rPr lang="en-GB" smtClean="0"/>
              <a:t>15/06/2022</a:t>
            </a:fld>
            <a:endParaRPr lang="en-GB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9DD46B99-92C8-51D3-D958-7357E1367E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51F7CEA6-6174-0D3A-CE32-A316CE4F48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87172-8598-4C40-9510-F9D1D4C6BF80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01647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238453E-3B5F-AAE7-0AA0-2CA2ABF133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GB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A67BEBA-C5D5-E68F-77A8-9F7B726DA4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1444CB28-2AF9-9C35-5A76-F307D868CAF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EB5C5B96-90B4-2B57-D773-6C64614CCD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3706E-FB6A-3246-A769-FA03379AF839}" type="datetimeFigureOut">
              <a:rPr lang="en-GB" smtClean="0"/>
              <a:t>15/06/2022</a:t>
            </a:fld>
            <a:endParaRPr lang="en-GB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0875A68A-3F70-1F91-EAEC-9F27333175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020393F3-090E-7D9D-747C-BF4299DC65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87172-8598-4C40-9510-F9D1D4C6BF80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61189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3F39247-EF06-3077-A6AB-27A94275D8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GB"/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B1B95B3E-FDA2-888E-FE8C-61F1E5143FE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FA58218B-97F8-D7AF-6F19-94DED1B288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6D3505A2-D1AE-0927-5AF1-285277B869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3706E-FB6A-3246-A769-FA03379AF839}" type="datetimeFigureOut">
              <a:rPr lang="en-GB" smtClean="0"/>
              <a:t>15/06/2022</a:t>
            </a:fld>
            <a:endParaRPr lang="en-GB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E674A112-8AA7-0F09-6EC9-9F591A7EE2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525E5093-C7D8-ABB7-0D79-FC97157605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87172-8598-4C40-9510-F9D1D4C6BF80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46576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410757DC-AECF-DFAD-46BB-0461F0BB30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GB"/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B136C46B-BC77-ECF2-2AA7-90C0EB926C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43E5E74-2CA9-FCCD-EC5A-653BAE0755E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C3706E-FB6A-3246-A769-FA03379AF839}" type="datetimeFigureOut">
              <a:rPr lang="en-GB" smtClean="0"/>
              <a:t>16/06/2022</a:t>
            </a:fld>
            <a:endParaRPr lang="en-GB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0545015-5F21-111E-E7FC-FDEF4A76306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3A334716-B09D-D2F0-DED4-F9D28BDF9AF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887172-8598-4C40-9510-F9D1D4C6BF80}" type="slidenum">
              <a:rPr lang="en-GB" smtClean="0"/>
              <a:t>‹N›</a:t>
            </a:fld>
            <a:endParaRPr lang="en-GB"/>
          </a:p>
        </p:txBody>
      </p:sp>
      <p:pic>
        <p:nvPicPr>
          <p:cNvPr id="7" name="Immagine 6">
            <a:extLst>
              <a:ext uri="{FF2B5EF4-FFF2-40B4-BE49-F238E27FC236}">
                <a16:creationId xmlns:a16="http://schemas.microsoft.com/office/drawing/2014/main" id="{0B924576-59B4-B564-802F-62ADFFE8ED74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196688" y="6143205"/>
            <a:ext cx="732475" cy="5782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13344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emf"/><Relationship Id="rId5" Type="http://schemas.openxmlformats.org/officeDocument/2006/relationships/image" Target="../media/image4.emf"/><Relationship Id="rId4" Type="http://schemas.openxmlformats.org/officeDocument/2006/relationships/image" Target="../media/image3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"/>
          <p:cNvSpPr txBox="1">
            <a:spLocks noGrp="1"/>
          </p:cNvSpPr>
          <p:nvPr>
            <p:ph type="subTitle" idx="1"/>
          </p:nvPr>
        </p:nvSpPr>
        <p:spPr>
          <a:xfrm>
            <a:off x="1385188" y="2867640"/>
            <a:ext cx="9144000" cy="1515918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E20D1C"/>
              </a:buClr>
              <a:buSzPts val="6000"/>
              <a:buNone/>
            </a:pPr>
            <a:endParaRPr sz="3600" b="1" dirty="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2" name="Google Shape;92;p1"/>
          <p:cNvSpPr/>
          <p:nvPr/>
        </p:nvSpPr>
        <p:spPr>
          <a:xfrm>
            <a:off x="1726568" y="6068694"/>
            <a:ext cx="2201333" cy="7297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1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This project has received funding 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1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from the European Union’s Erasmus+ 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1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programme under grant agreement</a:t>
            </a:r>
            <a:endParaRPr sz="10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1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N. 2018-2279/001-001</a:t>
            </a:r>
            <a:endParaRPr dirty="0"/>
          </a:p>
        </p:txBody>
      </p:sp>
      <p:pic>
        <p:nvPicPr>
          <p:cNvPr id="93" name="Google Shape;93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78868" y="6125667"/>
            <a:ext cx="647700" cy="458226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Immagine 1">
            <a:extLst>
              <a:ext uri="{FF2B5EF4-FFF2-40B4-BE49-F238E27FC236}">
                <a16:creationId xmlns:a16="http://schemas.microsoft.com/office/drawing/2014/main" id="{EAEED29F-B3E0-C848-921F-0726C269BFA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5746271"/>
          </a:xfrm>
          <a:prstGeom prst="rect">
            <a:avLst/>
          </a:prstGeom>
        </p:spPr>
      </p:pic>
      <p:pic>
        <p:nvPicPr>
          <p:cNvPr id="6" name="Immagine 5">
            <a:extLst>
              <a:ext uri="{FF2B5EF4-FFF2-40B4-BE49-F238E27FC236}">
                <a16:creationId xmlns:a16="http://schemas.microsoft.com/office/drawing/2014/main" id="{A2CD5FD4-4598-DE4A-BA60-490C33F0302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07339" y="173864"/>
            <a:ext cx="6047805" cy="1712787"/>
          </a:xfrm>
          <a:prstGeom prst="rect">
            <a:avLst/>
          </a:prstGeom>
        </p:spPr>
      </p:pic>
      <p:pic>
        <p:nvPicPr>
          <p:cNvPr id="4" name="Immagine 3">
            <a:extLst>
              <a:ext uri="{FF2B5EF4-FFF2-40B4-BE49-F238E27FC236}">
                <a16:creationId xmlns:a16="http://schemas.microsoft.com/office/drawing/2014/main" id="{354A0B71-977F-C243-A14F-D12CF8984D7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478124" y="1352738"/>
            <a:ext cx="5475571" cy="4180959"/>
          </a:xfrm>
          <a:prstGeom prst="rect">
            <a:avLst/>
          </a:prstGeom>
        </p:spPr>
      </p:pic>
      <p:sp>
        <p:nvSpPr>
          <p:cNvPr id="3" name="Rettangolo 2">
            <a:extLst>
              <a:ext uri="{FF2B5EF4-FFF2-40B4-BE49-F238E27FC236}">
                <a16:creationId xmlns:a16="http://schemas.microsoft.com/office/drawing/2014/main" id="{0D1848F2-82FD-8844-A622-E117468EF706}"/>
              </a:ext>
            </a:extLst>
          </p:cNvPr>
          <p:cNvSpPr/>
          <p:nvPr/>
        </p:nvSpPr>
        <p:spPr>
          <a:xfrm>
            <a:off x="119152" y="2524390"/>
            <a:ext cx="11953695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46313" lvl="0" indent="-2246313">
              <a:lnSpc>
                <a:spcPct val="90000"/>
              </a:lnSpc>
              <a:buClr>
                <a:srgbClr val="E20D1C"/>
              </a:buClr>
              <a:buSzPts val="3600"/>
            </a:pPr>
            <a:r>
              <a:rPr lang="it-IT" sz="6000" b="1" dirty="0">
                <a:solidFill>
                  <a:schemeClr val="bg1"/>
                </a:solidFill>
                <a:latin typeface="Arial" panose="020B0604020202020204" pitchFamily="34" charset="0"/>
                <a:ea typeface="Open Sans ExtraBold"/>
                <a:cs typeface="Open Sans ExtraBold"/>
                <a:sym typeface="Open Sans ExtraBold"/>
              </a:rPr>
              <a:t>WP9. FINAL</a:t>
            </a:r>
          </a:p>
          <a:p>
            <a:pPr marL="2246313" lvl="0" indent="-2246313">
              <a:lnSpc>
                <a:spcPct val="90000"/>
              </a:lnSpc>
              <a:buClr>
                <a:srgbClr val="E20D1C"/>
              </a:buClr>
              <a:buSzPts val="3600"/>
            </a:pPr>
            <a:r>
              <a:rPr lang="it-IT" sz="6000" b="1" dirty="0">
                <a:solidFill>
                  <a:schemeClr val="bg1"/>
                </a:solidFill>
                <a:latin typeface="Arial" panose="020B0604020202020204" pitchFamily="34" charset="0"/>
                <a:ea typeface="Open Sans ExtraBold"/>
                <a:cs typeface="Open Sans ExtraBold"/>
                <a:sym typeface="Open Sans ExtraBold"/>
              </a:rPr>
              <a:t>CONFERENCE</a:t>
            </a:r>
            <a:endParaRPr lang="en-US" sz="6000" b="1" dirty="0">
              <a:solidFill>
                <a:schemeClr val="bg1"/>
              </a:solidFill>
              <a:latin typeface="Arial" panose="020B0604020202020204" pitchFamily="34" charset="0"/>
              <a:ea typeface="Open Sans ExtraBold"/>
              <a:cs typeface="Open Sans ExtraBold"/>
              <a:sym typeface="Open Sans ExtraBold"/>
            </a:endParaRPr>
          </a:p>
        </p:txBody>
      </p:sp>
    </p:spTree>
    <p:extLst>
      <p:ext uri="{BB962C8B-B14F-4D97-AF65-F5344CB8AC3E}">
        <p14:creationId xmlns:p14="http://schemas.microsoft.com/office/powerpoint/2010/main" val="23444951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F87BBC3-B714-D44E-D40E-A556E5E276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Final Dissemination Conference</a:t>
            </a:r>
            <a:r>
              <a:rPr lang="it-IT" dirty="0">
                <a:effectLst/>
              </a:rPr>
              <a:t> </a:t>
            </a:r>
            <a:endParaRPr lang="en-GB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0CBB8B8-2706-6F68-31C5-BD20C9249B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Late January 2023 – </a:t>
            </a:r>
            <a:r>
              <a:rPr lang="en-GB" dirty="0">
                <a:solidFill>
                  <a:srgbClr val="0070C0"/>
                </a:solidFill>
              </a:rPr>
              <a:t>first week of February 2023</a:t>
            </a:r>
          </a:p>
          <a:p>
            <a:r>
              <a:rPr lang="en-GB" dirty="0"/>
              <a:t>Location: </a:t>
            </a:r>
            <a:r>
              <a:rPr lang="en-GB" dirty="0" err="1"/>
              <a:t>PoliBa</a:t>
            </a:r>
            <a:r>
              <a:rPr lang="en-GB" dirty="0"/>
              <a:t> Main Conference Hall</a:t>
            </a:r>
          </a:p>
          <a:p>
            <a:r>
              <a:rPr lang="en-GB" dirty="0"/>
              <a:t>On-line (</a:t>
            </a:r>
            <a:r>
              <a:rPr lang="en-GB" dirty="0" err="1"/>
              <a:t>Youtube</a:t>
            </a:r>
            <a:r>
              <a:rPr lang="en-GB" dirty="0"/>
              <a:t> channel, Webex)</a:t>
            </a:r>
          </a:p>
        </p:txBody>
      </p:sp>
      <p:pic>
        <p:nvPicPr>
          <p:cNvPr id="5" name="Immagine 4" descr="Immagine che contiene sedia, interni, pavimento, soffitto&#10;&#10;Descrizione generata automaticamente">
            <a:extLst>
              <a:ext uri="{FF2B5EF4-FFF2-40B4-BE49-F238E27FC236}">
                <a16:creationId xmlns:a16="http://schemas.microsoft.com/office/drawing/2014/main" id="{8D20660B-AC3E-8F3C-C4DD-0D9CE50B8DA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00826" y="2887734"/>
            <a:ext cx="4982016" cy="3644090"/>
          </a:xfrm>
          <a:prstGeom prst="rect">
            <a:avLst/>
          </a:prstGeom>
        </p:spPr>
      </p:pic>
      <p:pic>
        <p:nvPicPr>
          <p:cNvPr id="9" name="Immagine 8" descr="Immagine che contiene cielo, edificio, esterni, strada&#10;&#10;Descrizione generata automaticamente">
            <a:extLst>
              <a:ext uri="{FF2B5EF4-FFF2-40B4-BE49-F238E27FC236}">
                <a16:creationId xmlns:a16="http://schemas.microsoft.com/office/drawing/2014/main" id="{F2B91AE9-6D56-76AE-BCD8-490AA4C0594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2989" y="3445563"/>
            <a:ext cx="5328796" cy="30862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94889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E62BDD9-CD18-A50E-D014-61227E93C6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Format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D0A2EFE-02A7-A8D5-C8DD-1908F69936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57338"/>
            <a:ext cx="10515600" cy="5043487"/>
          </a:xfrm>
        </p:spPr>
        <p:txBody>
          <a:bodyPr>
            <a:normAutofit fontScale="77500" lnSpcReduction="20000"/>
          </a:bodyPr>
          <a:lstStyle/>
          <a:p>
            <a:r>
              <a:rPr lang="en-GB" sz="3200" dirty="0"/>
              <a:t>One-Day Conference with Institutions, Academics, Students and Companies</a:t>
            </a:r>
          </a:p>
          <a:p>
            <a:pPr lvl="1"/>
            <a:r>
              <a:rPr lang="en-GB" sz="2800" dirty="0">
                <a:solidFill>
                  <a:srgbClr val="0070C0"/>
                </a:solidFill>
              </a:rPr>
              <a:t>Thursday</a:t>
            </a:r>
          </a:p>
          <a:p>
            <a:pPr lvl="1"/>
            <a:r>
              <a:rPr lang="en-GB" sz="2800" dirty="0">
                <a:solidFill>
                  <a:srgbClr val="0070C0"/>
                </a:solidFill>
              </a:rPr>
              <a:t>(Friday)</a:t>
            </a:r>
          </a:p>
          <a:p>
            <a:endParaRPr lang="en-GB" sz="3200" dirty="0"/>
          </a:p>
          <a:p>
            <a:r>
              <a:rPr lang="en-GB" sz="3200" dirty="0"/>
              <a:t>Morning: Institutions and Invited Speakers</a:t>
            </a:r>
          </a:p>
          <a:p>
            <a:r>
              <a:rPr lang="en-GB" sz="3200" dirty="0"/>
              <a:t>Afternoon:</a:t>
            </a:r>
          </a:p>
          <a:p>
            <a:pPr lvl="1"/>
            <a:r>
              <a:rPr lang="en-GB" sz="2800" dirty="0">
                <a:solidFill>
                  <a:srgbClr val="0070C0"/>
                </a:solidFill>
              </a:rPr>
              <a:t>a. One Technical Workshop (IE3 Results)</a:t>
            </a:r>
          </a:p>
          <a:p>
            <a:pPr lvl="1"/>
            <a:r>
              <a:rPr lang="en-GB" sz="2800" dirty="0">
                <a:solidFill>
                  <a:srgbClr val="00B0F0"/>
                </a:solidFill>
              </a:rPr>
              <a:t>b. Two Tracks (external contribution)</a:t>
            </a:r>
          </a:p>
          <a:p>
            <a:endParaRPr lang="en-GB" sz="3200" dirty="0"/>
          </a:p>
          <a:p>
            <a:r>
              <a:rPr lang="en-GB" sz="3200" dirty="0"/>
              <a:t>Treats</a:t>
            </a:r>
          </a:p>
          <a:p>
            <a:pPr lvl="1"/>
            <a:r>
              <a:rPr lang="en-GB" sz="2800" dirty="0"/>
              <a:t>a. Do you think we can personally give 3 to 4 lectures on the main WP Outcome?</a:t>
            </a:r>
          </a:p>
          <a:p>
            <a:pPr lvl="1"/>
            <a:r>
              <a:rPr lang="en-GB" sz="2800" dirty="0"/>
              <a:t>a. Who is the audience?</a:t>
            </a:r>
          </a:p>
          <a:p>
            <a:pPr lvl="1"/>
            <a:r>
              <a:rPr lang="en-GB" sz="2800" dirty="0"/>
              <a:t>b. How many external contributions do we expect?</a:t>
            </a:r>
          </a:p>
          <a:p>
            <a:pPr lvl="1"/>
            <a:r>
              <a:rPr lang="en-GB" sz="2800" dirty="0"/>
              <a:t>b. How can we involve colleagues from abroad?</a:t>
            </a:r>
          </a:p>
        </p:txBody>
      </p:sp>
    </p:spTree>
    <p:extLst>
      <p:ext uri="{BB962C8B-B14F-4D97-AF65-F5344CB8AC3E}">
        <p14:creationId xmlns:p14="http://schemas.microsoft.com/office/powerpoint/2010/main" val="35898850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8B4DE19-6798-1ED4-AA6B-DDA14A269D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Invited Speakers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05F89B9-3AEC-1390-9D72-B150704ECF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EU representative</a:t>
            </a:r>
          </a:p>
          <a:p>
            <a:r>
              <a:rPr lang="en-GB" dirty="0"/>
              <a:t>Prof. M. TAISCH (</a:t>
            </a:r>
            <a:r>
              <a:rPr lang="en-GB" dirty="0" err="1"/>
              <a:t>PoliMi</a:t>
            </a:r>
            <a:r>
              <a:rPr lang="en-GB" dirty="0"/>
              <a:t> – World Manufacturing Forum)</a:t>
            </a:r>
          </a:p>
          <a:p>
            <a:r>
              <a:rPr lang="en-GB" dirty="0"/>
              <a:t>Representative from AIM</a:t>
            </a:r>
          </a:p>
          <a:p>
            <a:r>
              <a:rPr lang="en-GB" dirty="0"/>
              <a:t>Representative from Companies (VW?)</a:t>
            </a:r>
          </a:p>
        </p:txBody>
      </p:sp>
    </p:spTree>
    <p:extLst>
      <p:ext uri="{BB962C8B-B14F-4D97-AF65-F5344CB8AC3E}">
        <p14:creationId xmlns:p14="http://schemas.microsoft.com/office/powerpoint/2010/main" val="39043022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8436BA9-0B73-9E32-4736-8B21887406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Draft Agenda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04EE7D9-6558-61C1-F51A-AF288355E0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14476"/>
            <a:ext cx="10515600" cy="4872037"/>
          </a:xfrm>
        </p:spPr>
        <p:txBody>
          <a:bodyPr>
            <a:normAutofit fontScale="70000" lnSpcReduction="20000"/>
          </a:bodyPr>
          <a:lstStyle/>
          <a:p>
            <a:pPr marL="0" indent="0">
              <a:lnSpc>
                <a:spcPct val="170000"/>
              </a:lnSpc>
              <a:spcBef>
                <a:spcPts val="0"/>
              </a:spcBef>
              <a:buNone/>
            </a:pPr>
            <a:r>
              <a:rPr lang="en-GB" dirty="0"/>
              <a:t>9.00-9.15 	Welcome - Institutions</a:t>
            </a:r>
          </a:p>
          <a:p>
            <a:pPr marL="0" indent="0">
              <a:lnSpc>
                <a:spcPct val="170000"/>
              </a:lnSpc>
              <a:spcBef>
                <a:spcPts val="0"/>
              </a:spcBef>
              <a:buNone/>
            </a:pPr>
            <a:r>
              <a:rPr lang="en-GB" dirty="0"/>
              <a:t>9.15-9.30 	The IE3 Project</a:t>
            </a:r>
          </a:p>
          <a:p>
            <a:pPr marL="0" indent="0">
              <a:lnSpc>
                <a:spcPct val="170000"/>
              </a:lnSpc>
              <a:spcBef>
                <a:spcPts val="0"/>
              </a:spcBef>
              <a:buNone/>
            </a:pPr>
            <a:r>
              <a:rPr lang="en-GB" dirty="0"/>
              <a:t>9.30-10.00 	EU representative</a:t>
            </a:r>
          </a:p>
          <a:p>
            <a:pPr marL="0" indent="0">
              <a:lnSpc>
                <a:spcPct val="170000"/>
              </a:lnSpc>
              <a:spcBef>
                <a:spcPts val="0"/>
              </a:spcBef>
              <a:buNone/>
            </a:pPr>
            <a:r>
              <a:rPr lang="en-GB" dirty="0"/>
              <a:t>10.00-10.30 	Prof. M. TAISCH (</a:t>
            </a:r>
            <a:r>
              <a:rPr lang="en-GB" dirty="0" err="1"/>
              <a:t>PoliMi</a:t>
            </a:r>
            <a:r>
              <a:rPr lang="en-GB" dirty="0"/>
              <a:t> – World Manufacturing Forum)</a:t>
            </a:r>
          </a:p>
          <a:p>
            <a:pPr marL="0" indent="0">
              <a:lnSpc>
                <a:spcPct val="170000"/>
              </a:lnSpc>
              <a:spcBef>
                <a:spcPts val="0"/>
              </a:spcBef>
              <a:buNone/>
            </a:pPr>
            <a:r>
              <a:rPr lang="en-GB" i="1" dirty="0"/>
              <a:t>10.30-11.00 	</a:t>
            </a:r>
            <a:r>
              <a:rPr lang="en-GB" i="1" dirty="0" err="1"/>
              <a:t>Coffe</a:t>
            </a:r>
            <a:r>
              <a:rPr lang="en-GB" i="1" dirty="0"/>
              <a:t> Break</a:t>
            </a:r>
          </a:p>
          <a:p>
            <a:pPr marL="0" indent="0">
              <a:lnSpc>
                <a:spcPct val="170000"/>
              </a:lnSpc>
              <a:spcBef>
                <a:spcPts val="0"/>
              </a:spcBef>
              <a:buNone/>
            </a:pPr>
            <a:r>
              <a:rPr lang="en-GB" dirty="0"/>
              <a:t>11.00-11.30 	Representative from AIM (ESTIEM) - </a:t>
            </a:r>
            <a:r>
              <a:rPr lang="en-GB" i="1" dirty="0"/>
              <a:t>Stakeholders</a:t>
            </a:r>
          </a:p>
          <a:p>
            <a:pPr marL="0" indent="0">
              <a:lnSpc>
                <a:spcPct val="170000"/>
              </a:lnSpc>
              <a:spcBef>
                <a:spcPts val="0"/>
              </a:spcBef>
              <a:buNone/>
            </a:pPr>
            <a:r>
              <a:rPr lang="en-GB" dirty="0"/>
              <a:t>11.30-12.00 	Representative from Companies (</a:t>
            </a:r>
            <a:r>
              <a:rPr lang="en-GB"/>
              <a:t>VW?) - </a:t>
            </a:r>
            <a:r>
              <a:rPr lang="en-GB" i="1"/>
              <a:t>Stakeholders</a:t>
            </a:r>
            <a:endParaRPr lang="en-GB" dirty="0"/>
          </a:p>
          <a:p>
            <a:pPr marL="0" indent="0">
              <a:lnSpc>
                <a:spcPct val="170000"/>
              </a:lnSpc>
              <a:spcBef>
                <a:spcPts val="0"/>
              </a:spcBef>
              <a:buNone/>
            </a:pPr>
            <a:r>
              <a:rPr lang="en-GB" dirty="0"/>
              <a:t>12.00-12.30 	Round table?</a:t>
            </a:r>
          </a:p>
          <a:p>
            <a:pPr marL="0" indent="0">
              <a:lnSpc>
                <a:spcPct val="170000"/>
              </a:lnSpc>
              <a:spcBef>
                <a:spcPts val="0"/>
              </a:spcBef>
              <a:buNone/>
            </a:pPr>
            <a:r>
              <a:rPr lang="en-GB" dirty="0"/>
              <a:t>12.30-12.45 	Conclusion</a:t>
            </a:r>
          </a:p>
          <a:p>
            <a:pPr marL="0" indent="0">
              <a:lnSpc>
                <a:spcPct val="170000"/>
              </a:lnSpc>
              <a:spcBef>
                <a:spcPts val="0"/>
              </a:spcBef>
              <a:buNone/>
            </a:pPr>
            <a:r>
              <a:rPr lang="en-GB" i="1" dirty="0"/>
              <a:t>13.00-14.00 	Lunch</a:t>
            </a:r>
          </a:p>
          <a:p>
            <a:pPr marL="0" indent="0">
              <a:lnSpc>
                <a:spcPct val="170000"/>
              </a:lnSpc>
              <a:spcBef>
                <a:spcPts val="0"/>
              </a:spcBef>
              <a:buNone/>
            </a:pPr>
            <a:endParaRPr lang="en-GB" dirty="0"/>
          </a:p>
          <a:p>
            <a:pPr marL="0" indent="0">
              <a:lnSpc>
                <a:spcPct val="170000"/>
              </a:lnSpc>
              <a:spcBef>
                <a:spcPts val="0"/>
              </a:spcBef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953354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8436BA9-0B73-9E32-4736-8B21887406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Draft Agenda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04EE7D9-6558-61C1-F51A-AF288355E0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14476"/>
            <a:ext cx="10515600" cy="4629149"/>
          </a:xfrm>
        </p:spPr>
        <p:txBody>
          <a:bodyPr>
            <a:normAutofit fontScale="85000" lnSpcReduction="20000"/>
          </a:bodyPr>
          <a:lstStyle/>
          <a:p>
            <a:pPr marL="0" indent="0">
              <a:lnSpc>
                <a:spcPct val="170000"/>
              </a:lnSpc>
              <a:spcBef>
                <a:spcPts val="0"/>
              </a:spcBef>
              <a:buNone/>
            </a:pPr>
            <a:r>
              <a:rPr lang="en-GB" dirty="0"/>
              <a:t>14.00-14.10 	Technical Workshop - Welcome</a:t>
            </a:r>
          </a:p>
          <a:p>
            <a:pPr marL="0" indent="0">
              <a:lnSpc>
                <a:spcPct val="170000"/>
              </a:lnSpc>
              <a:spcBef>
                <a:spcPts val="0"/>
              </a:spcBef>
              <a:buNone/>
            </a:pPr>
            <a:r>
              <a:rPr lang="en-GB" dirty="0"/>
              <a:t>14.15-14.45 	Gap Analysis</a:t>
            </a:r>
          </a:p>
          <a:p>
            <a:pPr marL="0" indent="0">
              <a:lnSpc>
                <a:spcPct val="170000"/>
              </a:lnSpc>
              <a:spcBef>
                <a:spcPts val="0"/>
              </a:spcBef>
              <a:buNone/>
            </a:pPr>
            <a:r>
              <a:rPr lang="en-GB" dirty="0"/>
              <a:t>14.45-15.15 	</a:t>
            </a:r>
            <a:r>
              <a:rPr lang="en-GB" dirty="0" err="1"/>
              <a:t>BoK</a:t>
            </a:r>
            <a:endParaRPr lang="en-GB" dirty="0"/>
          </a:p>
          <a:p>
            <a:pPr marL="0" indent="0">
              <a:lnSpc>
                <a:spcPct val="170000"/>
              </a:lnSpc>
              <a:spcBef>
                <a:spcPts val="0"/>
              </a:spcBef>
              <a:buNone/>
            </a:pPr>
            <a:r>
              <a:rPr lang="en-GB" i="1" dirty="0"/>
              <a:t>15.15-15.45 	</a:t>
            </a:r>
            <a:r>
              <a:rPr lang="en-GB" i="1" dirty="0" err="1"/>
              <a:t>Coffe</a:t>
            </a:r>
            <a:r>
              <a:rPr lang="en-GB" i="1" dirty="0"/>
              <a:t> Break</a:t>
            </a:r>
            <a:endParaRPr lang="en-GB" dirty="0"/>
          </a:p>
          <a:p>
            <a:pPr marL="0" indent="0">
              <a:lnSpc>
                <a:spcPct val="170000"/>
              </a:lnSpc>
              <a:spcBef>
                <a:spcPts val="0"/>
              </a:spcBef>
              <a:buNone/>
            </a:pPr>
            <a:r>
              <a:rPr lang="en-GB" dirty="0"/>
              <a:t>15.45-16.15 	e-learning experience</a:t>
            </a:r>
          </a:p>
          <a:p>
            <a:pPr marL="0" indent="0">
              <a:lnSpc>
                <a:spcPct val="170000"/>
              </a:lnSpc>
              <a:spcBef>
                <a:spcPts val="0"/>
              </a:spcBef>
              <a:buNone/>
            </a:pPr>
            <a:r>
              <a:rPr lang="en-GB" dirty="0"/>
              <a:t>16.15-16.45 	A new European Master in IE&amp;M</a:t>
            </a:r>
          </a:p>
          <a:p>
            <a:pPr marL="0" indent="0">
              <a:lnSpc>
                <a:spcPct val="170000"/>
              </a:lnSpc>
              <a:spcBef>
                <a:spcPts val="0"/>
              </a:spcBef>
              <a:buNone/>
            </a:pPr>
            <a:r>
              <a:rPr lang="en-GB" dirty="0"/>
              <a:t>16.45-17.00 	Final Conclusion</a:t>
            </a:r>
          </a:p>
          <a:p>
            <a:pPr marL="0" indent="0">
              <a:lnSpc>
                <a:spcPct val="170000"/>
              </a:lnSpc>
              <a:spcBef>
                <a:spcPts val="0"/>
              </a:spcBef>
              <a:buNone/>
            </a:pPr>
            <a:r>
              <a:rPr lang="en-GB" i="1" dirty="0"/>
              <a:t>20.00-22.00 	Dinner?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362279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9F1015C-3D96-87A1-9087-74AA6CE967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Suggestion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44F4D7B-29C2-EA4A-BD47-9ABA4F283D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GB" dirty="0"/>
              <a:t>Name?</a:t>
            </a:r>
          </a:p>
          <a:p>
            <a:endParaRPr lang="en-GB" dirty="0"/>
          </a:p>
          <a:p>
            <a:r>
              <a:rPr lang="en-GB" dirty="0"/>
              <a:t>Format?</a:t>
            </a:r>
          </a:p>
          <a:p>
            <a:pPr lvl="1"/>
            <a:r>
              <a:rPr lang="en-GB" dirty="0"/>
              <a:t>One day</a:t>
            </a:r>
          </a:p>
          <a:p>
            <a:pPr lvl="1"/>
            <a:r>
              <a:rPr lang="en-GB" dirty="0"/>
              <a:t>Multiple days</a:t>
            </a:r>
          </a:p>
          <a:p>
            <a:r>
              <a:rPr lang="en-GB" dirty="0"/>
              <a:t>Invited Speakers?</a:t>
            </a:r>
          </a:p>
          <a:p>
            <a:endParaRPr lang="en-GB" dirty="0"/>
          </a:p>
          <a:p>
            <a:r>
              <a:rPr lang="en-GB" dirty="0"/>
              <a:t>a. Topics for the workshop?</a:t>
            </a:r>
          </a:p>
          <a:p>
            <a:r>
              <a:rPr lang="en-GB" dirty="0"/>
              <a:t>a. The audience for the workshop?</a:t>
            </a:r>
          </a:p>
          <a:p>
            <a:endParaRPr lang="en-GB" dirty="0"/>
          </a:p>
          <a:p>
            <a:r>
              <a:rPr lang="en-GB" dirty="0"/>
              <a:t>b. Title Tracks?</a:t>
            </a:r>
          </a:p>
          <a:p>
            <a:r>
              <a:rPr lang="en-GB" dirty="0"/>
              <a:t>b. Speakers?</a:t>
            </a:r>
          </a:p>
        </p:txBody>
      </p:sp>
    </p:spTree>
    <p:extLst>
      <p:ext uri="{BB962C8B-B14F-4D97-AF65-F5344CB8AC3E}">
        <p14:creationId xmlns:p14="http://schemas.microsoft.com/office/powerpoint/2010/main" val="26481794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1304</TotalTime>
  <Words>301</Words>
  <Application>Microsoft Macintosh PowerPoint</Application>
  <PresentationFormat>Widescreen</PresentationFormat>
  <Paragraphs>63</Paragraphs>
  <Slides>7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Tema di Office</vt:lpstr>
      <vt:lpstr>Presentazione standard di PowerPoint</vt:lpstr>
      <vt:lpstr>Final Dissemination Conference </vt:lpstr>
      <vt:lpstr>Format</vt:lpstr>
      <vt:lpstr>Invited Speakers</vt:lpstr>
      <vt:lpstr>Draft Agenda</vt:lpstr>
      <vt:lpstr>Draft Agenda</vt:lpstr>
      <vt:lpstr>Suggestion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Prof. Giorgio Mossa</dc:creator>
  <cp:lastModifiedBy>Prof. Giorgio Mossa</cp:lastModifiedBy>
  <cp:revision>1</cp:revision>
  <dcterms:created xsi:type="dcterms:W3CDTF">2022-06-15T15:17:36Z</dcterms:created>
  <dcterms:modified xsi:type="dcterms:W3CDTF">2022-06-16T13:02:10Z</dcterms:modified>
</cp:coreProperties>
</file>