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DFA66-2282-403B-8830-01598EEAAAF7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1E396-957B-4D61-8381-57CA3F3EDB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278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2803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7449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2032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5020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894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71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096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18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88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954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7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6287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424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7980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5964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1240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3EDDF-81D7-46F0-8798-75B73C6004A9}" type="datetimeFigureOut">
              <a:rPr lang="it-IT" smtClean="0"/>
              <a:t>22/06/2022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1B32E-B684-46D3-88CF-35F596D6E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100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studio.youtube.com/channel/UC6giVjEfOo7YoFenWhmicog/videos/upload?filter=%5B%5D&amp;sort=%7B%22columnType%22%3A%22date%22%2C%22sortOrder%22%3A%22DESCENDING%22%7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ive.google.com/drive/folders/1r2sfoPGW6mPyeNwAbK7661JuGvVOn5-T?usp=shar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gianluigi.depascale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1953604"/>
            <a:ext cx="119536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WP9</a:t>
            </a:r>
            <a:r>
              <a:rPr lang="it-IT" sz="48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-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Dissemination: overview on the activities conducted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               and planning new activities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endParaRPr lang="es-ES" sz="3600" b="1" dirty="0">
              <a:solidFill>
                <a:schemeClr val="bg1"/>
              </a:solidFill>
              <a:latin typeface="Arial" panose="020B0604020202020204" pitchFamily="34" charset="0"/>
              <a:ea typeface="Open Sans ExtraBold"/>
              <a:cs typeface="Open Sans ExtraBold"/>
              <a:sym typeface="Open Sans ExtraBold"/>
            </a:endParaRP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endParaRPr lang="es-ES" sz="3600" b="1" dirty="0">
              <a:solidFill>
                <a:schemeClr val="bg1"/>
              </a:solidFill>
              <a:latin typeface="Arial" panose="020B0604020202020204" pitchFamily="34" charset="0"/>
              <a:ea typeface="Open Sans ExtraBold"/>
              <a:cs typeface="Open Sans ExtraBold"/>
              <a:sym typeface="Open Sans ExtraBold"/>
            </a:endParaRP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32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Partners: InfoTech</a:t>
            </a:r>
            <a:endParaRPr lang="it-IT" sz="3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007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260278" y="0"/>
            <a:ext cx="11515162" cy="966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WP9: Dissemination: overview on the activities   conducted and planning new activities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44222" y="717922"/>
            <a:ext cx="11756338" cy="495520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304987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cap="small" dirty="0" err="1">
                <a:solidFill>
                  <a:srgbClr val="304987"/>
                </a:solidFill>
              </a:rPr>
              <a:t>Articles</a:t>
            </a: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cap="small" dirty="0">
                <a:solidFill>
                  <a:srgbClr val="304987"/>
                </a:solidFill>
              </a:rPr>
              <a:t>Website update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cap="small" dirty="0">
                <a:solidFill>
                  <a:srgbClr val="304987"/>
                </a:solidFill>
              </a:rPr>
              <a:t>Social media update</a:t>
            </a:r>
            <a:endParaRPr lang="es-ES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1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260278" y="0"/>
            <a:ext cx="11515162" cy="966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WP9: Dissemination: overview on the activities   conducted and planning new activities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44222" y="717922"/>
            <a:ext cx="11756338" cy="754052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304987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cap="small" dirty="0">
                <a:solidFill>
                  <a:srgbClr val="304987"/>
                </a:solidFill>
              </a:rPr>
              <a:t>Facebook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cap="small" dirty="0">
                <a:solidFill>
                  <a:srgbClr val="304987"/>
                </a:solidFill>
              </a:rPr>
              <a:t>LinkedIn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cap="small" dirty="0">
                <a:solidFill>
                  <a:srgbClr val="304987"/>
                </a:solidFill>
              </a:rPr>
              <a:t>YouTube </a:t>
            </a:r>
            <a:r>
              <a:rPr lang="it-IT" sz="2400" b="1" cap="small" dirty="0" err="1">
                <a:solidFill>
                  <a:srgbClr val="304987"/>
                </a:solidFill>
              </a:rPr>
              <a:t>channel</a:t>
            </a:r>
            <a:endParaRPr lang="it-IT" sz="2400" b="1" cap="small" dirty="0">
              <a:solidFill>
                <a:srgbClr val="304987"/>
              </a:solidFill>
            </a:endParaRPr>
          </a:p>
          <a:p>
            <a:pPr marL="1257300" lvl="2" indent="-342900">
              <a:buFont typeface="Wingdings" panose="05000000000000000000" pitchFamily="2" charset="2"/>
              <a:buChar char="q"/>
            </a:pPr>
            <a:r>
              <a:rPr lang="it-IT" sz="2400" dirty="0">
                <a:solidFill>
                  <a:srgbClr val="304987"/>
                </a:solidFill>
                <a:hlinkClick r:id="rId4"/>
              </a:rPr>
              <a:t>State of the art</a:t>
            </a:r>
            <a:endParaRPr lang="it-IT" sz="2400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9F6A6D5-98C6-B75A-6846-C6472A698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4792" y="1242074"/>
            <a:ext cx="4797548" cy="156419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81C68A8-D285-734A-3839-D8DFCEBCB7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4792" y="3082097"/>
            <a:ext cx="4514967" cy="15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75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260278" y="0"/>
            <a:ext cx="11515162" cy="966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WP9: Dissemination: overview on the activities   conducted and planning new activities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44222" y="717922"/>
            <a:ext cx="11756338" cy="41549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304987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b="1" cap="smal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304987"/>
                </a:solidFill>
              </a:rPr>
              <a:t>The </a:t>
            </a:r>
            <a:r>
              <a:rPr lang="it-IT" sz="2400" dirty="0" err="1">
                <a:solidFill>
                  <a:srgbClr val="304987"/>
                </a:solidFill>
              </a:rPr>
              <a:t>only</a:t>
            </a:r>
            <a:r>
              <a:rPr lang="it-IT" sz="2400" dirty="0">
                <a:solidFill>
                  <a:srgbClr val="304987"/>
                </a:solidFill>
              </a:rPr>
              <a:t> </a:t>
            </a:r>
            <a:r>
              <a:rPr lang="it-IT" sz="2400" dirty="0" err="1">
                <a:solidFill>
                  <a:srgbClr val="304987"/>
                </a:solidFill>
              </a:rPr>
              <a:t>result</a:t>
            </a:r>
            <a:r>
              <a:rPr lang="it-IT" sz="2400" dirty="0">
                <a:solidFill>
                  <a:srgbClr val="304987"/>
                </a:solidFill>
              </a:rPr>
              <a:t> that </a:t>
            </a:r>
            <a:r>
              <a:rPr lang="it-IT" sz="2400" dirty="0" err="1">
                <a:solidFill>
                  <a:srgbClr val="304987"/>
                </a:solidFill>
              </a:rPr>
              <a:t>remains</a:t>
            </a:r>
            <a:r>
              <a:rPr lang="it-IT" sz="2400" dirty="0">
                <a:solidFill>
                  <a:srgbClr val="304987"/>
                </a:solidFill>
              </a:rPr>
              <a:t> to be </a:t>
            </a:r>
            <a:r>
              <a:rPr lang="it-IT" sz="2400" dirty="0" err="1">
                <a:solidFill>
                  <a:srgbClr val="304987"/>
                </a:solidFill>
              </a:rPr>
              <a:t>delivered</a:t>
            </a:r>
            <a:r>
              <a:rPr lang="it-IT" sz="2400" dirty="0">
                <a:solidFill>
                  <a:srgbClr val="304987"/>
                </a:solidFill>
              </a:rPr>
              <a:t> </a:t>
            </a:r>
            <a:r>
              <a:rPr lang="it-IT" sz="2400" dirty="0" err="1">
                <a:solidFill>
                  <a:srgbClr val="304987"/>
                </a:solidFill>
              </a:rPr>
              <a:t>is</a:t>
            </a:r>
            <a:r>
              <a:rPr lang="it-IT" sz="2400" dirty="0">
                <a:solidFill>
                  <a:srgbClr val="304987"/>
                </a:solidFill>
              </a:rPr>
              <a:t> R9.5 Final </a:t>
            </a:r>
            <a:r>
              <a:rPr lang="it-IT" sz="2400" dirty="0" err="1">
                <a:solidFill>
                  <a:srgbClr val="304987"/>
                </a:solidFill>
              </a:rPr>
              <a:t>dissemination</a:t>
            </a:r>
            <a:r>
              <a:rPr lang="it-IT" sz="2400" dirty="0">
                <a:solidFill>
                  <a:srgbClr val="304987"/>
                </a:solidFill>
              </a:rPr>
              <a:t>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 err="1">
                <a:solidFill>
                  <a:srgbClr val="304987"/>
                </a:solidFill>
                <a:sym typeface="Wingdings" panose="05000000000000000000" pitchFamily="2" charset="2"/>
              </a:rPr>
              <a:t>However</a:t>
            </a:r>
            <a:r>
              <a:rPr lang="it-IT" sz="2400" b="1" dirty="0">
                <a:solidFill>
                  <a:srgbClr val="304987"/>
                </a:solidFill>
                <a:sym typeface="Wingdings" panose="05000000000000000000" pitchFamily="2" charset="2"/>
              </a:rPr>
              <a:t>, </a:t>
            </a:r>
            <a:r>
              <a:rPr lang="it-IT" sz="2400" b="1" dirty="0" err="1">
                <a:solidFill>
                  <a:srgbClr val="304987"/>
                </a:solidFill>
                <a:sym typeface="Wingdings" panose="05000000000000000000" pitchFamily="2" charset="2"/>
              </a:rPr>
              <a:t>there</a:t>
            </a:r>
            <a:r>
              <a:rPr lang="it-IT" sz="2400" b="1" dirty="0">
                <a:solidFill>
                  <a:srgbClr val="304987"/>
                </a:solidFill>
                <a:sym typeface="Wingdings" panose="05000000000000000000" pitchFamily="2" charset="2"/>
              </a:rPr>
              <a:t> are </a:t>
            </a:r>
            <a:r>
              <a:rPr lang="it-IT" sz="2400" b="1" dirty="0" err="1">
                <a:solidFill>
                  <a:srgbClr val="304987"/>
                </a:solidFill>
                <a:sym typeface="Wingdings" panose="05000000000000000000" pitchFamily="2" charset="2"/>
              </a:rPr>
              <a:t>several</a:t>
            </a:r>
            <a:r>
              <a:rPr lang="it-IT" sz="2400" b="1" dirty="0">
                <a:solidFill>
                  <a:srgbClr val="304987"/>
                </a:solidFill>
                <a:sym typeface="Wingdings" panose="05000000000000000000" pitchFamily="2" charset="2"/>
              </a:rPr>
              <a:t> activities to </a:t>
            </a:r>
            <a:r>
              <a:rPr lang="it-IT" sz="2400" b="1" dirty="0" err="1">
                <a:solidFill>
                  <a:srgbClr val="304987"/>
                </a:solidFill>
                <a:sym typeface="Wingdings" panose="05000000000000000000" pitchFamily="2" charset="2"/>
              </a:rPr>
              <a:t>carry</a:t>
            </a:r>
            <a:r>
              <a:rPr lang="it-IT" sz="2400" b="1" dirty="0">
                <a:solidFill>
                  <a:srgbClr val="304987"/>
                </a:solidFill>
                <a:sym typeface="Wingdings" panose="05000000000000000000" pitchFamily="2" charset="2"/>
              </a:rPr>
              <a:t> out: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04987"/>
                </a:solidFill>
                <a:sym typeface="Wingdings" panose="05000000000000000000" pitchFamily="2" charset="2"/>
              </a:rPr>
              <a:t>Overall </a:t>
            </a:r>
            <a:r>
              <a:rPr lang="it-IT" sz="2000" dirty="0" err="1">
                <a:solidFill>
                  <a:srgbClr val="304987"/>
                </a:solidFill>
                <a:sym typeface="Wingdings" panose="05000000000000000000" pitchFamily="2" charset="2"/>
              </a:rPr>
              <a:t>dissemination</a:t>
            </a:r>
            <a:r>
              <a:rPr lang="it-IT" sz="2000" dirty="0">
                <a:solidFill>
                  <a:srgbClr val="304987"/>
                </a:solidFill>
                <a:sym typeface="Wingdings" panose="05000000000000000000" pitchFamily="2" charset="2"/>
              </a:rPr>
              <a:t> activities </a:t>
            </a:r>
            <a:r>
              <a:rPr lang="it-IT" sz="2000" dirty="0" err="1">
                <a:solidFill>
                  <a:srgbClr val="304987"/>
                </a:solidFill>
                <a:sym typeface="Wingdings" panose="05000000000000000000" pitchFamily="2" charset="2"/>
              </a:rPr>
              <a:t>conducted</a:t>
            </a:r>
            <a:r>
              <a:rPr lang="it-IT" sz="2000" dirty="0">
                <a:solidFill>
                  <a:srgbClr val="304987"/>
                </a:solidFill>
                <a:sym typeface="Wingdings" panose="05000000000000000000" pitchFamily="2" charset="2"/>
              </a:rPr>
              <a:t> by partners  </a:t>
            </a:r>
            <a:r>
              <a:rPr lang="it-IT" sz="2000" dirty="0">
                <a:solidFill>
                  <a:srgbClr val="304987"/>
                </a:solidFill>
                <a:sym typeface="Wingdings" panose="05000000000000000000" pitchFamily="2" charset="2"/>
                <a:hlinkClick r:id="rId4"/>
              </a:rPr>
              <a:t>Link to the drive folder</a:t>
            </a:r>
            <a:endParaRPr lang="it-IT" sz="2000" dirty="0">
              <a:solidFill>
                <a:srgbClr val="304987"/>
              </a:solidFill>
              <a:sym typeface="Wingdings" panose="05000000000000000000" pitchFamily="2" charset="2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04987"/>
                </a:solidFill>
                <a:sym typeface="Wingdings" panose="05000000000000000000" pitchFamily="2" charset="2"/>
              </a:rPr>
              <a:t>National </a:t>
            </a:r>
            <a:r>
              <a:rPr lang="it-IT" sz="2000" dirty="0" err="1">
                <a:solidFill>
                  <a:srgbClr val="304987"/>
                </a:solidFill>
                <a:sym typeface="Wingdings" panose="05000000000000000000" pitchFamily="2" charset="2"/>
              </a:rPr>
              <a:t>dissemination</a:t>
            </a:r>
            <a:r>
              <a:rPr lang="it-IT" sz="2000" dirty="0">
                <a:solidFill>
                  <a:srgbClr val="304987"/>
                </a:solidFill>
                <a:sym typeface="Wingdings" panose="05000000000000000000" pitchFamily="2" charset="2"/>
              </a:rPr>
              <a:t> conference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04987"/>
                </a:solidFill>
                <a:sym typeface="Wingdings" panose="05000000000000000000" pitchFamily="2" charset="2"/>
              </a:rPr>
              <a:t>International conference</a:t>
            </a:r>
            <a:endParaRPr lang="es-ES" sz="2000" dirty="0">
              <a:solidFill>
                <a:srgbClr val="304987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09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17831" y="2384162"/>
            <a:ext cx="11756338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6000" b="1" cap="small" dirty="0">
                <a:solidFill>
                  <a:srgbClr val="3049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  <a:endParaRPr lang="es-ES" sz="4800" dirty="0">
              <a:solidFill>
                <a:srgbClr val="30498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b="1" dirty="0">
              <a:solidFill>
                <a:srgbClr val="304987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BDD472F-F288-C570-2AB3-AF5CF85524AE}"/>
              </a:ext>
            </a:extLst>
          </p:cNvPr>
          <p:cNvSpPr txBox="1"/>
          <p:nvPr/>
        </p:nvSpPr>
        <p:spPr>
          <a:xfrm>
            <a:off x="6380480" y="4622800"/>
            <a:ext cx="512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Contacts</a:t>
            </a:r>
            <a:r>
              <a:rPr lang="it-IT" dirty="0"/>
              <a:t>: </a:t>
            </a:r>
          </a:p>
          <a:p>
            <a:r>
              <a:rPr lang="it-IT" dirty="0"/>
              <a:t>progetti.infotech@gmail.com (</a:t>
            </a:r>
            <a:r>
              <a:rPr lang="it-IT" dirty="0" err="1"/>
              <a:t>InfoTech</a:t>
            </a:r>
            <a:r>
              <a:rPr lang="it-IT" dirty="0"/>
              <a:t>)</a:t>
            </a:r>
          </a:p>
          <a:p>
            <a:r>
              <a:rPr lang="it-IT" dirty="0"/>
              <a:t>info@infotechsrl.net (</a:t>
            </a:r>
            <a:r>
              <a:rPr lang="it-IT" dirty="0" err="1"/>
              <a:t>InfoTech</a:t>
            </a:r>
            <a:r>
              <a:rPr lang="it-IT" dirty="0"/>
              <a:t>)</a:t>
            </a:r>
          </a:p>
          <a:p>
            <a:r>
              <a:rPr lang="it-IT" dirty="0">
                <a:hlinkClick r:id="rId4"/>
              </a:rPr>
              <a:t>gianluigi.depascale@gmail.com</a:t>
            </a:r>
            <a:r>
              <a:rPr lang="it-IT" dirty="0"/>
              <a:t> (</a:t>
            </a:r>
            <a:r>
              <a:rPr lang="it-IT" dirty="0" err="1"/>
              <a:t>InfoTech</a:t>
            </a:r>
            <a:r>
              <a:rPr lang="it-IT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53999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Widescreen</PresentationFormat>
  <Paragraphs>64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Open Sans ExtraBold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Windows</dc:creator>
  <cp:lastModifiedBy>Utente Windows</cp:lastModifiedBy>
  <cp:revision>1</cp:revision>
  <dcterms:created xsi:type="dcterms:W3CDTF">2022-06-22T14:48:38Z</dcterms:created>
  <dcterms:modified xsi:type="dcterms:W3CDTF">2022-06-22T14:48:49Z</dcterms:modified>
</cp:coreProperties>
</file>