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2"/>
  </p:notesMasterIdLst>
  <p:sldIdLst>
    <p:sldId id="257" r:id="rId2"/>
    <p:sldId id="293" r:id="rId3"/>
    <p:sldId id="294" r:id="rId4"/>
    <p:sldId id="304" r:id="rId5"/>
    <p:sldId id="305" r:id="rId6"/>
    <p:sldId id="306" r:id="rId7"/>
    <p:sldId id="303" r:id="rId8"/>
    <p:sldId id="264" r:id="rId9"/>
    <p:sldId id="271" r:id="rId10"/>
    <p:sldId id="312" r:id="rId11"/>
    <p:sldId id="313" r:id="rId12"/>
    <p:sldId id="314" r:id="rId13"/>
    <p:sldId id="272" r:id="rId14"/>
    <p:sldId id="316" r:id="rId15"/>
    <p:sldId id="278" r:id="rId16"/>
    <p:sldId id="315" r:id="rId17"/>
    <p:sldId id="310" r:id="rId18"/>
    <p:sldId id="308" r:id="rId19"/>
    <p:sldId id="311" r:id="rId20"/>
    <p:sldId id="31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2"/>
    <p:restoredTop sz="92038"/>
  </p:normalViewPr>
  <p:slideViewPr>
    <p:cSldViewPr snapToGrid="0" snapToObjects="1">
      <p:cViewPr varScale="1">
        <p:scale>
          <a:sx n="130" d="100"/>
          <a:sy n="130" d="100"/>
        </p:scale>
        <p:origin x="200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43FD6-8189-8D4B-BB2A-361E25718C75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C3BA2-60D0-1C49-A192-08F6465832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398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C3BA2-60D0-1C49-A192-08F64658320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24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C3BA2-60D0-1C49-A192-08F64658320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133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65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07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96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84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Immagine 1">
            <a:extLst>
              <a:ext uri="{FF2B5EF4-FFF2-40B4-BE49-F238E27FC236}">
                <a16:creationId xmlns:a16="http://schemas.microsoft.com/office/drawing/2014/main" id="{A4D7D7C2-BFD7-9DC5-D514-9328AC889E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114" y="5892800"/>
            <a:ext cx="869214" cy="68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0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82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19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542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040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613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178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75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531C0-8782-7B4D-BADA-0D65BD9F0C90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BDBFD-86F1-5B42-9703-F2E4274AA6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9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2562891" y="3007981"/>
            <a:ext cx="6858000" cy="11369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rgbClr val="E20D1C"/>
              </a:buClr>
              <a:buSzPts val="6000"/>
            </a:pPr>
            <a:endParaRPr sz="27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613365" y="6168219"/>
            <a:ext cx="2136775" cy="530884"/>
            <a:chOff x="63500" y="5989560"/>
            <a:chExt cx="2849033" cy="707845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t" anchorCtr="0">
              <a:spAutoFit/>
            </a:bodyPr>
            <a:lstStyle/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sz="1350" dirty="0"/>
            </a:p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sz="1350" dirty="0"/>
            </a:p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sz="1350"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857252"/>
            <a:ext cx="9144000" cy="4309703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4505" y="987649"/>
            <a:ext cx="4535854" cy="128459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2594" y="1871805"/>
            <a:ext cx="4106678" cy="313571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613364" y="2411080"/>
            <a:ext cx="90546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4735" indent="-1684735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45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</a:t>
            </a:r>
            <a:r>
              <a:rPr lang="pl-PL" sz="45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5</a:t>
            </a:r>
          </a:p>
          <a:p>
            <a:pPr marL="1684735" indent="-1684735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pl-PL" sz="45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A </a:t>
            </a:r>
            <a:r>
              <a:rPr lang="pl-PL" sz="45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new</a:t>
            </a:r>
            <a:r>
              <a:rPr lang="pl-PL" sz="45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45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educational</a:t>
            </a:r>
            <a:r>
              <a:rPr lang="pl-PL" sz="45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45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pathway</a:t>
            </a:r>
            <a:r>
              <a:rPr lang="pl-PL" sz="45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of IEM</a:t>
            </a:r>
            <a:r>
              <a:rPr lang="es-ES" sz="45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1684735" indent="-1684735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4500" b="1" dirty="0" err="1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Partners</a:t>
            </a:r>
            <a:r>
              <a:rPr lang="es-ES" sz="45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: </a:t>
            </a:r>
            <a:r>
              <a:rPr lang="pl-PL" sz="4500" b="1" dirty="0" err="1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LiU+UPM+PUT+Poliba</a:t>
            </a:r>
            <a:endParaRPr lang="it-IT" sz="45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6308-C8FF-CD9A-51AE-51BA80AD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74" y="50560"/>
            <a:ext cx="7886700" cy="105312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Global Learning 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Objectives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revised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5222-4815-D986-EE81-804DF8363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457" y="902559"/>
            <a:ext cx="6833695" cy="563959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Problems Identification, Analysis and Solving</a:t>
            </a:r>
            <a:r>
              <a:rPr lang="en-US" dirty="0"/>
              <a:t>: giving methodological knowledge and skills in problem identification (both technical and human-related problems), analysis (qualitative and quantitative tools) and solving in the area of Industrial Engineering and Management</a:t>
            </a:r>
            <a:r>
              <a:rPr lang="en-US" b="1" dirty="0"/>
              <a:t>, such as Operations Management, Quality Management, Strategic Management or Risk and Crisis Management</a:t>
            </a:r>
            <a:endParaRPr lang="en-US" dirty="0"/>
          </a:p>
          <a:p>
            <a:r>
              <a:rPr lang="en-US" b="1" dirty="0"/>
              <a:t>Decision making process and tools:</a:t>
            </a:r>
            <a:r>
              <a:rPr lang="en-US" dirty="0"/>
              <a:t> equipping future leaders knowledge in complex decision making processes, computer-based Statistics and management software tools use in the area Industrial Engineering and Management</a:t>
            </a:r>
            <a:r>
              <a:rPr lang="en-US" b="1" dirty="0"/>
              <a:t>, such as Operations Management, Quality Management, Strategic Management or Risk and Crisis Management</a:t>
            </a:r>
          </a:p>
          <a:p>
            <a:r>
              <a:rPr lang="en-US" b="1" dirty="0"/>
              <a:t>Digital landscape in technology and business: </a:t>
            </a:r>
            <a:r>
              <a:rPr lang="en-US" dirty="0"/>
              <a:t>give a general technical knowledge on the connected world, prepare future leaders to the new ways of business including IT-systems, big data, industrial 4.0, machine </a:t>
            </a:r>
            <a:r>
              <a:rPr lang="en-US" dirty="0" err="1"/>
              <a:t>learing</a:t>
            </a:r>
            <a:r>
              <a:rPr lang="en-US" dirty="0"/>
              <a:t> and virtual reality</a:t>
            </a:r>
          </a:p>
          <a:p>
            <a:r>
              <a:rPr lang="en-US" b="1" dirty="0"/>
              <a:t>Project management: </a:t>
            </a:r>
            <a:r>
              <a:rPr lang="en-US" dirty="0"/>
              <a:t>teaching how to</a:t>
            </a:r>
            <a:r>
              <a:rPr lang="en-US" b="1" dirty="0"/>
              <a:t> </a:t>
            </a:r>
            <a:r>
              <a:rPr lang="en-US" dirty="0"/>
              <a:t>work in dynamic environment of changing expectations and moving goals</a:t>
            </a:r>
          </a:p>
          <a:p>
            <a:r>
              <a:rPr lang="en-US" b="1" dirty="0"/>
              <a:t>Leadership and team management:</a:t>
            </a:r>
            <a:r>
              <a:rPr lang="en-US" dirty="0"/>
              <a:t> instructing on managing teams of experts in various areas, setting the goal and leading to meet it</a:t>
            </a:r>
          </a:p>
          <a:p>
            <a:r>
              <a:rPr lang="en-US" b="1" dirty="0"/>
              <a:t>Entrepreneurial Mindset and skills</a:t>
            </a:r>
          </a:p>
        </p:txBody>
      </p:sp>
      <p:sp>
        <p:nvSpPr>
          <p:cNvPr id="5" name="pole tekstowe 3">
            <a:extLst>
              <a:ext uri="{FF2B5EF4-FFF2-40B4-BE49-F238E27FC236}">
                <a16:creationId xmlns:a16="http://schemas.microsoft.com/office/drawing/2014/main" id="{346067CA-0857-39EA-0F9E-3C252DF38696}"/>
              </a:ext>
            </a:extLst>
          </p:cNvPr>
          <p:cNvSpPr txBox="1"/>
          <p:nvPr/>
        </p:nvSpPr>
        <p:spPr>
          <a:xfrm>
            <a:off x="9259845" y="31685"/>
            <a:ext cx="28710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Knowledge, </a:t>
            </a:r>
            <a:r>
              <a:rPr lang="pl-PL" sz="1400" b="1" dirty="0" err="1"/>
              <a:t>Skills</a:t>
            </a:r>
            <a:r>
              <a:rPr lang="pl-PL" sz="1400" b="1" dirty="0"/>
              <a:t> and </a:t>
            </a:r>
            <a:r>
              <a:rPr lang="pl-PL" sz="1400" b="1" dirty="0" err="1"/>
              <a:t>Competences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Project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Operations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Quality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Strategic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Ergonomics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9CF306D-9AB0-96AE-8098-723CD0642D57}"/>
              </a:ext>
            </a:extLst>
          </p:cNvPr>
          <p:cNvSpPr/>
          <p:nvPr/>
        </p:nvSpPr>
        <p:spPr>
          <a:xfrm>
            <a:off x="9078696" y="21877"/>
            <a:ext cx="3052192" cy="139480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ole tekstowe 3">
            <a:extLst>
              <a:ext uri="{FF2B5EF4-FFF2-40B4-BE49-F238E27FC236}">
                <a16:creationId xmlns:a16="http://schemas.microsoft.com/office/drawing/2014/main" id="{59651599-D2BE-D73D-ECFE-0AE3257A547B}"/>
              </a:ext>
            </a:extLst>
          </p:cNvPr>
          <p:cNvSpPr txBox="1"/>
          <p:nvPr/>
        </p:nvSpPr>
        <p:spPr>
          <a:xfrm>
            <a:off x="9201054" y="1362231"/>
            <a:ext cx="3001966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 err="1"/>
              <a:t>Soft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r>
              <a:rPr lang="pl-PL" sz="1400" b="1" dirty="0"/>
              <a:t> </a:t>
            </a:r>
            <a:r>
              <a:rPr lang="pl-PL" sz="1400" b="1" dirty="0" err="1"/>
              <a:t>Requirements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Problem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Solving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Decision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Making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Team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Working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Communication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Skills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Innovation</a:t>
            </a:r>
            <a:r>
              <a:rPr lang="pl-PL" sz="1400" dirty="0"/>
              <a:t> and </a:t>
            </a:r>
            <a:r>
              <a:rPr lang="pl-PL" sz="1400" dirty="0" err="1"/>
              <a:t>Change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Leadership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Issues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Entrepreneurial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Mindset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skills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ole tekstowe 3">
            <a:extLst>
              <a:ext uri="{FF2B5EF4-FFF2-40B4-BE49-F238E27FC236}">
                <a16:creationId xmlns:a16="http://schemas.microsoft.com/office/drawing/2014/main" id="{F0FEB7A8-28CC-3284-6FD2-8F609F0B5C55}"/>
              </a:ext>
            </a:extLst>
          </p:cNvPr>
          <p:cNvSpPr txBox="1"/>
          <p:nvPr/>
        </p:nvSpPr>
        <p:spPr>
          <a:xfrm>
            <a:off x="9288091" y="3484483"/>
            <a:ext cx="27780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Digital Technologies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3D Printing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Augmented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/Virtual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Reality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Cyber</a:t>
            </a:r>
            <a:r>
              <a:rPr lang="pl-PL" sz="1400" dirty="0"/>
              <a:t> Security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Sensor-</a:t>
            </a:r>
            <a:r>
              <a:rPr lang="pl-PL" sz="1400" dirty="0" err="1"/>
              <a:t>based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IoT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Monitoring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pole tekstowe 3">
            <a:extLst>
              <a:ext uri="{FF2B5EF4-FFF2-40B4-BE49-F238E27FC236}">
                <a16:creationId xmlns:a16="http://schemas.microsoft.com/office/drawing/2014/main" id="{A176741E-8FE9-B7E4-13CC-B7E70739AB72}"/>
              </a:ext>
            </a:extLst>
          </p:cNvPr>
          <p:cNvSpPr txBox="1"/>
          <p:nvPr/>
        </p:nvSpPr>
        <p:spPr>
          <a:xfrm>
            <a:off x="9288091" y="5302969"/>
            <a:ext cx="277801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 err="1"/>
              <a:t>Analytical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Management Software Tools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Computer-based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Statistics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Big Data Analysis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Machine learning/AI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3006B81-F5A1-3C68-534D-B5F96FFBC1B1}"/>
              </a:ext>
            </a:extLst>
          </p:cNvPr>
          <p:cNvSpPr/>
          <p:nvPr/>
        </p:nvSpPr>
        <p:spPr>
          <a:xfrm>
            <a:off x="9078695" y="5302969"/>
            <a:ext cx="3113305" cy="155503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E5AC975-EE6E-C44F-C9C9-3B9FB8186905}"/>
              </a:ext>
            </a:extLst>
          </p:cNvPr>
          <p:cNvSpPr/>
          <p:nvPr/>
        </p:nvSpPr>
        <p:spPr>
          <a:xfrm>
            <a:off x="9078694" y="3501278"/>
            <a:ext cx="3113305" cy="176922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E5EB1B6-EAB5-0A8F-675A-26369E816D08}"/>
              </a:ext>
            </a:extLst>
          </p:cNvPr>
          <p:cNvSpPr/>
          <p:nvPr/>
        </p:nvSpPr>
        <p:spPr>
          <a:xfrm>
            <a:off x="9078695" y="1445324"/>
            <a:ext cx="3113305" cy="20066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629409-4151-C198-CA2A-0E6DF35C6A7C}"/>
              </a:ext>
            </a:extLst>
          </p:cNvPr>
          <p:cNvSpPr txBox="1"/>
          <p:nvPr/>
        </p:nvSpPr>
        <p:spPr>
          <a:xfrm>
            <a:off x="3574574" y="6080484"/>
            <a:ext cx="3722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/>
              <a:t>Have</a:t>
            </a:r>
            <a:r>
              <a:rPr lang="sv-SE" sz="2400" dirty="0"/>
              <a:t> </a:t>
            </a:r>
            <a:r>
              <a:rPr lang="sv-SE" sz="2400" dirty="0" err="1"/>
              <a:t>we</a:t>
            </a:r>
            <a:r>
              <a:rPr lang="sv-SE" sz="2400" dirty="0"/>
              <a:t> </a:t>
            </a:r>
            <a:r>
              <a:rPr lang="sv-SE" sz="2400" dirty="0" err="1"/>
              <a:t>missed</a:t>
            </a:r>
            <a:r>
              <a:rPr lang="sv-SE" sz="2400" dirty="0"/>
              <a:t> </a:t>
            </a:r>
            <a:r>
              <a:rPr lang="sv-SE" sz="2400" dirty="0" err="1"/>
              <a:t>something</a:t>
            </a:r>
            <a:r>
              <a:rPr lang="sv-SE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9827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8" grpId="0" animBg="1"/>
      <p:bldP spid="11" grpId="0"/>
      <p:bldP spid="13" grpId="0"/>
      <p:bldP spid="14" grpId="0"/>
      <p:bldP spid="15" grpId="0" animBg="1"/>
      <p:bldP spid="18" grpId="0" animBg="1"/>
      <p:bldP spid="19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6415-CBC0-2CF1-27C3-763BBEC0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69" y="90585"/>
            <a:ext cx="4569373" cy="946021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Using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the CDIO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23E64-6138-52FB-B150-5EC9CE706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87" y="883000"/>
            <a:ext cx="10618426" cy="2392394"/>
          </a:xfrm>
        </p:spPr>
        <p:txBody>
          <a:bodyPr>
            <a:normAutofit/>
          </a:bodyPr>
          <a:lstStyle/>
          <a:p>
            <a:r>
              <a:rPr lang="sv-SE" sz="2400" dirty="0" err="1"/>
              <a:t>Well-known</a:t>
            </a:r>
            <a:r>
              <a:rPr lang="sv-SE" sz="2400" dirty="0"/>
              <a:t>, </a:t>
            </a:r>
            <a:r>
              <a:rPr lang="sv-SE" sz="2400" dirty="0" err="1"/>
              <a:t>used</a:t>
            </a:r>
            <a:r>
              <a:rPr lang="sv-SE" sz="2400" dirty="0"/>
              <a:t> by 100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Universities</a:t>
            </a:r>
            <a:r>
              <a:rPr lang="sv-SE" sz="2400" dirty="0"/>
              <a:t> in the World</a:t>
            </a:r>
          </a:p>
          <a:p>
            <a:pPr lvl="1"/>
            <a:r>
              <a:rPr lang="sv-SE" sz="2000" dirty="0"/>
              <a:t>MIT, Chalmers, LiU </a:t>
            </a:r>
            <a:r>
              <a:rPr lang="sv-SE" sz="2000" dirty="0" err="1"/>
              <a:t>etc</a:t>
            </a:r>
            <a:endParaRPr lang="sv-SE" sz="2000" dirty="0"/>
          </a:p>
          <a:p>
            <a:r>
              <a:rPr lang="sv-SE" sz="2400" dirty="0"/>
              <a:t>Learning </a:t>
            </a:r>
            <a:r>
              <a:rPr lang="sv-SE" sz="2400" dirty="0" err="1"/>
              <a:t>Objectives</a:t>
            </a:r>
            <a:r>
              <a:rPr lang="sv-SE" sz="2400" dirty="0"/>
              <a:t> (</a:t>
            </a:r>
            <a:r>
              <a:rPr lang="sv-SE" sz="2400" dirty="0" err="1"/>
              <a:t>skills</a:t>
            </a:r>
            <a:r>
              <a:rPr lang="sv-SE" sz="2400" dirty="0"/>
              <a:t>) </a:t>
            </a:r>
            <a:r>
              <a:rPr lang="sv-SE" sz="2400" dirty="0" err="1"/>
              <a:t>that</a:t>
            </a:r>
            <a:r>
              <a:rPr lang="sv-SE" sz="2400" dirty="0"/>
              <a:t> an 5 </a:t>
            </a:r>
            <a:r>
              <a:rPr lang="sv-SE" sz="2400" dirty="0" err="1"/>
              <a:t>year</a:t>
            </a:r>
            <a:r>
              <a:rPr lang="sv-SE" sz="2400" dirty="0"/>
              <a:t> </a:t>
            </a:r>
            <a:r>
              <a:rPr lang="sv-SE" sz="2400" dirty="0" err="1"/>
              <a:t>engineering</a:t>
            </a:r>
            <a:r>
              <a:rPr lang="sv-SE" sz="2400" dirty="0"/>
              <a:t> student (3+2) </a:t>
            </a:r>
            <a:r>
              <a:rPr lang="sv-SE" sz="2400" dirty="0" err="1"/>
              <a:t>should</a:t>
            </a:r>
            <a:r>
              <a:rPr lang="sv-SE" sz="2400" dirty="0"/>
              <a:t> </a:t>
            </a:r>
            <a:r>
              <a:rPr lang="sv-SE" sz="2400" dirty="0" err="1"/>
              <a:t>have</a:t>
            </a:r>
            <a:endParaRPr lang="sv-SE" sz="2400" dirty="0"/>
          </a:p>
          <a:p>
            <a:r>
              <a:rPr lang="sv-SE" sz="2400" dirty="0" err="1"/>
              <a:t>Idea</a:t>
            </a:r>
            <a:r>
              <a:rPr lang="sv-SE" sz="2400" dirty="0"/>
              <a:t>: </a:t>
            </a:r>
            <a:r>
              <a:rPr lang="sv-SE" sz="2400" dirty="0" err="1"/>
              <a:t>Map</a:t>
            </a:r>
            <a:r>
              <a:rPr lang="sv-SE" sz="2400" dirty="0"/>
              <a:t> </a:t>
            </a:r>
            <a:r>
              <a:rPr lang="sv-SE" sz="2400" dirty="0" err="1"/>
              <a:t>these</a:t>
            </a:r>
            <a:r>
              <a:rPr lang="sv-SE" sz="2400" dirty="0"/>
              <a:t> </a:t>
            </a:r>
            <a:r>
              <a:rPr lang="sv-SE" sz="2400" dirty="0" err="1"/>
              <a:t>skills</a:t>
            </a:r>
            <a:r>
              <a:rPr lang="sv-SE" sz="2400" dirty="0"/>
              <a:t> </a:t>
            </a:r>
            <a:r>
              <a:rPr lang="sv-SE" sz="2400" dirty="0" err="1"/>
              <a:t>with</a:t>
            </a:r>
            <a:r>
              <a:rPr lang="sv-SE" sz="2400" dirty="0"/>
              <a:t> global </a:t>
            </a:r>
            <a:r>
              <a:rPr lang="sv-SE" sz="2400" dirty="0" err="1"/>
              <a:t>skills</a:t>
            </a:r>
            <a:r>
              <a:rPr lang="sv-SE" sz="2400" dirty="0"/>
              <a:t> and </a:t>
            </a:r>
            <a:r>
              <a:rPr lang="sv-SE" sz="2400" dirty="0" err="1"/>
              <a:t>BoK</a:t>
            </a:r>
            <a:endParaRPr lang="sv-SE" sz="2400" dirty="0"/>
          </a:p>
          <a:p>
            <a:pPr lvl="1"/>
            <a:r>
              <a:rPr lang="sv-SE" sz="2000" dirty="0" err="1"/>
              <a:t>Fill</a:t>
            </a:r>
            <a:r>
              <a:rPr lang="sv-SE" sz="2000" dirty="0"/>
              <a:t> the gap</a:t>
            </a:r>
          </a:p>
          <a:p>
            <a:endParaRPr lang="sv-SE" sz="24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04D33318-5DAD-A635-8B1E-E88D808696AC}"/>
              </a:ext>
            </a:extLst>
          </p:cNvPr>
          <p:cNvSpPr txBox="1">
            <a:spLocks/>
          </p:cNvSpPr>
          <p:nvPr/>
        </p:nvSpPr>
        <p:spPr>
          <a:xfrm>
            <a:off x="1364575" y="3889820"/>
            <a:ext cx="5160916" cy="2617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6"/>
                </a:solidFill>
              </a:rPr>
              <a:t>1.1 Knowledge of underlying mathematics and science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6"/>
                </a:solidFill>
              </a:rPr>
              <a:t>1.2 Fundamental engineering knowledge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6"/>
                </a:solidFill>
              </a:rPr>
              <a:t>1.3 Further knowledge, methods, and tools in one or several subjects in engineering or natural science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1.4 Advanced knowledge, methods, and tools </a:t>
            </a:r>
            <a:r>
              <a:rPr lang="en-GB" sz="1600" dirty="0">
                <a:solidFill>
                  <a:srgbClr val="0070C0"/>
                </a:solidFill>
              </a:rPr>
              <a:t>in one or several subjects in engineering </a:t>
            </a:r>
            <a:r>
              <a:rPr lang="en-GB" sz="1600" dirty="0"/>
              <a:t>or natural sciences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1.5 Insight into current research and development 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/>
          </a:p>
          <a:p>
            <a:endParaRPr lang="sv-SE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5CBDF2-2FD8-9156-7B58-42BF0A29DBE3}"/>
              </a:ext>
            </a:extLst>
          </p:cNvPr>
          <p:cNvSpPr txBox="1"/>
          <p:nvPr/>
        </p:nvSpPr>
        <p:spPr>
          <a:xfrm>
            <a:off x="3414839" y="626037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chemeClr val="accent6"/>
                </a:solidFill>
              </a:rPr>
              <a:t>Prerequisites</a:t>
            </a:r>
            <a:endParaRPr lang="sv-SE" dirty="0">
              <a:solidFill>
                <a:schemeClr val="accent6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BF6F75-7A7B-430C-9FFC-7736754E0C18}"/>
              </a:ext>
            </a:extLst>
          </p:cNvPr>
          <p:cNvSpPr txBox="1"/>
          <p:nvPr/>
        </p:nvSpPr>
        <p:spPr>
          <a:xfrm>
            <a:off x="5406164" y="6261908"/>
            <a:ext cx="329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>
                <a:solidFill>
                  <a:srgbClr val="0070C0"/>
                </a:solidFill>
              </a:rPr>
              <a:t>Specified</a:t>
            </a:r>
            <a:r>
              <a:rPr lang="sv-SE" dirty="0">
                <a:solidFill>
                  <a:srgbClr val="0070C0"/>
                </a:solidFill>
              </a:rPr>
              <a:t> in the </a:t>
            </a:r>
            <a:r>
              <a:rPr lang="sv-SE" dirty="0" err="1">
                <a:solidFill>
                  <a:srgbClr val="0070C0"/>
                </a:solidFill>
              </a:rPr>
              <a:t>revised</a:t>
            </a:r>
            <a:r>
              <a:rPr lang="sv-SE" dirty="0">
                <a:solidFill>
                  <a:srgbClr val="0070C0"/>
                </a:solidFill>
              </a:rPr>
              <a:t> version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FD5A72-48FE-49E3-2550-928BE229CF61}"/>
              </a:ext>
            </a:extLst>
          </p:cNvPr>
          <p:cNvSpPr txBox="1"/>
          <p:nvPr/>
        </p:nvSpPr>
        <p:spPr>
          <a:xfrm>
            <a:off x="953885" y="3397941"/>
            <a:ext cx="609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75000"/>
                  </a:schemeClr>
                </a:solidFill>
              </a:rPr>
              <a:t>1. DISCIPLINARY KNOWLEDGE AND REASONING</a:t>
            </a:r>
            <a:endParaRPr lang="sv-SE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E19D96-7751-B223-5A4D-B8264E25C52D}"/>
              </a:ext>
            </a:extLst>
          </p:cNvPr>
          <p:cNvSpPr txBox="1"/>
          <p:nvPr/>
        </p:nvSpPr>
        <p:spPr>
          <a:xfrm>
            <a:off x="6419505" y="3397941"/>
            <a:ext cx="61223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75000"/>
                  </a:schemeClr>
                </a:solidFill>
              </a:rPr>
              <a:t>2. PERSONAL AND PROFESSIONAL SKILLS AND ATTRIBUTES</a:t>
            </a:r>
            <a:endParaRPr lang="sv-S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D6CEFC-273D-901A-AA51-CA44804F1147}"/>
              </a:ext>
            </a:extLst>
          </p:cNvPr>
          <p:cNvSpPr txBox="1"/>
          <p:nvPr/>
        </p:nvSpPr>
        <p:spPr>
          <a:xfrm>
            <a:off x="6807086" y="3767273"/>
            <a:ext cx="5347160" cy="1900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2.1 Analytical reasoning and problem solving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2.2 Experimentation, investigation, and knowledge discovery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2.3 System thinking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2.4 Attitudes, thought, and learning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2.5 </a:t>
            </a:r>
            <a:r>
              <a:rPr lang="en-GB" sz="1600" dirty="0">
                <a:solidFill>
                  <a:srgbClr val="C00000"/>
                </a:solidFill>
              </a:rPr>
              <a:t>Ethics, equity, and other responsibilities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99574F-D371-3306-A60B-4D34FB4EE77C}"/>
              </a:ext>
            </a:extLst>
          </p:cNvPr>
          <p:cNvSpPr txBox="1"/>
          <p:nvPr/>
        </p:nvSpPr>
        <p:spPr>
          <a:xfrm>
            <a:off x="8872370" y="6260374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Not </a:t>
            </a:r>
            <a:r>
              <a:rPr lang="sv-SE" dirty="0" err="1">
                <a:solidFill>
                  <a:srgbClr val="C00000"/>
                </a:solidFill>
              </a:rPr>
              <a:t>included</a:t>
            </a:r>
            <a:endParaRPr lang="sv-S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03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9" grpId="0"/>
      <p:bldP spid="11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B71A5-FB02-D6E0-6304-1226C0AFF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938" y="92516"/>
            <a:ext cx="2919153" cy="783742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CDIO Syllabus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91F72F-B0FE-3CAA-129B-4D943AA69536}"/>
              </a:ext>
            </a:extLst>
          </p:cNvPr>
          <p:cNvSpPr txBox="1"/>
          <p:nvPr/>
        </p:nvSpPr>
        <p:spPr>
          <a:xfrm>
            <a:off x="459277" y="771439"/>
            <a:ext cx="6097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75000"/>
                  </a:schemeClr>
                </a:solidFill>
              </a:rPr>
              <a:t>3. INTERPERSONAL SKILLS: TEAMWORK AND COMMUNICATION</a:t>
            </a:r>
            <a:endParaRPr lang="sv-SE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0360340-CE89-DA4B-5505-77770B358FE2}"/>
              </a:ext>
            </a:extLst>
          </p:cNvPr>
          <p:cNvSpPr txBox="1">
            <a:spLocks/>
          </p:cNvSpPr>
          <p:nvPr/>
        </p:nvSpPr>
        <p:spPr>
          <a:xfrm>
            <a:off x="782089" y="1370366"/>
            <a:ext cx="3808615" cy="1185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3.1 Teamwork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3.2 Communications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3.3 Communication in foreign languages</a:t>
            </a:r>
            <a:endParaRPr lang="sv-SE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0F8AA9-893E-66E2-DC0A-59EB4C0DB613}"/>
              </a:ext>
            </a:extLst>
          </p:cNvPr>
          <p:cNvSpPr txBox="1"/>
          <p:nvPr/>
        </p:nvSpPr>
        <p:spPr>
          <a:xfrm>
            <a:off x="459277" y="2668798"/>
            <a:ext cx="55092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75000"/>
                  </a:schemeClr>
                </a:solidFill>
              </a:rPr>
              <a:t>4. CONCEIVING, DESIGNING, IMPLEMENTING AND OPERATING SYSTEMS IN THE ENTERPRISE, SOCIETAL AND ENVIRONMENTAL CONTEXT</a:t>
            </a:r>
            <a:endParaRPr lang="sv-S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E90A16-B002-D289-D5B6-B62176742113}"/>
              </a:ext>
            </a:extLst>
          </p:cNvPr>
          <p:cNvSpPr txBox="1"/>
          <p:nvPr/>
        </p:nvSpPr>
        <p:spPr>
          <a:xfrm>
            <a:off x="861753" y="3522087"/>
            <a:ext cx="4760420" cy="2270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4.1 </a:t>
            </a:r>
            <a:r>
              <a:rPr lang="en-GB" sz="1600" dirty="0">
                <a:solidFill>
                  <a:srgbClr val="C00000"/>
                </a:solidFill>
              </a:rPr>
              <a:t>External, societal, and environmental context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4.2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Enterprise and business context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4.3 Conceiving, system engineering and management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4.4 Designing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4.5 Implementing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4.6 Operating</a:t>
            </a:r>
            <a:endParaRPr lang="sv-SE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4158F4-AB90-0912-64DD-36F16DCD175F}"/>
              </a:ext>
            </a:extLst>
          </p:cNvPr>
          <p:cNvSpPr txBox="1"/>
          <p:nvPr/>
        </p:nvSpPr>
        <p:spPr>
          <a:xfrm>
            <a:off x="6648803" y="771439"/>
            <a:ext cx="44729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75000"/>
                  </a:schemeClr>
                </a:solidFill>
              </a:rPr>
              <a:t>5. PLANNING, EXECUTION AND PRESENTATION OF RESEARCH DEVELOPMENT PROJECTS WITH RESPECT TO SCIENTIFIC AND SOCIETAL NEEDS AND REQUIREMENTS </a:t>
            </a:r>
            <a:endParaRPr lang="sv-S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344EB6-7E32-B896-01C1-234758816EBA}"/>
              </a:ext>
            </a:extLst>
          </p:cNvPr>
          <p:cNvSpPr txBox="1"/>
          <p:nvPr/>
        </p:nvSpPr>
        <p:spPr>
          <a:xfrm>
            <a:off x="6975334" y="1971768"/>
            <a:ext cx="5081799" cy="3378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5.1 </a:t>
            </a:r>
            <a:r>
              <a:rPr lang="en-GB" sz="1600" dirty="0">
                <a:solidFill>
                  <a:srgbClr val="C00000"/>
                </a:solidFill>
              </a:rPr>
              <a:t>Societal conditions, including economic, social, and ecological aspects of sustainable development for knowledge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5.2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Economic conditions for knowledge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5.3 Identification of needs, structuring and planning of research or development projects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5.4 Execution of research or development projects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/>
              <a:t>5.5 Presentation and evaluation of research or development projects</a:t>
            </a:r>
            <a:endParaRPr lang="sv-SE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CE510-D002-9BAB-4B2F-F119C384045D}"/>
              </a:ext>
            </a:extLst>
          </p:cNvPr>
          <p:cNvSpPr txBox="1"/>
          <p:nvPr/>
        </p:nvSpPr>
        <p:spPr>
          <a:xfrm>
            <a:off x="1757450" y="6084949"/>
            <a:ext cx="1906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Not </a:t>
            </a:r>
            <a:r>
              <a:rPr lang="sv-SE" dirty="0" err="1">
                <a:solidFill>
                  <a:srgbClr val="C00000"/>
                </a:solidFill>
              </a:rPr>
              <a:t>included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85F9F4-0915-850C-86A5-F1419384D0B7}"/>
              </a:ext>
            </a:extLst>
          </p:cNvPr>
          <p:cNvSpPr txBox="1"/>
          <p:nvPr/>
        </p:nvSpPr>
        <p:spPr>
          <a:xfrm>
            <a:off x="8547302" y="5712410"/>
            <a:ext cx="3085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b="1" dirty="0" err="1">
                <a:solidFill>
                  <a:schemeClr val="accent1">
                    <a:lumMod val="75000"/>
                  </a:schemeClr>
                </a:solidFill>
              </a:rPr>
              <a:t>Have</a:t>
            </a:r>
            <a:r>
              <a:rPr lang="sv-SE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1800" b="1" dirty="0" err="1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sv-SE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1800" b="1" dirty="0" err="1">
                <a:solidFill>
                  <a:schemeClr val="accent1">
                    <a:lumMod val="75000"/>
                  </a:schemeClr>
                </a:solidFill>
              </a:rPr>
              <a:t>missed</a:t>
            </a:r>
            <a:r>
              <a:rPr lang="sv-SE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1800" b="1" dirty="0" err="1">
                <a:solidFill>
                  <a:schemeClr val="accent1">
                    <a:lumMod val="75000"/>
                  </a:schemeClr>
                </a:solidFill>
              </a:rPr>
              <a:t>something</a:t>
            </a:r>
            <a:r>
              <a:rPr lang="sv-SE" sz="1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sv-SE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10C3C5-7C18-C9BD-B1D5-F52F61BBBD9B}"/>
              </a:ext>
            </a:extLst>
          </p:cNvPr>
          <p:cNvSpPr txBox="1"/>
          <p:nvPr/>
        </p:nvSpPr>
        <p:spPr>
          <a:xfrm>
            <a:off x="8639444" y="6172249"/>
            <a:ext cx="27209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v-SE" dirty="0" err="1">
                <a:solidFill>
                  <a:schemeClr val="accent6">
                    <a:lumMod val="75000"/>
                  </a:schemeClr>
                </a:solidFill>
              </a:rPr>
              <a:t>Sustainability</a:t>
            </a: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sv-SE" dirty="0" err="1">
                <a:solidFill>
                  <a:schemeClr val="accent6">
                    <a:lumMod val="75000"/>
                  </a:schemeClr>
                </a:solidFill>
              </a:rPr>
              <a:t>Ethics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3C01664-0488-9ACD-F5CF-71D5730BC0D4}"/>
              </a:ext>
            </a:extLst>
          </p:cNvPr>
          <p:cNvSpPr/>
          <p:nvPr/>
        </p:nvSpPr>
        <p:spPr>
          <a:xfrm>
            <a:off x="8270060" y="5526599"/>
            <a:ext cx="3560496" cy="11167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A2CED7-5FBE-E1B6-2DF2-EEAE7208DF68}"/>
              </a:ext>
            </a:extLst>
          </p:cNvPr>
          <p:cNvSpPr txBox="1"/>
          <p:nvPr/>
        </p:nvSpPr>
        <p:spPr>
          <a:xfrm>
            <a:off x="3889381" y="5981322"/>
            <a:ext cx="346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core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Industrial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Engineering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and Management</a:t>
            </a:r>
          </a:p>
        </p:txBody>
      </p:sp>
    </p:spTree>
    <p:extLst>
      <p:ext uri="{BB962C8B-B14F-4D97-AF65-F5344CB8AC3E}">
        <p14:creationId xmlns:p14="http://schemas.microsoft.com/office/powerpoint/2010/main" val="348958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5" grpId="0"/>
      <p:bldP spid="17" grpId="0"/>
      <p:bldP spid="19" grpId="0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6308-C8FF-CD9A-51AE-51BA80AD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74" y="50560"/>
            <a:ext cx="7886700" cy="105312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Global Learning 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Objectives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revised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5222-4815-D986-EE81-804DF8363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833" y="904105"/>
            <a:ext cx="6990666" cy="563959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Problems Identification, Analysis and Solving</a:t>
            </a:r>
            <a:r>
              <a:rPr lang="en-US" dirty="0"/>
              <a:t>: giving methodological knowledge and skills in problem identification (both technical and human-related problems), analysis (qualitative and quantitative tools) and solving in the area of Industrial Engineering and Management, such as Operations Management, Quality Management, Strategic Management or Risk and Crisis Management</a:t>
            </a:r>
          </a:p>
          <a:p>
            <a:r>
              <a:rPr lang="en-US" b="1" dirty="0"/>
              <a:t>Decision making process and tools:</a:t>
            </a:r>
            <a:r>
              <a:rPr lang="en-US" dirty="0"/>
              <a:t> equipping future leaders knowledge in complex decision making processes, computer-based statistics and management software tools use in the area Industrial Engineering and Management, such as Operations Management, Quality Management, Strategic Management  or Risk and Crisis Management</a:t>
            </a:r>
          </a:p>
          <a:p>
            <a:r>
              <a:rPr lang="en-US" b="1" dirty="0"/>
              <a:t>Digital landscape in technology and business: </a:t>
            </a:r>
            <a:r>
              <a:rPr lang="en-US" dirty="0"/>
              <a:t>give a general technical knowledge on the connected world, prepare future leaders to the new ways of business including IT-systems, big data, industrial 4.0 and virtual reality</a:t>
            </a:r>
          </a:p>
          <a:p>
            <a:r>
              <a:rPr lang="en-US" b="1" dirty="0"/>
              <a:t>Project management: </a:t>
            </a:r>
            <a:r>
              <a:rPr lang="en-US" dirty="0"/>
              <a:t>teaching how to</a:t>
            </a:r>
            <a:r>
              <a:rPr lang="en-US" b="1" dirty="0"/>
              <a:t> </a:t>
            </a:r>
            <a:r>
              <a:rPr lang="en-US" dirty="0"/>
              <a:t>work in dynamic environment of changing expectations and moving goals</a:t>
            </a:r>
          </a:p>
          <a:p>
            <a:r>
              <a:rPr lang="en-US" b="1" dirty="0"/>
              <a:t>Leadership and team management:</a:t>
            </a:r>
            <a:r>
              <a:rPr lang="en-US" dirty="0"/>
              <a:t> instructing on managing teams of experts in various areas, setting the goal and leading to meet it</a:t>
            </a:r>
          </a:p>
          <a:p>
            <a:r>
              <a:rPr lang="en-US" b="1" dirty="0"/>
              <a:t>Entrepreneurial Mindset and Skills</a:t>
            </a:r>
            <a:endParaRPr lang="en-US" dirty="0"/>
          </a:p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Sustainable development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including economic, social, and ecological aspects of sustainable development for knowledge development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CFAC989-DECC-B555-B310-40E899ACCEE0}"/>
              </a:ext>
            </a:extLst>
          </p:cNvPr>
          <p:cNvSpPr/>
          <p:nvPr/>
        </p:nvSpPr>
        <p:spPr>
          <a:xfrm>
            <a:off x="1446970" y="2502569"/>
            <a:ext cx="586608" cy="2959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DM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32226CB-23BE-15AB-3BB6-5E65B2660AE5}"/>
              </a:ext>
            </a:extLst>
          </p:cNvPr>
          <p:cNvSpPr/>
          <p:nvPr/>
        </p:nvSpPr>
        <p:spPr>
          <a:xfrm>
            <a:off x="1452225" y="3714967"/>
            <a:ext cx="576098" cy="2949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C81CB5-FF0F-AFF9-14A1-3E190A9455C4}"/>
              </a:ext>
            </a:extLst>
          </p:cNvPr>
          <p:cNvSpPr/>
          <p:nvPr/>
        </p:nvSpPr>
        <p:spPr>
          <a:xfrm>
            <a:off x="1471110" y="5358082"/>
            <a:ext cx="576098" cy="30740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EM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E41EB7-B282-3563-ED07-D2611DA618A3}"/>
              </a:ext>
            </a:extLst>
          </p:cNvPr>
          <p:cNvSpPr/>
          <p:nvPr/>
        </p:nvSpPr>
        <p:spPr>
          <a:xfrm>
            <a:off x="1452225" y="4386731"/>
            <a:ext cx="586607" cy="3241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PM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3BB6E7-C39D-D36F-4144-6823DE55C839}"/>
              </a:ext>
            </a:extLst>
          </p:cNvPr>
          <p:cNvSpPr/>
          <p:nvPr/>
        </p:nvSpPr>
        <p:spPr>
          <a:xfrm>
            <a:off x="1446970" y="1186060"/>
            <a:ext cx="586608" cy="34304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PIAS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64D9767-5400-C56E-570E-86BD1E8C1B24}"/>
              </a:ext>
            </a:extLst>
          </p:cNvPr>
          <p:cNvSpPr/>
          <p:nvPr/>
        </p:nvSpPr>
        <p:spPr>
          <a:xfrm>
            <a:off x="1465855" y="4912784"/>
            <a:ext cx="586608" cy="30740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L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2515743-01D5-358B-068A-3F7538458170}"/>
              </a:ext>
            </a:extLst>
          </p:cNvPr>
          <p:cNvSpPr/>
          <p:nvPr/>
        </p:nvSpPr>
        <p:spPr>
          <a:xfrm>
            <a:off x="1466752" y="5764758"/>
            <a:ext cx="576098" cy="30740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SD</a:t>
            </a:r>
          </a:p>
        </p:txBody>
      </p:sp>
      <p:sp>
        <p:nvSpPr>
          <p:cNvPr id="5" name="pole tekstowe 3">
            <a:extLst>
              <a:ext uri="{FF2B5EF4-FFF2-40B4-BE49-F238E27FC236}">
                <a16:creationId xmlns:a16="http://schemas.microsoft.com/office/drawing/2014/main" id="{346067CA-0857-39EA-0F9E-3C252DF38696}"/>
              </a:ext>
            </a:extLst>
          </p:cNvPr>
          <p:cNvSpPr txBox="1"/>
          <p:nvPr/>
        </p:nvSpPr>
        <p:spPr>
          <a:xfrm>
            <a:off x="9259845" y="31685"/>
            <a:ext cx="28710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Knowledge, </a:t>
            </a:r>
            <a:r>
              <a:rPr lang="pl-PL" sz="1400" b="1" dirty="0" err="1"/>
              <a:t>Skills</a:t>
            </a:r>
            <a:r>
              <a:rPr lang="pl-PL" sz="1400" b="1" dirty="0"/>
              <a:t> and </a:t>
            </a:r>
            <a:r>
              <a:rPr lang="pl-PL" sz="1400" b="1" dirty="0" err="1"/>
              <a:t>Competences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Project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Operations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Quality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Strategic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Ergonomics</a:t>
            </a:r>
            <a:endParaRPr lang="pl-PL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9CF306D-9AB0-96AE-8098-723CD0642D57}"/>
              </a:ext>
            </a:extLst>
          </p:cNvPr>
          <p:cNvSpPr/>
          <p:nvPr/>
        </p:nvSpPr>
        <p:spPr>
          <a:xfrm>
            <a:off x="9078696" y="21877"/>
            <a:ext cx="3052192" cy="139480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ole tekstowe 3">
            <a:extLst>
              <a:ext uri="{FF2B5EF4-FFF2-40B4-BE49-F238E27FC236}">
                <a16:creationId xmlns:a16="http://schemas.microsoft.com/office/drawing/2014/main" id="{59651599-D2BE-D73D-ECFE-0AE3257A547B}"/>
              </a:ext>
            </a:extLst>
          </p:cNvPr>
          <p:cNvSpPr txBox="1"/>
          <p:nvPr/>
        </p:nvSpPr>
        <p:spPr>
          <a:xfrm>
            <a:off x="9201054" y="1362231"/>
            <a:ext cx="3001966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 err="1"/>
              <a:t>Soft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r>
              <a:rPr lang="pl-PL" sz="1400" b="1" dirty="0"/>
              <a:t> </a:t>
            </a:r>
            <a:r>
              <a:rPr lang="pl-PL" sz="1400" b="1" dirty="0" err="1"/>
              <a:t>Requirements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Problem </a:t>
            </a:r>
            <a:r>
              <a:rPr lang="pl-PL" sz="1400" dirty="0" err="1"/>
              <a:t>Solving</a:t>
            </a:r>
            <a:r>
              <a:rPr lang="pl-PL" sz="1400" dirty="0"/>
              <a:t> and </a:t>
            </a:r>
            <a:r>
              <a:rPr lang="pl-PL" sz="1400" dirty="0" err="1"/>
              <a:t>Decision</a:t>
            </a:r>
            <a:r>
              <a:rPr lang="pl-PL" sz="1400" dirty="0"/>
              <a:t> </a:t>
            </a:r>
            <a:r>
              <a:rPr lang="pl-PL" sz="1400" dirty="0" err="1"/>
              <a:t>Making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Team </a:t>
            </a:r>
            <a:r>
              <a:rPr lang="pl-PL" sz="1400" dirty="0" err="1"/>
              <a:t>Working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Communication</a:t>
            </a:r>
            <a:r>
              <a:rPr lang="pl-PL" sz="1400" dirty="0"/>
              <a:t> </a:t>
            </a:r>
            <a:r>
              <a:rPr lang="pl-PL" sz="1400" dirty="0" err="1"/>
              <a:t>Skills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Innovation</a:t>
            </a:r>
            <a:r>
              <a:rPr lang="pl-PL" sz="1400" dirty="0"/>
              <a:t> and </a:t>
            </a:r>
            <a:r>
              <a:rPr lang="pl-PL" sz="1400" dirty="0" err="1"/>
              <a:t>Change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Leadership</a:t>
            </a:r>
            <a:r>
              <a:rPr lang="pl-PL" sz="1400" dirty="0"/>
              <a:t> </a:t>
            </a:r>
            <a:r>
              <a:rPr lang="pl-PL" sz="1400" dirty="0" err="1"/>
              <a:t>Issues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Entrepreneurial</a:t>
            </a:r>
            <a:r>
              <a:rPr lang="pl-PL" sz="1400" dirty="0"/>
              <a:t> </a:t>
            </a:r>
            <a:r>
              <a:rPr lang="pl-PL" sz="1400" dirty="0" err="1"/>
              <a:t>Mindset</a:t>
            </a:r>
            <a:r>
              <a:rPr lang="pl-PL" sz="1400" dirty="0"/>
              <a:t> and </a:t>
            </a:r>
            <a:r>
              <a:rPr lang="pl-PL" sz="1400" dirty="0" err="1"/>
              <a:t>skills</a:t>
            </a:r>
            <a:endParaRPr lang="pl-PL" sz="1400" dirty="0"/>
          </a:p>
        </p:txBody>
      </p:sp>
      <p:sp>
        <p:nvSpPr>
          <p:cNvPr id="13" name="pole tekstowe 3">
            <a:extLst>
              <a:ext uri="{FF2B5EF4-FFF2-40B4-BE49-F238E27FC236}">
                <a16:creationId xmlns:a16="http://schemas.microsoft.com/office/drawing/2014/main" id="{F0FEB7A8-28CC-3284-6FD2-8F609F0B5C55}"/>
              </a:ext>
            </a:extLst>
          </p:cNvPr>
          <p:cNvSpPr txBox="1"/>
          <p:nvPr/>
        </p:nvSpPr>
        <p:spPr>
          <a:xfrm>
            <a:off x="9288091" y="3484483"/>
            <a:ext cx="27780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Digital Technologies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3D Printing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Augmented</a:t>
            </a:r>
            <a:r>
              <a:rPr lang="pl-PL" sz="1400" dirty="0"/>
              <a:t>/Virtual </a:t>
            </a:r>
            <a:r>
              <a:rPr lang="pl-PL" sz="1400" dirty="0" err="1"/>
              <a:t>Reality</a:t>
            </a:r>
            <a:r>
              <a:rPr lang="pl-PL" sz="1400" dirty="0"/>
              <a:t>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Cyber</a:t>
            </a:r>
            <a:r>
              <a:rPr lang="pl-PL" sz="1400" dirty="0"/>
              <a:t> Security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Sensor-</a:t>
            </a:r>
            <a:r>
              <a:rPr lang="pl-PL" sz="1400" dirty="0" err="1"/>
              <a:t>based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IoT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</p:txBody>
      </p:sp>
      <p:sp>
        <p:nvSpPr>
          <p:cNvPr id="14" name="pole tekstowe 3">
            <a:extLst>
              <a:ext uri="{FF2B5EF4-FFF2-40B4-BE49-F238E27FC236}">
                <a16:creationId xmlns:a16="http://schemas.microsoft.com/office/drawing/2014/main" id="{A176741E-8FE9-B7E4-13CC-B7E70739AB72}"/>
              </a:ext>
            </a:extLst>
          </p:cNvPr>
          <p:cNvSpPr txBox="1"/>
          <p:nvPr/>
        </p:nvSpPr>
        <p:spPr>
          <a:xfrm>
            <a:off x="9288091" y="5302969"/>
            <a:ext cx="277801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 err="1"/>
              <a:t>Analytical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Management Software Tools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Computer-based</a:t>
            </a:r>
            <a:r>
              <a:rPr lang="pl-PL" sz="1400" dirty="0"/>
              <a:t> </a:t>
            </a:r>
            <a:r>
              <a:rPr lang="pl-PL" sz="1400" dirty="0" err="1"/>
              <a:t>Statistics</a:t>
            </a:r>
            <a:r>
              <a:rPr lang="pl-PL" sz="1400" dirty="0"/>
              <a:t>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Big Data Analysis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Machine learning/AI </a:t>
            </a:r>
            <a:r>
              <a:rPr lang="pl-PL" sz="1400" dirty="0" err="1"/>
              <a:t>Competences</a:t>
            </a:r>
            <a:endParaRPr lang="pl-PL" sz="1400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3006B81-F5A1-3C68-534D-B5F96FFBC1B1}"/>
              </a:ext>
            </a:extLst>
          </p:cNvPr>
          <p:cNvSpPr/>
          <p:nvPr/>
        </p:nvSpPr>
        <p:spPr>
          <a:xfrm>
            <a:off x="9078695" y="5302969"/>
            <a:ext cx="3113305" cy="155503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E5AC975-EE6E-C44F-C9C9-3B9FB8186905}"/>
              </a:ext>
            </a:extLst>
          </p:cNvPr>
          <p:cNvSpPr/>
          <p:nvPr/>
        </p:nvSpPr>
        <p:spPr>
          <a:xfrm>
            <a:off x="9078694" y="3501278"/>
            <a:ext cx="3113305" cy="176922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E5EB1B6-EAB5-0A8F-675A-26369E816D08}"/>
              </a:ext>
            </a:extLst>
          </p:cNvPr>
          <p:cNvSpPr/>
          <p:nvPr/>
        </p:nvSpPr>
        <p:spPr>
          <a:xfrm>
            <a:off x="9078695" y="1445324"/>
            <a:ext cx="3113305" cy="20066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869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2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C255-9A13-9324-2FA5-2EAB194EA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67" y="81904"/>
            <a:ext cx="3507222" cy="599134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Example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1: LiU</a:t>
            </a:r>
            <a:endParaRPr lang="sv-SE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BC0D17-48FE-4C81-E963-16ACF338E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67" y="745967"/>
            <a:ext cx="6307067" cy="54768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b="1" dirty="0"/>
              <a:t>Semester 1 (all courses 6 ECTS)</a:t>
            </a:r>
            <a:endParaRPr lang="en-SE" sz="1800" b="1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Project Management and Organisation		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Manufacturing Planning and Control		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Quality Management and </a:t>
            </a:r>
            <a:r>
              <a:rPr lang="en-US" sz="1800" dirty="0"/>
              <a:t>Leadership		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US" sz="1800" dirty="0"/>
              <a:t>Lean Production	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US" sz="1800" dirty="0"/>
              <a:t>Supply Chain Optimization and Simulation</a:t>
            </a:r>
            <a:endParaRPr lang="en-SE" sz="1800" dirty="0"/>
          </a:p>
          <a:p>
            <a:pPr marL="0" indent="0">
              <a:buNone/>
            </a:pPr>
            <a:r>
              <a:rPr lang="en-US" sz="1800" b="1" dirty="0"/>
              <a:t>Semester 2 (all courses 6 ECTS)</a:t>
            </a:r>
            <a:endParaRPr lang="en-SE" sz="1800" b="1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Applied Planning and Control in Operations Management	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US" sz="1800" dirty="0"/>
              <a:t>Six Sigma Quality	</a:t>
            </a:r>
            <a:endParaRPr lang="sv-SE" sz="1800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Innovative Entrepreneurship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US" sz="1800" dirty="0"/>
              <a:t>Supply Chain Networks</a:t>
            </a:r>
            <a:endParaRPr lang="sv-SE" sz="1800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Operations Strategy</a:t>
            </a:r>
          </a:p>
          <a:p>
            <a:pPr marL="0" indent="0">
              <a:buNone/>
            </a:pPr>
            <a:r>
              <a:rPr lang="en-US" sz="1800" b="1" dirty="0"/>
              <a:t>Semester 3 (all courses 6 ECTS)</a:t>
            </a:r>
            <a:endParaRPr lang="en-SE" sz="1800" b="1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Corporate Social Responsibility	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Design and Development of Manufacturing Operations</a:t>
            </a:r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US" sz="1800" dirty="0"/>
              <a:t>Artificial Intelligence in Operations Management</a:t>
            </a:r>
            <a:endParaRPr lang="en-SE" sz="1800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US" sz="1800" dirty="0"/>
              <a:t>Supply Chain Networks II	</a:t>
            </a:r>
            <a:endParaRPr lang="en-SE" sz="1800" dirty="0"/>
          </a:p>
          <a:p>
            <a:pPr lvl="0">
              <a:lnSpc>
                <a:spcPct val="120000"/>
              </a:lnSpc>
              <a:spcBef>
                <a:spcPts val="200"/>
              </a:spcBef>
            </a:pPr>
            <a:r>
              <a:rPr lang="en-SE" sz="1800" dirty="0"/>
              <a:t>Operations Management - Project Course</a:t>
            </a:r>
          </a:p>
          <a:p>
            <a:pPr marL="0" indent="0">
              <a:buNone/>
            </a:pPr>
            <a:r>
              <a:rPr lang="en-US" sz="1800" b="1" dirty="0"/>
              <a:t>Semester 4</a:t>
            </a:r>
            <a:endParaRPr lang="en-SE" sz="1800" b="1" dirty="0"/>
          </a:p>
          <a:p>
            <a:pPr lvl="0"/>
            <a:r>
              <a:rPr lang="en-US" sz="1800" dirty="0"/>
              <a:t>Degree Project - Master thesis 30 ECTS</a:t>
            </a:r>
            <a:endParaRPr lang="en-SE" sz="1800" dirty="0"/>
          </a:p>
          <a:p>
            <a:endParaRPr lang="sv-SE" sz="18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16FFB5-9478-B08B-298D-025CD5305163}"/>
              </a:ext>
            </a:extLst>
          </p:cNvPr>
          <p:cNvSpPr/>
          <p:nvPr/>
        </p:nvSpPr>
        <p:spPr>
          <a:xfrm>
            <a:off x="6452495" y="340923"/>
            <a:ext cx="586608" cy="2959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DM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A09DA51-9B30-9D0D-0EE2-0B42A6754911}"/>
              </a:ext>
            </a:extLst>
          </p:cNvPr>
          <p:cNvSpPr/>
          <p:nvPr/>
        </p:nvSpPr>
        <p:spPr>
          <a:xfrm>
            <a:off x="7012991" y="347659"/>
            <a:ext cx="576098" cy="2892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83444AF-2099-283F-7D58-55C8FAC7AB33}"/>
              </a:ext>
            </a:extLst>
          </p:cNvPr>
          <p:cNvSpPr/>
          <p:nvPr/>
        </p:nvSpPr>
        <p:spPr>
          <a:xfrm>
            <a:off x="8649319" y="340924"/>
            <a:ext cx="576098" cy="29430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EM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1D26AC0-5E9C-CABE-80C9-34F581BAFCFE}"/>
              </a:ext>
            </a:extLst>
          </p:cNvPr>
          <p:cNvSpPr/>
          <p:nvPr/>
        </p:nvSpPr>
        <p:spPr>
          <a:xfrm>
            <a:off x="9138544" y="347659"/>
            <a:ext cx="586606" cy="2824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06E0B2-AA59-EFE7-B02D-B3559DE05C6C}"/>
              </a:ext>
            </a:extLst>
          </p:cNvPr>
          <p:cNvSpPr/>
          <p:nvPr/>
        </p:nvSpPr>
        <p:spPr>
          <a:xfrm>
            <a:off x="7562979" y="340923"/>
            <a:ext cx="586607" cy="29595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PM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53F4D9-37AA-04BB-2013-20E730A88ECD}"/>
              </a:ext>
            </a:extLst>
          </p:cNvPr>
          <p:cNvSpPr/>
          <p:nvPr/>
        </p:nvSpPr>
        <p:spPr>
          <a:xfrm>
            <a:off x="8112964" y="340924"/>
            <a:ext cx="586608" cy="28922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D842B99-A6ED-20A4-0445-91E467C452E4}"/>
              </a:ext>
            </a:extLst>
          </p:cNvPr>
          <p:cNvSpPr/>
          <p:nvPr/>
        </p:nvSpPr>
        <p:spPr>
          <a:xfrm>
            <a:off x="5909324" y="347659"/>
            <a:ext cx="586608" cy="2875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PIAS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8392139-2473-26D2-9FA4-A919226A7957}"/>
              </a:ext>
            </a:extLst>
          </p:cNvPr>
          <p:cNvSpPr/>
          <p:nvPr/>
        </p:nvSpPr>
        <p:spPr>
          <a:xfrm>
            <a:off x="7776000" y="991146"/>
            <a:ext cx="183419" cy="1848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839479-9B59-BEDF-2F43-9BC0629F7657}"/>
              </a:ext>
            </a:extLst>
          </p:cNvPr>
          <p:cNvSpPr/>
          <p:nvPr/>
        </p:nvSpPr>
        <p:spPr>
          <a:xfrm>
            <a:off x="8316000" y="997907"/>
            <a:ext cx="183419" cy="1848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0EB416E-CA71-DA7F-AD8E-55387CACACED}"/>
              </a:ext>
            </a:extLst>
          </p:cNvPr>
          <p:cNvSpPr/>
          <p:nvPr/>
        </p:nvSpPr>
        <p:spPr>
          <a:xfrm>
            <a:off x="9360000" y="986477"/>
            <a:ext cx="183419" cy="18484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3249EFE-5E3A-6E94-B47A-9DCEB00EFFC5}"/>
              </a:ext>
            </a:extLst>
          </p:cNvPr>
          <p:cNvSpPr/>
          <p:nvPr/>
        </p:nvSpPr>
        <p:spPr>
          <a:xfrm>
            <a:off x="6696000" y="1254266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208839B-AEAA-F36D-1FA2-8B4DF6000AB4}"/>
              </a:ext>
            </a:extLst>
          </p:cNvPr>
          <p:cNvSpPr/>
          <p:nvPr/>
        </p:nvSpPr>
        <p:spPr>
          <a:xfrm>
            <a:off x="6120000" y="1254266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4EC5EAF-C2B9-4301-8026-2B19F6ABED78}"/>
              </a:ext>
            </a:extLst>
          </p:cNvPr>
          <p:cNvSpPr/>
          <p:nvPr/>
        </p:nvSpPr>
        <p:spPr>
          <a:xfrm>
            <a:off x="8316000" y="1520401"/>
            <a:ext cx="183419" cy="1848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9553DDC-2D85-7DC4-5E72-35F176366767}"/>
              </a:ext>
            </a:extLst>
          </p:cNvPr>
          <p:cNvSpPr/>
          <p:nvPr/>
        </p:nvSpPr>
        <p:spPr>
          <a:xfrm>
            <a:off x="6696000" y="1497492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15B195-92B6-10D2-660D-B43DD5174A1F}"/>
              </a:ext>
            </a:extLst>
          </p:cNvPr>
          <p:cNvSpPr/>
          <p:nvPr/>
        </p:nvSpPr>
        <p:spPr>
          <a:xfrm>
            <a:off x="6120000" y="1497492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8E1340A-69AF-6CE8-EA80-723C47FA2479}"/>
              </a:ext>
            </a:extLst>
          </p:cNvPr>
          <p:cNvSpPr/>
          <p:nvPr/>
        </p:nvSpPr>
        <p:spPr>
          <a:xfrm>
            <a:off x="8316000" y="1750696"/>
            <a:ext cx="183419" cy="1848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C0D8368-84F0-CB5E-7024-1EEF3C625BB6}"/>
              </a:ext>
            </a:extLst>
          </p:cNvPr>
          <p:cNvSpPr/>
          <p:nvPr/>
        </p:nvSpPr>
        <p:spPr>
          <a:xfrm>
            <a:off x="6696000" y="1727787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6805D8A-8259-B992-8DF2-C89CB2A86FA5}"/>
              </a:ext>
            </a:extLst>
          </p:cNvPr>
          <p:cNvSpPr/>
          <p:nvPr/>
        </p:nvSpPr>
        <p:spPr>
          <a:xfrm>
            <a:off x="6120000" y="1727787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F9742BE-F37D-50AE-36B9-2F4A3978DA38}"/>
              </a:ext>
            </a:extLst>
          </p:cNvPr>
          <p:cNvSpPr/>
          <p:nvPr/>
        </p:nvSpPr>
        <p:spPr>
          <a:xfrm>
            <a:off x="8856000" y="3032700"/>
            <a:ext cx="183419" cy="18484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C15C5EE-0682-CC57-4FAC-CC54BF8CB980}"/>
              </a:ext>
            </a:extLst>
          </p:cNvPr>
          <p:cNvSpPr/>
          <p:nvPr/>
        </p:nvSpPr>
        <p:spPr>
          <a:xfrm>
            <a:off x="6696000" y="1969430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20DA035-3E0F-ED68-B473-18941D037B9E}"/>
              </a:ext>
            </a:extLst>
          </p:cNvPr>
          <p:cNvSpPr/>
          <p:nvPr/>
        </p:nvSpPr>
        <p:spPr>
          <a:xfrm>
            <a:off x="6120000" y="1969430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0A7F1C4-849B-7C07-B4FF-C0F5AAFC8325}"/>
              </a:ext>
            </a:extLst>
          </p:cNvPr>
          <p:cNvSpPr/>
          <p:nvPr/>
        </p:nvSpPr>
        <p:spPr>
          <a:xfrm>
            <a:off x="7236000" y="1960727"/>
            <a:ext cx="183419" cy="1848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A984A0B-3469-0629-2895-ECC8E4ED50BF}"/>
              </a:ext>
            </a:extLst>
          </p:cNvPr>
          <p:cNvSpPr/>
          <p:nvPr/>
        </p:nvSpPr>
        <p:spPr>
          <a:xfrm>
            <a:off x="6696000" y="2541259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230C850-7FFC-00DE-14B2-A91C5290B534}"/>
              </a:ext>
            </a:extLst>
          </p:cNvPr>
          <p:cNvSpPr/>
          <p:nvPr/>
        </p:nvSpPr>
        <p:spPr>
          <a:xfrm>
            <a:off x="6120000" y="2541259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51CDA8C-210F-BD0E-65B6-FBB55CF432B1}"/>
              </a:ext>
            </a:extLst>
          </p:cNvPr>
          <p:cNvSpPr/>
          <p:nvPr/>
        </p:nvSpPr>
        <p:spPr>
          <a:xfrm>
            <a:off x="7236000" y="2535622"/>
            <a:ext cx="183419" cy="1848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E19104D-9307-5984-0E83-F09BC89F9DA3}"/>
              </a:ext>
            </a:extLst>
          </p:cNvPr>
          <p:cNvSpPr/>
          <p:nvPr/>
        </p:nvSpPr>
        <p:spPr>
          <a:xfrm>
            <a:off x="6696000" y="2807410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15AAF87-C56E-9AEE-94D3-EC03C9C720F6}"/>
              </a:ext>
            </a:extLst>
          </p:cNvPr>
          <p:cNvSpPr/>
          <p:nvPr/>
        </p:nvSpPr>
        <p:spPr>
          <a:xfrm>
            <a:off x="7236000" y="2809090"/>
            <a:ext cx="183419" cy="1848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0311882-551F-1F91-6B87-0BC749C462CD}"/>
              </a:ext>
            </a:extLst>
          </p:cNvPr>
          <p:cNvSpPr/>
          <p:nvPr/>
        </p:nvSpPr>
        <p:spPr>
          <a:xfrm>
            <a:off x="6120000" y="2807410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267A46-2EAF-6F2A-46F5-DB35E07C93CA}"/>
              </a:ext>
            </a:extLst>
          </p:cNvPr>
          <p:cNvSpPr/>
          <p:nvPr/>
        </p:nvSpPr>
        <p:spPr>
          <a:xfrm>
            <a:off x="7776000" y="3026324"/>
            <a:ext cx="183419" cy="1848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2507E59-3AAE-3020-99D2-69B26DD32344}"/>
              </a:ext>
            </a:extLst>
          </p:cNvPr>
          <p:cNvSpPr/>
          <p:nvPr/>
        </p:nvSpPr>
        <p:spPr>
          <a:xfrm>
            <a:off x="8316000" y="3033085"/>
            <a:ext cx="183419" cy="1848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BABAC38-4467-310D-7CA5-CDD6787C506F}"/>
              </a:ext>
            </a:extLst>
          </p:cNvPr>
          <p:cNvSpPr/>
          <p:nvPr/>
        </p:nvSpPr>
        <p:spPr>
          <a:xfrm>
            <a:off x="7236000" y="3335298"/>
            <a:ext cx="183419" cy="1848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0333C0E-CA38-DB3F-97BC-3173E1A4647C}"/>
              </a:ext>
            </a:extLst>
          </p:cNvPr>
          <p:cNvSpPr/>
          <p:nvPr/>
        </p:nvSpPr>
        <p:spPr>
          <a:xfrm>
            <a:off x="6696000" y="3337575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06B6035-9F24-2F87-CCC8-DBA8C7E51EB6}"/>
              </a:ext>
            </a:extLst>
          </p:cNvPr>
          <p:cNvSpPr/>
          <p:nvPr/>
        </p:nvSpPr>
        <p:spPr>
          <a:xfrm>
            <a:off x="6120000" y="3337575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A84D6C4-C8D0-EAAB-FA6A-73784CDBC7A6}"/>
              </a:ext>
            </a:extLst>
          </p:cNvPr>
          <p:cNvSpPr/>
          <p:nvPr/>
        </p:nvSpPr>
        <p:spPr>
          <a:xfrm>
            <a:off x="9360000" y="3335298"/>
            <a:ext cx="183419" cy="18484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AC69B58-F1B1-2010-78AD-1B2946A97EEB}"/>
              </a:ext>
            </a:extLst>
          </p:cNvPr>
          <p:cNvSpPr/>
          <p:nvPr/>
        </p:nvSpPr>
        <p:spPr>
          <a:xfrm>
            <a:off x="6696000" y="3595402"/>
            <a:ext cx="183419" cy="1848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3629EC2-1BF0-1ED4-5A32-BE33C6F110ED}"/>
              </a:ext>
            </a:extLst>
          </p:cNvPr>
          <p:cNvSpPr/>
          <p:nvPr/>
        </p:nvSpPr>
        <p:spPr>
          <a:xfrm>
            <a:off x="6120000" y="3595402"/>
            <a:ext cx="183419" cy="1848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B0D8163-B764-E280-7E0B-3E9607D7A206}"/>
              </a:ext>
            </a:extLst>
          </p:cNvPr>
          <p:cNvSpPr/>
          <p:nvPr/>
        </p:nvSpPr>
        <p:spPr>
          <a:xfrm>
            <a:off x="8856000" y="995046"/>
            <a:ext cx="183419" cy="18484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BF7C7B1-4DB1-8551-04FB-24530544FDC4}"/>
              </a:ext>
            </a:extLst>
          </p:cNvPr>
          <p:cNvSpPr/>
          <p:nvPr/>
        </p:nvSpPr>
        <p:spPr>
          <a:xfrm>
            <a:off x="9360000" y="1969429"/>
            <a:ext cx="183419" cy="18484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902F4BF-CE1E-E7F9-25BA-0FD1E1989BF9}"/>
              </a:ext>
            </a:extLst>
          </p:cNvPr>
          <p:cNvSpPr/>
          <p:nvPr/>
        </p:nvSpPr>
        <p:spPr>
          <a:xfrm>
            <a:off x="9360000" y="3571126"/>
            <a:ext cx="183419" cy="18484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4AD72B2-0A5F-E035-FCFE-B2385103FCDC}"/>
              </a:ext>
            </a:extLst>
          </p:cNvPr>
          <p:cNvSpPr/>
          <p:nvPr/>
        </p:nvSpPr>
        <p:spPr>
          <a:xfrm>
            <a:off x="7776000" y="4176588"/>
            <a:ext cx="203315" cy="187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CE6FF8D-48DC-16C7-EB51-24C6FF391E67}"/>
              </a:ext>
            </a:extLst>
          </p:cNvPr>
          <p:cNvSpPr/>
          <p:nvPr/>
        </p:nvSpPr>
        <p:spPr>
          <a:xfrm>
            <a:off x="6696000" y="4368898"/>
            <a:ext cx="203315" cy="1876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F346176-B9F9-E23A-AA1A-E975059823FC}"/>
              </a:ext>
            </a:extLst>
          </p:cNvPr>
          <p:cNvSpPr/>
          <p:nvPr/>
        </p:nvSpPr>
        <p:spPr>
          <a:xfrm>
            <a:off x="6120000" y="4368898"/>
            <a:ext cx="203315" cy="18769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CC6525A-48FA-9C70-DD65-0E75E48E7DF5}"/>
              </a:ext>
            </a:extLst>
          </p:cNvPr>
          <p:cNvSpPr/>
          <p:nvPr/>
        </p:nvSpPr>
        <p:spPr>
          <a:xfrm>
            <a:off x="8856000" y="4178780"/>
            <a:ext cx="203315" cy="18769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0DB93D1-401B-082E-713D-9A1226D6511F}"/>
              </a:ext>
            </a:extLst>
          </p:cNvPr>
          <p:cNvSpPr/>
          <p:nvPr/>
        </p:nvSpPr>
        <p:spPr>
          <a:xfrm>
            <a:off x="7236000" y="4646716"/>
            <a:ext cx="203315" cy="18769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410F64-304D-6444-C2D2-885EA6A5CA2B}"/>
              </a:ext>
            </a:extLst>
          </p:cNvPr>
          <p:cNvSpPr/>
          <p:nvPr/>
        </p:nvSpPr>
        <p:spPr>
          <a:xfrm>
            <a:off x="6120000" y="4637709"/>
            <a:ext cx="203315" cy="18769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E97BC87-6680-CB04-E78C-21520B3C982A}"/>
              </a:ext>
            </a:extLst>
          </p:cNvPr>
          <p:cNvSpPr/>
          <p:nvPr/>
        </p:nvSpPr>
        <p:spPr>
          <a:xfrm>
            <a:off x="6696000" y="4934430"/>
            <a:ext cx="203315" cy="1876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AD33DC5-B16A-8EC9-77AE-29C334FC5FF6}"/>
              </a:ext>
            </a:extLst>
          </p:cNvPr>
          <p:cNvSpPr/>
          <p:nvPr/>
        </p:nvSpPr>
        <p:spPr>
          <a:xfrm>
            <a:off x="6120000" y="4934430"/>
            <a:ext cx="203315" cy="18769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F3D5C46-1E48-6E7A-1D85-115D941E7658}"/>
              </a:ext>
            </a:extLst>
          </p:cNvPr>
          <p:cNvSpPr/>
          <p:nvPr/>
        </p:nvSpPr>
        <p:spPr>
          <a:xfrm>
            <a:off x="9360000" y="4957338"/>
            <a:ext cx="203315" cy="18769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F6A3C7E-B795-8EF3-3E2F-802A399909AD}"/>
              </a:ext>
            </a:extLst>
          </p:cNvPr>
          <p:cNvSpPr/>
          <p:nvPr/>
        </p:nvSpPr>
        <p:spPr>
          <a:xfrm>
            <a:off x="8316000" y="5238286"/>
            <a:ext cx="203315" cy="18769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4D601FD-3DCE-AB95-426C-CB4E3619879B}"/>
              </a:ext>
            </a:extLst>
          </p:cNvPr>
          <p:cNvSpPr/>
          <p:nvPr/>
        </p:nvSpPr>
        <p:spPr>
          <a:xfrm>
            <a:off x="6696000" y="5215377"/>
            <a:ext cx="203315" cy="1876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E8123C3-6D64-3324-F285-197CFAF3D847}"/>
              </a:ext>
            </a:extLst>
          </p:cNvPr>
          <p:cNvSpPr/>
          <p:nvPr/>
        </p:nvSpPr>
        <p:spPr>
          <a:xfrm>
            <a:off x="6120000" y="5215377"/>
            <a:ext cx="203315" cy="18769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8E811EC-F448-47A2-DB1A-1C40B0C46F67}"/>
              </a:ext>
            </a:extLst>
          </p:cNvPr>
          <p:cNvSpPr/>
          <p:nvPr/>
        </p:nvSpPr>
        <p:spPr>
          <a:xfrm>
            <a:off x="8316000" y="4176588"/>
            <a:ext cx="203315" cy="18769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777F968-90B6-4524-1AD8-F8F4E455AEF6}"/>
              </a:ext>
            </a:extLst>
          </p:cNvPr>
          <p:cNvSpPr/>
          <p:nvPr/>
        </p:nvSpPr>
        <p:spPr>
          <a:xfrm>
            <a:off x="7236000" y="5215376"/>
            <a:ext cx="203315" cy="18769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825BECD-7F8B-0AB8-F6A9-4B7578E3659F}"/>
              </a:ext>
            </a:extLst>
          </p:cNvPr>
          <p:cNvSpPr/>
          <p:nvPr/>
        </p:nvSpPr>
        <p:spPr>
          <a:xfrm>
            <a:off x="8316000" y="5688000"/>
            <a:ext cx="203315" cy="18769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5B4F5CE-7EDC-2881-6783-2E51E86581D5}"/>
              </a:ext>
            </a:extLst>
          </p:cNvPr>
          <p:cNvSpPr/>
          <p:nvPr/>
        </p:nvSpPr>
        <p:spPr>
          <a:xfrm>
            <a:off x="6696000" y="5688000"/>
            <a:ext cx="203315" cy="1876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CAD757E-7B87-31C8-2B21-5C97B8BC5A35}"/>
              </a:ext>
            </a:extLst>
          </p:cNvPr>
          <p:cNvSpPr/>
          <p:nvPr/>
        </p:nvSpPr>
        <p:spPr>
          <a:xfrm>
            <a:off x="6120000" y="5688000"/>
            <a:ext cx="203315" cy="18769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4055954-A0B6-4CFA-5787-378476070B6E}"/>
              </a:ext>
            </a:extLst>
          </p:cNvPr>
          <p:cNvSpPr/>
          <p:nvPr/>
        </p:nvSpPr>
        <p:spPr>
          <a:xfrm>
            <a:off x="9360000" y="5688000"/>
            <a:ext cx="203315" cy="18769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75EAD85-1334-A5E8-26B6-AF2B54966752}"/>
              </a:ext>
            </a:extLst>
          </p:cNvPr>
          <p:cNvSpPr/>
          <p:nvPr/>
        </p:nvSpPr>
        <p:spPr>
          <a:xfrm>
            <a:off x="9360000" y="4174840"/>
            <a:ext cx="203315" cy="18769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4CD8BBF-042F-FAAF-45FE-1B4E65430644}"/>
              </a:ext>
            </a:extLst>
          </p:cNvPr>
          <p:cNvSpPr/>
          <p:nvPr/>
        </p:nvSpPr>
        <p:spPr>
          <a:xfrm>
            <a:off x="6696000" y="4662192"/>
            <a:ext cx="203315" cy="1876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30D04555-F6C9-F1AF-1138-0D51141CDD68}"/>
              </a:ext>
            </a:extLst>
          </p:cNvPr>
          <p:cNvSpPr/>
          <p:nvPr/>
        </p:nvSpPr>
        <p:spPr>
          <a:xfrm>
            <a:off x="7236000" y="5688000"/>
            <a:ext cx="203315" cy="18769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709890C-760F-EF88-116A-769B4E96A21D}"/>
              </a:ext>
            </a:extLst>
          </p:cNvPr>
          <p:cNvSpPr/>
          <p:nvPr/>
        </p:nvSpPr>
        <p:spPr>
          <a:xfrm>
            <a:off x="7236000" y="4368898"/>
            <a:ext cx="203315" cy="18769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33D587F4-5962-C865-8A39-39E4B565BEC1}"/>
              </a:ext>
            </a:extLst>
          </p:cNvPr>
          <p:cNvSpPr/>
          <p:nvPr/>
        </p:nvSpPr>
        <p:spPr>
          <a:xfrm>
            <a:off x="7236000" y="4940145"/>
            <a:ext cx="203315" cy="18769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717E6AD-02F4-05CC-469D-4A94EB6A5935}"/>
              </a:ext>
            </a:extLst>
          </p:cNvPr>
          <p:cNvSpPr txBox="1"/>
          <p:nvPr/>
        </p:nvSpPr>
        <p:spPr>
          <a:xfrm>
            <a:off x="6035069" y="6048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13414BE-D09C-F674-3B7A-35F4A933AEED}"/>
              </a:ext>
            </a:extLst>
          </p:cNvPr>
          <p:cNvSpPr txBox="1"/>
          <p:nvPr/>
        </p:nvSpPr>
        <p:spPr>
          <a:xfrm>
            <a:off x="6606424" y="6048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6A40229-DA51-B3FA-B7A8-FBEF1D21FE54}"/>
              </a:ext>
            </a:extLst>
          </p:cNvPr>
          <p:cNvSpPr txBox="1"/>
          <p:nvPr/>
        </p:nvSpPr>
        <p:spPr>
          <a:xfrm>
            <a:off x="7186814" y="6048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1B64CC2-8333-BF29-2287-930A72419D4F}"/>
              </a:ext>
            </a:extLst>
          </p:cNvPr>
          <p:cNvSpPr txBox="1"/>
          <p:nvPr/>
        </p:nvSpPr>
        <p:spPr>
          <a:xfrm>
            <a:off x="7785009" y="6048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68664F5-7CED-C58A-F691-0ACA42040670}"/>
              </a:ext>
            </a:extLst>
          </p:cNvPr>
          <p:cNvSpPr txBox="1"/>
          <p:nvPr/>
        </p:nvSpPr>
        <p:spPr>
          <a:xfrm>
            <a:off x="8299600" y="6048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7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12DC28F-CD11-438E-0E01-2E310CC373D6}"/>
              </a:ext>
            </a:extLst>
          </p:cNvPr>
          <p:cNvSpPr txBox="1"/>
          <p:nvPr/>
        </p:nvSpPr>
        <p:spPr>
          <a:xfrm>
            <a:off x="8856000" y="6048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FC5BBCB-4E84-A875-93A3-CAD5B26439D7}"/>
              </a:ext>
            </a:extLst>
          </p:cNvPr>
          <p:cNvSpPr txBox="1"/>
          <p:nvPr/>
        </p:nvSpPr>
        <p:spPr>
          <a:xfrm>
            <a:off x="9310814" y="6048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7</a:t>
            </a: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0771504A-AE55-4317-BD70-12FFA428CFA9}"/>
              </a:ext>
            </a:extLst>
          </p:cNvPr>
          <p:cNvSpPr/>
          <p:nvPr/>
        </p:nvSpPr>
        <p:spPr>
          <a:xfrm>
            <a:off x="5585577" y="6095781"/>
            <a:ext cx="4251759" cy="260865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EB7A773-4D7C-74BE-3AC1-2CC40CC4E020}"/>
              </a:ext>
            </a:extLst>
          </p:cNvPr>
          <p:cNvSpPr txBox="1"/>
          <p:nvPr/>
        </p:nvSpPr>
        <p:spPr>
          <a:xfrm>
            <a:off x="10360248" y="4337033"/>
            <a:ext cx="1663752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Everything is </a:t>
            </a:r>
            <a:r>
              <a:rPr lang="sv-SE" dirty="0" err="1"/>
              <a:t>covered</a:t>
            </a:r>
            <a:r>
              <a:rPr lang="sv-SE" dirty="0"/>
              <a:t>,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emphasis</a:t>
            </a:r>
            <a:r>
              <a:rPr lang="sv-SE" dirty="0"/>
              <a:t> on the 3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ones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067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8" grpId="0"/>
      <p:bldP spid="70" grpId="0"/>
      <p:bldP spid="72" grpId="0"/>
      <p:bldP spid="77" grpId="0"/>
      <p:bldP spid="78" grpId="0"/>
      <p:bldP spid="79" grpId="0"/>
      <p:bldP spid="80" grpId="0"/>
      <p:bldP spid="82" grpId="0" animBg="1"/>
      <p:bldP spid="8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17F19-5BB8-259D-4873-947CE41CF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16" y="59962"/>
            <a:ext cx="4263326" cy="1325563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Example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2: UPM, Madrid</a:t>
            </a:r>
            <a:endParaRPr lang="sv-SE" sz="2800" dirty="0"/>
          </a:p>
        </p:txBody>
      </p:sp>
      <p:pic>
        <p:nvPicPr>
          <p:cNvPr id="4" name="Imagen 7">
            <a:extLst>
              <a:ext uri="{FF2B5EF4-FFF2-40B4-BE49-F238E27FC236}">
                <a16:creationId xmlns:a16="http://schemas.microsoft.com/office/drawing/2014/main" id="{47B48398-A773-EE46-889F-AB6C34322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892" y="1409118"/>
            <a:ext cx="7901522" cy="426016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C23D9983-C88F-DF10-0B64-884072C162F1}"/>
              </a:ext>
            </a:extLst>
          </p:cNvPr>
          <p:cNvSpPr/>
          <p:nvPr/>
        </p:nvSpPr>
        <p:spPr>
          <a:xfrm>
            <a:off x="6946452" y="368609"/>
            <a:ext cx="586608" cy="2959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DM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D908F14-7A14-0AB0-C0ED-B0B54B85B1C7}"/>
              </a:ext>
            </a:extLst>
          </p:cNvPr>
          <p:cNvSpPr/>
          <p:nvPr/>
        </p:nvSpPr>
        <p:spPr>
          <a:xfrm>
            <a:off x="7506948" y="369667"/>
            <a:ext cx="576098" cy="2949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440C4C2-C003-BD8F-149A-851E6147D668}"/>
              </a:ext>
            </a:extLst>
          </p:cNvPr>
          <p:cNvSpPr/>
          <p:nvPr/>
        </p:nvSpPr>
        <p:spPr>
          <a:xfrm>
            <a:off x="9143276" y="387669"/>
            <a:ext cx="576098" cy="30740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EM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6051B4-EBE8-EC1F-DDC0-A9FAC90679D2}"/>
              </a:ext>
            </a:extLst>
          </p:cNvPr>
          <p:cNvSpPr/>
          <p:nvPr/>
        </p:nvSpPr>
        <p:spPr>
          <a:xfrm>
            <a:off x="9653520" y="401321"/>
            <a:ext cx="565588" cy="30740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6DF9551-38E7-6702-E285-522F990CFA41}"/>
              </a:ext>
            </a:extLst>
          </p:cNvPr>
          <p:cNvSpPr/>
          <p:nvPr/>
        </p:nvSpPr>
        <p:spPr>
          <a:xfrm>
            <a:off x="8056936" y="368609"/>
            <a:ext cx="586607" cy="3241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PM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6449772-2A53-2B4A-6A99-8AA68F05B758}"/>
              </a:ext>
            </a:extLst>
          </p:cNvPr>
          <p:cNvSpPr/>
          <p:nvPr/>
        </p:nvSpPr>
        <p:spPr>
          <a:xfrm>
            <a:off x="8606921" y="387669"/>
            <a:ext cx="586608" cy="30740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L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60E574A-BB17-219A-128C-437D5EF22BA6}"/>
              </a:ext>
            </a:extLst>
          </p:cNvPr>
          <p:cNvSpPr/>
          <p:nvPr/>
        </p:nvSpPr>
        <p:spPr>
          <a:xfrm>
            <a:off x="2509671" y="2391085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6719DAC-48CF-030C-A227-F8442A647260}"/>
              </a:ext>
            </a:extLst>
          </p:cNvPr>
          <p:cNvSpPr/>
          <p:nvPr/>
        </p:nvSpPr>
        <p:spPr>
          <a:xfrm>
            <a:off x="2718418" y="2387869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9B9BF1F-2C48-347D-1731-C3BB45B6FEF9}"/>
              </a:ext>
            </a:extLst>
          </p:cNvPr>
          <p:cNvSpPr/>
          <p:nvPr/>
        </p:nvSpPr>
        <p:spPr>
          <a:xfrm>
            <a:off x="2939022" y="2384653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B6BBF00-9331-1B1C-9F09-9BB0ADDE1C31}"/>
              </a:ext>
            </a:extLst>
          </p:cNvPr>
          <p:cNvSpPr/>
          <p:nvPr/>
        </p:nvSpPr>
        <p:spPr>
          <a:xfrm>
            <a:off x="6439493" y="357859"/>
            <a:ext cx="586608" cy="34304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PIAS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9E8044D-7486-4B59-116A-789361DA50F7}"/>
              </a:ext>
            </a:extLst>
          </p:cNvPr>
          <p:cNvSpPr/>
          <p:nvPr/>
        </p:nvSpPr>
        <p:spPr>
          <a:xfrm>
            <a:off x="3997888" y="4910452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F684A1F-2236-D8FF-E289-9D4FF0B70B4B}"/>
              </a:ext>
            </a:extLst>
          </p:cNvPr>
          <p:cNvSpPr/>
          <p:nvPr/>
        </p:nvSpPr>
        <p:spPr>
          <a:xfrm>
            <a:off x="3295969" y="4910731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2CD4B0A-A575-11FD-C50E-F68CCE13BC1B}"/>
              </a:ext>
            </a:extLst>
          </p:cNvPr>
          <p:cNvSpPr/>
          <p:nvPr/>
        </p:nvSpPr>
        <p:spPr>
          <a:xfrm>
            <a:off x="3533605" y="4911410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0C97DD6-8A32-33EC-7A64-68DE9AEC290A}"/>
              </a:ext>
            </a:extLst>
          </p:cNvPr>
          <p:cNvSpPr/>
          <p:nvPr/>
        </p:nvSpPr>
        <p:spPr>
          <a:xfrm>
            <a:off x="3771239" y="4910452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87E5BDA-696A-44E1-1FF1-96940BB22CCF}"/>
              </a:ext>
            </a:extLst>
          </p:cNvPr>
          <p:cNvSpPr/>
          <p:nvPr/>
        </p:nvSpPr>
        <p:spPr>
          <a:xfrm>
            <a:off x="4229116" y="4910452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4BDB670-DC25-35D6-CFB2-97DFBC671B4C}"/>
              </a:ext>
            </a:extLst>
          </p:cNvPr>
          <p:cNvSpPr/>
          <p:nvPr/>
        </p:nvSpPr>
        <p:spPr>
          <a:xfrm>
            <a:off x="6512183" y="2435520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934393-AFDF-BCF6-F692-211098E6A62C}"/>
              </a:ext>
            </a:extLst>
          </p:cNvPr>
          <p:cNvSpPr/>
          <p:nvPr/>
        </p:nvSpPr>
        <p:spPr>
          <a:xfrm>
            <a:off x="6749818" y="2436199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24ADA9D-2F29-2CE9-DA91-810DE0D0AB03}"/>
              </a:ext>
            </a:extLst>
          </p:cNvPr>
          <p:cNvSpPr/>
          <p:nvPr/>
        </p:nvSpPr>
        <p:spPr>
          <a:xfrm>
            <a:off x="6987453" y="2435241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F5D28D7-8F0E-48F3-667A-41D0251530CB}"/>
              </a:ext>
            </a:extLst>
          </p:cNvPr>
          <p:cNvSpPr/>
          <p:nvPr/>
        </p:nvSpPr>
        <p:spPr>
          <a:xfrm>
            <a:off x="7218681" y="2435241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828BC29-E73C-3618-A5BD-C30D71545592}"/>
              </a:ext>
            </a:extLst>
          </p:cNvPr>
          <p:cNvSpPr/>
          <p:nvPr/>
        </p:nvSpPr>
        <p:spPr>
          <a:xfrm>
            <a:off x="7110464" y="3703761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C4E8AD8-D9A4-BC6B-D5F9-8E732E635B75}"/>
              </a:ext>
            </a:extLst>
          </p:cNvPr>
          <p:cNvSpPr/>
          <p:nvPr/>
        </p:nvSpPr>
        <p:spPr>
          <a:xfrm>
            <a:off x="6879236" y="3692591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E5AD0E9-725F-5403-5D46-4A7351CF1C1C}"/>
              </a:ext>
            </a:extLst>
          </p:cNvPr>
          <p:cNvSpPr/>
          <p:nvPr/>
        </p:nvSpPr>
        <p:spPr>
          <a:xfrm>
            <a:off x="6655411" y="3704240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6B52214-8096-E2D2-29C5-B9A44F1081E1}"/>
              </a:ext>
            </a:extLst>
          </p:cNvPr>
          <p:cNvSpPr/>
          <p:nvPr/>
        </p:nvSpPr>
        <p:spPr>
          <a:xfrm>
            <a:off x="7067117" y="4972281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A94DD09-5226-16B9-BBA1-75CD3EA2B0DD}"/>
              </a:ext>
            </a:extLst>
          </p:cNvPr>
          <p:cNvSpPr/>
          <p:nvPr/>
        </p:nvSpPr>
        <p:spPr>
          <a:xfrm>
            <a:off x="6618506" y="4965270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841936B-9BCC-2077-56C4-4A3F0EB8DCCD}"/>
              </a:ext>
            </a:extLst>
          </p:cNvPr>
          <p:cNvSpPr/>
          <p:nvPr/>
        </p:nvSpPr>
        <p:spPr>
          <a:xfrm>
            <a:off x="6828082" y="4972281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5C540E9-971F-77AD-5FE2-DC00718D5E0E}"/>
              </a:ext>
            </a:extLst>
          </p:cNvPr>
          <p:cNvSpPr/>
          <p:nvPr/>
        </p:nvSpPr>
        <p:spPr>
          <a:xfrm>
            <a:off x="9056624" y="4741054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EAF5720-5747-B2A0-8C92-5C98DD1CFF40}"/>
              </a:ext>
            </a:extLst>
          </p:cNvPr>
          <p:cNvSpPr/>
          <p:nvPr/>
        </p:nvSpPr>
        <p:spPr>
          <a:xfrm>
            <a:off x="8632160" y="4745479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71EF72F-0B08-6D01-A8E2-5D7471DBDD17}"/>
              </a:ext>
            </a:extLst>
          </p:cNvPr>
          <p:cNvSpPr/>
          <p:nvPr/>
        </p:nvSpPr>
        <p:spPr>
          <a:xfrm>
            <a:off x="8411087" y="4741054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39FED3F-AAB4-1B42-711C-7AF38BF47478}"/>
              </a:ext>
            </a:extLst>
          </p:cNvPr>
          <p:cNvSpPr/>
          <p:nvPr/>
        </p:nvSpPr>
        <p:spPr>
          <a:xfrm>
            <a:off x="9452788" y="4745440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96CDFF1-AA6F-62F9-DDFA-F70DF5A23F75}"/>
              </a:ext>
            </a:extLst>
          </p:cNvPr>
          <p:cNvSpPr/>
          <p:nvPr/>
        </p:nvSpPr>
        <p:spPr>
          <a:xfrm>
            <a:off x="8838574" y="4749904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EBAD066-6506-E1DF-AA38-A3FB7292FA09}"/>
              </a:ext>
            </a:extLst>
          </p:cNvPr>
          <p:cNvSpPr/>
          <p:nvPr/>
        </p:nvSpPr>
        <p:spPr>
          <a:xfrm>
            <a:off x="3487131" y="5863441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6CD68E2-30C5-FC0D-DE8E-086170451D77}"/>
              </a:ext>
            </a:extLst>
          </p:cNvPr>
          <p:cNvSpPr txBox="1"/>
          <p:nvPr/>
        </p:nvSpPr>
        <p:spPr>
          <a:xfrm>
            <a:off x="3826875" y="579438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8/9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4633DBE-6657-658C-9560-05E7DEB15D22}"/>
              </a:ext>
            </a:extLst>
          </p:cNvPr>
          <p:cNvSpPr/>
          <p:nvPr/>
        </p:nvSpPr>
        <p:spPr>
          <a:xfrm>
            <a:off x="3494778" y="6170920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1D54628-7B23-2E00-B3F0-F3A5D5FFBBBC}"/>
              </a:ext>
            </a:extLst>
          </p:cNvPr>
          <p:cNvSpPr txBox="1"/>
          <p:nvPr/>
        </p:nvSpPr>
        <p:spPr>
          <a:xfrm>
            <a:off x="3833974" y="61038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9/9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ED438CC9-8E66-3F6C-EF0C-30E35ABE0388}"/>
              </a:ext>
            </a:extLst>
          </p:cNvPr>
          <p:cNvSpPr/>
          <p:nvPr/>
        </p:nvSpPr>
        <p:spPr>
          <a:xfrm>
            <a:off x="3508151" y="6505577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993BAAE-5102-3CD8-7A87-89236293AAF4}"/>
              </a:ext>
            </a:extLst>
          </p:cNvPr>
          <p:cNvSpPr txBox="1"/>
          <p:nvPr/>
        </p:nvSpPr>
        <p:spPr>
          <a:xfrm>
            <a:off x="3841073" y="643652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5/9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640864F-B7EE-A6CC-CF10-09C920629D05}"/>
              </a:ext>
            </a:extLst>
          </p:cNvPr>
          <p:cNvSpPr/>
          <p:nvPr/>
        </p:nvSpPr>
        <p:spPr>
          <a:xfrm>
            <a:off x="5154628" y="5863441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2F5B0915-FAFA-84DC-5F59-A3BA5185CF86}"/>
              </a:ext>
            </a:extLst>
          </p:cNvPr>
          <p:cNvSpPr/>
          <p:nvPr/>
        </p:nvSpPr>
        <p:spPr>
          <a:xfrm>
            <a:off x="5152481" y="6169961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FCF9F35F-8DA3-75E8-212A-E9742BA8B219}"/>
              </a:ext>
            </a:extLst>
          </p:cNvPr>
          <p:cNvSpPr/>
          <p:nvPr/>
        </p:nvSpPr>
        <p:spPr>
          <a:xfrm>
            <a:off x="6639537" y="5872857"/>
            <a:ext cx="231228" cy="23122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5C916223-F39A-F426-AB38-3AE376D6E3D6}"/>
              </a:ext>
            </a:extLst>
          </p:cNvPr>
          <p:cNvSpPr/>
          <p:nvPr/>
        </p:nvSpPr>
        <p:spPr>
          <a:xfrm>
            <a:off x="6651504" y="6169960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9FC1A4E-A98A-0C43-9DB0-522FB95B575B}"/>
              </a:ext>
            </a:extLst>
          </p:cNvPr>
          <p:cNvSpPr txBox="1"/>
          <p:nvPr/>
        </p:nvSpPr>
        <p:spPr>
          <a:xfrm>
            <a:off x="5446541" y="5810939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5/9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7A49FF0-2B18-3B5C-BD57-1724F63585C0}"/>
              </a:ext>
            </a:extLst>
          </p:cNvPr>
          <p:cNvSpPr txBox="1"/>
          <p:nvPr/>
        </p:nvSpPr>
        <p:spPr>
          <a:xfrm>
            <a:off x="5459787" y="609915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4/9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A87335B-605B-0FB3-DC37-2414166A25DD}"/>
              </a:ext>
            </a:extLst>
          </p:cNvPr>
          <p:cNvSpPr txBox="1"/>
          <p:nvPr/>
        </p:nvSpPr>
        <p:spPr>
          <a:xfrm>
            <a:off x="6992872" y="580380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3/9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78C85CF-5EEE-DDCA-A582-DBC477C2BDFB}"/>
              </a:ext>
            </a:extLst>
          </p:cNvPr>
          <p:cNvSpPr txBox="1"/>
          <p:nvPr/>
        </p:nvSpPr>
        <p:spPr>
          <a:xfrm>
            <a:off x="7026436" y="610979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4/9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267DCF0-B654-A75E-ACDB-2EF76C0FDC0C}"/>
              </a:ext>
            </a:extLst>
          </p:cNvPr>
          <p:cNvSpPr/>
          <p:nvPr/>
        </p:nvSpPr>
        <p:spPr>
          <a:xfrm>
            <a:off x="2377432" y="3797827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A4DE418-CA5B-2C5E-BBDE-A7AF1ADFBE2B}"/>
              </a:ext>
            </a:extLst>
          </p:cNvPr>
          <p:cNvSpPr/>
          <p:nvPr/>
        </p:nvSpPr>
        <p:spPr>
          <a:xfrm>
            <a:off x="2598036" y="3800703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A708B7F-8623-D56F-5D0B-46F9A7399C79}"/>
              </a:ext>
            </a:extLst>
          </p:cNvPr>
          <p:cNvSpPr/>
          <p:nvPr/>
        </p:nvSpPr>
        <p:spPr>
          <a:xfrm>
            <a:off x="2808599" y="3794912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03EF03B-DBC1-C77E-9ED9-9A797FB872FE}"/>
              </a:ext>
            </a:extLst>
          </p:cNvPr>
          <p:cNvSpPr/>
          <p:nvPr/>
        </p:nvSpPr>
        <p:spPr>
          <a:xfrm>
            <a:off x="3019162" y="3800703"/>
            <a:ext cx="231228" cy="23122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91D3B34-D6FC-3B9B-33E8-1599580DB2E2}"/>
              </a:ext>
            </a:extLst>
          </p:cNvPr>
          <p:cNvSpPr/>
          <p:nvPr/>
        </p:nvSpPr>
        <p:spPr>
          <a:xfrm>
            <a:off x="3229725" y="3794852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9F139BB-4F7B-72EF-9EB2-2A5B9141B8C8}"/>
              </a:ext>
            </a:extLst>
          </p:cNvPr>
          <p:cNvSpPr/>
          <p:nvPr/>
        </p:nvSpPr>
        <p:spPr>
          <a:xfrm>
            <a:off x="5068838" y="2457432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B5A3F17-8572-22D4-4E4D-11051B71FE74}"/>
              </a:ext>
            </a:extLst>
          </p:cNvPr>
          <p:cNvSpPr/>
          <p:nvPr/>
        </p:nvSpPr>
        <p:spPr>
          <a:xfrm>
            <a:off x="4692693" y="2461112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29344A8-1039-4EF6-85D0-89F84302854B}"/>
              </a:ext>
            </a:extLst>
          </p:cNvPr>
          <p:cNvSpPr/>
          <p:nvPr/>
        </p:nvSpPr>
        <p:spPr>
          <a:xfrm>
            <a:off x="4880652" y="2457432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8958ADD-0D93-D427-1C9D-409474409F34}"/>
              </a:ext>
            </a:extLst>
          </p:cNvPr>
          <p:cNvSpPr/>
          <p:nvPr/>
        </p:nvSpPr>
        <p:spPr>
          <a:xfrm>
            <a:off x="4504507" y="2458416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E0529C1-DD11-9BF9-2AB2-8AFAAD4D3709}"/>
              </a:ext>
            </a:extLst>
          </p:cNvPr>
          <p:cNvSpPr/>
          <p:nvPr/>
        </p:nvSpPr>
        <p:spPr>
          <a:xfrm>
            <a:off x="4310465" y="2457899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E687113-6B89-78D4-3ABA-2A21E01371C1}"/>
              </a:ext>
            </a:extLst>
          </p:cNvPr>
          <p:cNvSpPr/>
          <p:nvPr/>
        </p:nvSpPr>
        <p:spPr>
          <a:xfrm>
            <a:off x="5274861" y="2457432"/>
            <a:ext cx="231228" cy="23122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3104D76-AE11-CF30-F485-640E4CBFC6CF}"/>
              </a:ext>
            </a:extLst>
          </p:cNvPr>
          <p:cNvSpPr/>
          <p:nvPr/>
        </p:nvSpPr>
        <p:spPr>
          <a:xfrm>
            <a:off x="5074053" y="3794852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007E481-4845-52A8-CF70-FF8E5896C842}"/>
              </a:ext>
            </a:extLst>
          </p:cNvPr>
          <p:cNvSpPr/>
          <p:nvPr/>
        </p:nvSpPr>
        <p:spPr>
          <a:xfrm>
            <a:off x="4649424" y="3794852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1C0C84B-7CBE-82D0-C919-3D7C7590CD41}"/>
              </a:ext>
            </a:extLst>
          </p:cNvPr>
          <p:cNvSpPr/>
          <p:nvPr/>
        </p:nvSpPr>
        <p:spPr>
          <a:xfrm>
            <a:off x="4861670" y="3794852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A62A0E1-97F0-66A5-0CC6-6AA48E6C878C}"/>
              </a:ext>
            </a:extLst>
          </p:cNvPr>
          <p:cNvSpPr/>
          <p:nvPr/>
        </p:nvSpPr>
        <p:spPr>
          <a:xfrm>
            <a:off x="4468881" y="3794852"/>
            <a:ext cx="231228" cy="23122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0B1E90DE-A5B6-10BD-070A-7798BCC33C22}"/>
              </a:ext>
            </a:extLst>
          </p:cNvPr>
          <p:cNvSpPr/>
          <p:nvPr/>
        </p:nvSpPr>
        <p:spPr>
          <a:xfrm>
            <a:off x="3019162" y="5794387"/>
            <a:ext cx="4813928" cy="101146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C3E586C-3E05-7BB6-AF4D-36950880B779}"/>
              </a:ext>
            </a:extLst>
          </p:cNvPr>
          <p:cNvSpPr txBox="1"/>
          <p:nvPr/>
        </p:nvSpPr>
        <p:spPr>
          <a:xfrm>
            <a:off x="10274875" y="3092426"/>
            <a:ext cx="1663752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Everything is </a:t>
            </a:r>
            <a:r>
              <a:rPr lang="sv-SE" dirty="0" err="1"/>
              <a:t>covered</a:t>
            </a:r>
            <a:r>
              <a:rPr lang="sv-SE" dirty="0"/>
              <a:t>,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emphasis</a:t>
            </a:r>
            <a:r>
              <a:rPr lang="sv-SE" dirty="0"/>
              <a:t> on the 2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ones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78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18" grpId="0" animBg="1"/>
      <p:bldP spid="24" grpId="0" animBg="1"/>
      <p:bldP spid="29" grpId="0" animBg="1"/>
      <p:bldP spid="30" grpId="0" animBg="1"/>
      <p:bldP spid="31" grpId="0" animBg="1"/>
      <p:bldP spid="49" grpId="0" animBg="1"/>
      <p:bldP spid="50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/>
      <p:bldP spid="70" grpId="0" animBg="1"/>
      <p:bldP spid="71" grpId="0"/>
      <p:bldP spid="72" grpId="0" animBg="1"/>
      <p:bldP spid="73" grpId="0"/>
      <p:bldP spid="74" grpId="0" animBg="1"/>
      <p:bldP spid="75" grpId="0" animBg="1"/>
      <p:bldP spid="76" grpId="0" animBg="1"/>
      <p:bldP spid="77" grpId="0" animBg="1"/>
      <p:bldP spid="78" grpId="0"/>
      <p:bldP spid="79" grpId="0"/>
      <p:bldP spid="80" grpId="0"/>
      <p:bldP spid="81" grpId="0"/>
      <p:bldP spid="14" grpId="0" animBg="1"/>
      <p:bldP spid="17" grpId="0" animBg="1"/>
      <p:bldP spid="25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964E7-FAF1-D040-89BD-EEC017CA6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Comparison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only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LiU and UPM)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51030-F929-41B4-4C57-4E499145B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208" y="4729024"/>
            <a:ext cx="4170373" cy="1170058"/>
          </a:xfrm>
        </p:spPr>
        <p:txBody>
          <a:bodyPr/>
          <a:lstStyle/>
          <a:p>
            <a:r>
              <a:rPr lang="sv-SE" dirty="0"/>
              <a:t>Everything is </a:t>
            </a:r>
            <a:r>
              <a:rPr lang="sv-SE" dirty="0" err="1"/>
              <a:t>covered</a:t>
            </a:r>
            <a:endParaRPr lang="sv-SE" dirty="0"/>
          </a:p>
          <a:p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close</a:t>
            </a:r>
            <a:r>
              <a:rPr lang="sv-SE" dirty="0"/>
              <a:t> to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other</a:t>
            </a:r>
            <a:endParaRPr lang="sv-S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0514420-58A9-8452-3268-9E8123218106}"/>
              </a:ext>
            </a:extLst>
          </p:cNvPr>
          <p:cNvSpPr/>
          <p:nvPr/>
        </p:nvSpPr>
        <p:spPr>
          <a:xfrm>
            <a:off x="1498612" y="1702533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B38927-E154-B3E3-A7AF-823A36C6DA05}"/>
              </a:ext>
            </a:extLst>
          </p:cNvPr>
          <p:cNvSpPr/>
          <p:nvPr/>
        </p:nvSpPr>
        <p:spPr>
          <a:xfrm>
            <a:off x="1514460" y="2312028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E56356-BAB1-0AE5-5B5B-5E7E065A3297}"/>
              </a:ext>
            </a:extLst>
          </p:cNvPr>
          <p:cNvSpPr/>
          <p:nvPr/>
        </p:nvSpPr>
        <p:spPr>
          <a:xfrm>
            <a:off x="3024014" y="1709397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5DDB85-1C2A-E5E1-C712-82123C4343B0}"/>
              </a:ext>
            </a:extLst>
          </p:cNvPr>
          <p:cNvSpPr/>
          <p:nvPr/>
        </p:nvSpPr>
        <p:spPr>
          <a:xfrm>
            <a:off x="4566049" y="1709397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A531E6-1626-5D3B-F251-D85DB252C4F6}"/>
              </a:ext>
            </a:extLst>
          </p:cNvPr>
          <p:cNvSpPr/>
          <p:nvPr/>
        </p:nvSpPr>
        <p:spPr>
          <a:xfrm>
            <a:off x="3042396" y="2312028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FBCBA3B-1F4C-BE59-88E7-4208732B6F40}"/>
              </a:ext>
            </a:extLst>
          </p:cNvPr>
          <p:cNvSpPr/>
          <p:nvPr/>
        </p:nvSpPr>
        <p:spPr>
          <a:xfrm>
            <a:off x="6171973" y="1702533"/>
            <a:ext cx="231228" cy="23122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C382512-3887-FBFC-E954-125A991A0492}"/>
              </a:ext>
            </a:extLst>
          </p:cNvPr>
          <p:cNvSpPr/>
          <p:nvPr/>
        </p:nvSpPr>
        <p:spPr>
          <a:xfrm>
            <a:off x="4574120" y="2312028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80169DF-7F5B-EBDA-C0D9-573EB90D87E7}"/>
              </a:ext>
            </a:extLst>
          </p:cNvPr>
          <p:cNvSpPr/>
          <p:nvPr/>
        </p:nvSpPr>
        <p:spPr>
          <a:xfrm>
            <a:off x="1188208" y="1543947"/>
            <a:ext cx="6222775" cy="117005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4CC1C0-4F49-52F1-038A-F33F294A83A8}"/>
                  </a:ext>
                </a:extLst>
              </p:cNvPr>
              <p:cNvSpPr txBox="1"/>
              <p:nvPr/>
            </p:nvSpPr>
            <p:spPr>
              <a:xfrm>
                <a:off x="1849574" y="1601211"/>
                <a:ext cx="83234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=81%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4CC1C0-4F49-52F1-038A-F33F294A8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574" y="1601211"/>
                <a:ext cx="832343" cy="404726"/>
              </a:xfrm>
              <a:prstGeom prst="rect">
                <a:avLst/>
              </a:prstGeom>
              <a:blipFill>
                <a:blip r:embed="rId2"/>
                <a:stretch>
                  <a:fillRect l="-4478" t="-6250" r="-4478" b="-1562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C5ADF76-69E3-B2ED-1F79-B8A2D9A76BB4}"/>
                  </a:ext>
                </a:extLst>
              </p:cNvPr>
              <p:cNvSpPr txBox="1"/>
              <p:nvPr/>
            </p:nvSpPr>
            <p:spPr>
              <a:xfrm>
                <a:off x="1882840" y="2225279"/>
                <a:ext cx="83234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=81%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C5ADF76-69E3-B2ED-1F79-B8A2D9A76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840" y="2225279"/>
                <a:ext cx="832343" cy="404726"/>
              </a:xfrm>
              <a:prstGeom prst="rect">
                <a:avLst/>
              </a:prstGeom>
              <a:blipFill>
                <a:blip r:embed="rId3"/>
                <a:stretch>
                  <a:fillRect l="-6061" t="-6250" r="-4545" b="-1562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A47F0D7-F992-88DF-CB04-B5EED5D59211}"/>
                  </a:ext>
                </a:extLst>
              </p:cNvPr>
              <p:cNvSpPr txBox="1"/>
              <p:nvPr/>
            </p:nvSpPr>
            <p:spPr>
              <a:xfrm>
                <a:off x="3349310" y="1581621"/>
                <a:ext cx="83234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=56%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A47F0D7-F992-88DF-CB04-B5EED5D59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310" y="1581621"/>
                <a:ext cx="832343" cy="404726"/>
              </a:xfrm>
              <a:prstGeom prst="rect">
                <a:avLst/>
              </a:prstGeom>
              <a:blipFill>
                <a:blip r:embed="rId4"/>
                <a:stretch>
                  <a:fillRect l="-4478" t="-3030" r="-5970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7BF5574-BC25-51EB-5937-E58700FBD239}"/>
                  </a:ext>
                </a:extLst>
              </p:cNvPr>
              <p:cNvSpPr txBox="1"/>
              <p:nvPr/>
            </p:nvSpPr>
            <p:spPr>
              <a:xfrm>
                <a:off x="4877698" y="1601211"/>
                <a:ext cx="83234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=19%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7BF5574-BC25-51EB-5937-E58700FBD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698" y="1601211"/>
                <a:ext cx="832343" cy="404726"/>
              </a:xfrm>
              <a:prstGeom prst="rect">
                <a:avLst/>
              </a:prstGeom>
              <a:blipFill>
                <a:blip r:embed="rId5"/>
                <a:stretch>
                  <a:fillRect l="-6061" t="-6250" r="-6061" b="-1562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343E1CE-3D28-B8C1-528B-C7852F481736}"/>
                  </a:ext>
                </a:extLst>
              </p:cNvPr>
              <p:cNvSpPr txBox="1"/>
              <p:nvPr/>
            </p:nvSpPr>
            <p:spPr>
              <a:xfrm>
                <a:off x="6494969" y="1581621"/>
                <a:ext cx="83234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=19%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343E1CE-3D28-B8C1-528B-C7852F481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969" y="1581621"/>
                <a:ext cx="832343" cy="404726"/>
              </a:xfrm>
              <a:prstGeom prst="rect">
                <a:avLst/>
              </a:prstGeom>
              <a:blipFill>
                <a:blip r:embed="rId6"/>
                <a:stretch>
                  <a:fillRect l="-6061" t="-3030" r="-6061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1D7BEFD-3A65-2C84-38C2-7392D30C513C}"/>
                  </a:ext>
                </a:extLst>
              </p:cNvPr>
              <p:cNvSpPr txBox="1"/>
              <p:nvPr/>
            </p:nvSpPr>
            <p:spPr>
              <a:xfrm>
                <a:off x="3396744" y="2199724"/>
                <a:ext cx="83234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=44%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1D7BEFD-3A65-2C84-38C2-7392D30C5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744" y="2199724"/>
                <a:ext cx="832344" cy="403316"/>
              </a:xfrm>
              <a:prstGeom prst="rect">
                <a:avLst/>
              </a:prstGeom>
              <a:blipFill>
                <a:blip r:embed="rId7"/>
                <a:stretch>
                  <a:fillRect l="-4478" t="-6250" r="-4478" b="-1562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199301F-BE11-C7C2-747C-E2724FF44E5A}"/>
                  </a:ext>
                </a:extLst>
              </p:cNvPr>
              <p:cNvSpPr txBox="1"/>
              <p:nvPr/>
            </p:nvSpPr>
            <p:spPr>
              <a:xfrm>
                <a:off x="4910649" y="2225279"/>
                <a:ext cx="83234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=44%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199301F-BE11-C7C2-747C-E2724FF44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649" y="2225279"/>
                <a:ext cx="832344" cy="403316"/>
              </a:xfrm>
              <a:prstGeom prst="rect">
                <a:avLst/>
              </a:prstGeom>
              <a:blipFill>
                <a:blip r:embed="rId8"/>
                <a:stretch>
                  <a:fillRect l="-4478" t="-6250" r="-4478" b="-1562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E25B164A-5BFD-6E71-59F2-3C0C7DDE73A6}"/>
              </a:ext>
            </a:extLst>
          </p:cNvPr>
          <p:cNvSpPr/>
          <p:nvPr/>
        </p:nvSpPr>
        <p:spPr>
          <a:xfrm>
            <a:off x="1498612" y="3114186"/>
            <a:ext cx="231228" cy="2312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F574725-85B1-8246-A603-2D901B6CE152}"/>
              </a:ext>
            </a:extLst>
          </p:cNvPr>
          <p:cNvSpPr/>
          <p:nvPr/>
        </p:nvSpPr>
        <p:spPr>
          <a:xfrm>
            <a:off x="1514460" y="3723681"/>
            <a:ext cx="231228" cy="2312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1CBC512-C13E-9124-632B-EB30077A10B8}"/>
              </a:ext>
            </a:extLst>
          </p:cNvPr>
          <p:cNvSpPr/>
          <p:nvPr/>
        </p:nvSpPr>
        <p:spPr>
          <a:xfrm>
            <a:off x="3024014" y="3121050"/>
            <a:ext cx="231228" cy="2312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2AD6608-A18D-3E8F-B1F7-F5056B47961C}"/>
              </a:ext>
            </a:extLst>
          </p:cNvPr>
          <p:cNvSpPr/>
          <p:nvPr/>
        </p:nvSpPr>
        <p:spPr>
          <a:xfrm>
            <a:off x="4566049" y="3121050"/>
            <a:ext cx="231228" cy="231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6C09876-2F96-E216-3A95-213DDA442486}"/>
              </a:ext>
            </a:extLst>
          </p:cNvPr>
          <p:cNvSpPr/>
          <p:nvPr/>
        </p:nvSpPr>
        <p:spPr>
          <a:xfrm>
            <a:off x="3042396" y="3723681"/>
            <a:ext cx="231228" cy="23122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3D4E433-7494-0474-1168-6DCE6EAB710B}"/>
              </a:ext>
            </a:extLst>
          </p:cNvPr>
          <p:cNvSpPr/>
          <p:nvPr/>
        </p:nvSpPr>
        <p:spPr>
          <a:xfrm>
            <a:off x="6171973" y="3114186"/>
            <a:ext cx="231228" cy="23122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AA5977D-587D-FCC2-01E2-E1EDFB36C8A6}"/>
              </a:ext>
            </a:extLst>
          </p:cNvPr>
          <p:cNvSpPr/>
          <p:nvPr/>
        </p:nvSpPr>
        <p:spPr>
          <a:xfrm>
            <a:off x="4574120" y="3723681"/>
            <a:ext cx="231228" cy="2312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D3194B46-80FA-1824-D9A8-CB5A97E2E6CC}"/>
              </a:ext>
            </a:extLst>
          </p:cNvPr>
          <p:cNvSpPr/>
          <p:nvPr/>
        </p:nvSpPr>
        <p:spPr>
          <a:xfrm>
            <a:off x="1188208" y="2955600"/>
            <a:ext cx="6222775" cy="117005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A4B4A25-7700-ABA9-17B4-CEBEBECE90DF}"/>
                  </a:ext>
                </a:extLst>
              </p:cNvPr>
              <p:cNvSpPr txBox="1"/>
              <p:nvPr/>
            </p:nvSpPr>
            <p:spPr>
              <a:xfrm>
                <a:off x="1849574" y="3012864"/>
                <a:ext cx="73295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=89%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A4B4A25-7700-ABA9-17B4-CEBEBECE9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574" y="3012864"/>
                <a:ext cx="732958" cy="404726"/>
              </a:xfrm>
              <a:prstGeom prst="rect">
                <a:avLst/>
              </a:prstGeom>
              <a:blipFill>
                <a:blip r:embed="rId9"/>
                <a:stretch>
                  <a:fillRect l="-5085" t="-6061" r="-5085" b="-1212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441571C-A2AD-4EF7-B704-7CDEEF0F894F}"/>
                  </a:ext>
                </a:extLst>
              </p:cNvPr>
              <p:cNvSpPr txBox="1"/>
              <p:nvPr/>
            </p:nvSpPr>
            <p:spPr>
              <a:xfrm>
                <a:off x="1882840" y="3636932"/>
                <a:ext cx="83234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=100%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441571C-A2AD-4EF7-B704-7CDEEF0F8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840" y="3636932"/>
                <a:ext cx="832344" cy="404726"/>
              </a:xfrm>
              <a:prstGeom prst="rect">
                <a:avLst/>
              </a:prstGeom>
              <a:blipFill>
                <a:blip r:embed="rId10"/>
                <a:stretch>
                  <a:fillRect l="-6061" t="-3030" r="-4545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8D3F116-6526-BFF7-141E-B37D17CD8D3F}"/>
                  </a:ext>
                </a:extLst>
              </p:cNvPr>
              <p:cNvSpPr txBox="1"/>
              <p:nvPr/>
            </p:nvSpPr>
            <p:spPr>
              <a:xfrm>
                <a:off x="3349310" y="2993274"/>
                <a:ext cx="73295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=56%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8D3F116-6526-BFF7-141E-B37D17CD8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310" y="2993274"/>
                <a:ext cx="732958" cy="409086"/>
              </a:xfrm>
              <a:prstGeom prst="rect">
                <a:avLst/>
              </a:prstGeom>
              <a:blipFill>
                <a:blip r:embed="rId11"/>
                <a:stretch>
                  <a:fillRect l="-5085" t="-3030" r="-6780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8866E32-4931-F862-ECCD-392CC2B0BA4F}"/>
                  </a:ext>
                </a:extLst>
              </p:cNvPr>
              <p:cNvSpPr txBox="1"/>
              <p:nvPr/>
            </p:nvSpPr>
            <p:spPr>
              <a:xfrm>
                <a:off x="4877698" y="3012864"/>
                <a:ext cx="73295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=55%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8866E32-4931-F862-ECCD-392CC2B0B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698" y="3012864"/>
                <a:ext cx="732958" cy="409086"/>
              </a:xfrm>
              <a:prstGeom prst="rect">
                <a:avLst/>
              </a:prstGeom>
              <a:blipFill>
                <a:blip r:embed="rId12"/>
                <a:stretch>
                  <a:fillRect l="-6897" t="-6061" r="-6897" b="-1212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732EFA1-0EFC-7C0E-F804-002D8A151C9F}"/>
                  </a:ext>
                </a:extLst>
              </p:cNvPr>
              <p:cNvSpPr txBox="1"/>
              <p:nvPr/>
            </p:nvSpPr>
            <p:spPr>
              <a:xfrm>
                <a:off x="6494969" y="2993274"/>
                <a:ext cx="83234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=33%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732EFA1-0EFC-7C0E-F804-002D8A151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969" y="2993274"/>
                <a:ext cx="832344" cy="404726"/>
              </a:xfrm>
              <a:prstGeom prst="rect">
                <a:avLst/>
              </a:prstGeom>
              <a:blipFill>
                <a:blip r:embed="rId13"/>
                <a:stretch>
                  <a:fillRect l="-6061" t="-3030" r="-6061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CCB2913-4B8F-C034-2605-9CD9EEEC1F8C}"/>
                  </a:ext>
                </a:extLst>
              </p:cNvPr>
              <p:cNvSpPr txBox="1"/>
              <p:nvPr/>
            </p:nvSpPr>
            <p:spPr>
              <a:xfrm>
                <a:off x="3396744" y="3611377"/>
                <a:ext cx="732958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=44%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CCB2913-4B8F-C034-2605-9CD9EEEC1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744" y="3611377"/>
                <a:ext cx="732958" cy="403957"/>
              </a:xfrm>
              <a:prstGeom prst="rect">
                <a:avLst/>
              </a:prstGeom>
              <a:blipFill>
                <a:blip r:embed="rId14"/>
                <a:stretch>
                  <a:fillRect l="-5172" t="-3030" r="-6897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28C1F62-0C2F-76D9-E7AE-6756E05B28DE}"/>
                  </a:ext>
                </a:extLst>
              </p:cNvPr>
              <p:cNvSpPr txBox="1"/>
              <p:nvPr/>
            </p:nvSpPr>
            <p:spPr>
              <a:xfrm>
                <a:off x="4910649" y="3636932"/>
                <a:ext cx="732958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=44%</m:t>
                      </m:r>
                    </m:oMath>
                  </m:oMathPara>
                </a14:m>
                <a:endParaRPr lang="sv-SE" sz="1400" dirty="0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28C1F62-0C2F-76D9-E7AE-6756E05B2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649" y="3636932"/>
                <a:ext cx="732958" cy="403957"/>
              </a:xfrm>
              <a:prstGeom prst="rect">
                <a:avLst/>
              </a:prstGeom>
              <a:blipFill>
                <a:blip r:embed="rId15"/>
                <a:stretch>
                  <a:fillRect l="-5085" t="-3030" r="-5085" b="-151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14AD030D-B5D3-75B7-8964-7A8EAD50D0A8}"/>
              </a:ext>
            </a:extLst>
          </p:cNvPr>
          <p:cNvSpPr txBox="1"/>
          <p:nvPr/>
        </p:nvSpPr>
        <p:spPr>
          <a:xfrm>
            <a:off x="6527921" y="2280805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LiU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1EAB9-2855-EDA5-965F-66C49F20E848}"/>
              </a:ext>
            </a:extLst>
          </p:cNvPr>
          <p:cNvSpPr txBox="1"/>
          <p:nvPr/>
        </p:nvSpPr>
        <p:spPr>
          <a:xfrm>
            <a:off x="6558389" y="371852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UPM</a:t>
            </a:r>
          </a:p>
        </p:txBody>
      </p:sp>
    </p:spTree>
    <p:extLst>
      <p:ext uri="{BB962C8B-B14F-4D97-AF65-F5344CB8AC3E}">
        <p14:creationId xmlns:p14="http://schemas.microsoft.com/office/powerpoint/2010/main" val="4728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260A-F8F7-7742-3F59-2DA24905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66396"/>
            <a:ext cx="1647701" cy="20743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First Year Courses</a:t>
            </a:r>
            <a:br>
              <a:rPr lang="en-US" sz="28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(48 ECTS, 12 ECTS elective)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BDC4BEA-626D-615D-7801-1C7E8145D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288" y="1659023"/>
            <a:ext cx="1847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en-SE" altLang="en-SE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endParaRPr kumimoji="0" lang="en-SE" altLang="en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C56A484-7430-D88F-FCA9-263D2CC47A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479723"/>
              </p:ext>
            </p:extLst>
          </p:nvPr>
        </p:nvGraphicFramePr>
        <p:xfrm>
          <a:off x="2084314" y="23897"/>
          <a:ext cx="9879086" cy="676574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359262">
                  <a:extLst>
                    <a:ext uri="{9D8B030D-6E8A-4147-A177-3AD203B41FA5}">
                      <a16:colId xmlns:a16="http://schemas.microsoft.com/office/drawing/2014/main" val="2556846328"/>
                    </a:ext>
                  </a:extLst>
                </a:gridCol>
                <a:gridCol w="3492192">
                  <a:extLst>
                    <a:ext uri="{9D8B030D-6E8A-4147-A177-3AD203B41FA5}">
                      <a16:colId xmlns:a16="http://schemas.microsoft.com/office/drawing/2014/main" val="3250962241"/>
                    </a:ext>
                  </a:extLst>
                </a:gridCol>
                <a:gridCol w="253018">
                  <a:extLst>
                    <a:ext uri="{9D8B030D-6E8A-4147-A177-3AD203B41FA5}">
                      <a16:colId xmlns:a16="http://schemas.microsoft.com/office/drawing/2014/main" val="2082105466"/>
                    </a:ext>
                  </a:extLst>
                </a:gridCol>
                <a:gridCol w="253018">
                  <a:extLst>
                    <a:ext uri="{9D8B030D-6E8A-4147-A177-3AD203B41FA5}">
                      <a16:colId xmlns:a16="http://schemas.microsoft.com/office/drawing/2014/main" val="2567245936"/>
                    </a:ext>
                  </a:extLst>
                </a:gridCol>
                <a:gridCol w="3521596">
                  <a:extLst>
                    <a:ext uri="{9D8B030D-6E8A-4147-A177-3AD203B41FA5}">
                      <a16:colId xmlns:a16="http://schemas.microsoft.com/office/drawing/2014/main" val="1621418942"/>
                    </a:ext>
                  </a:extLst>
                </a:gridCol>
              </a:tblGrid>
              <a:tr h="574122">
                <a:tc>
                  <a:txBody>
                    <a:bodyPr/>
                    <a:lstStyle/>
                    <a:p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Advanced Project Management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Managing Projects, Programs &amp; Portfolios.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PM2, Agile, R&amp;D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</a:t>
                      </a:r>
                      <a:r>
                        <a:rPr lang="en-GB" sz="1100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WorkPlans</a:t>
                      </a: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Scope, Quality, Risk, Tracking, Stakeholders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Integration of I4.0 in the management.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Flipped classroom.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Discussion and score based on participation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Practical usage in the practical module.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545486"/>
                  </a:ext>
                </a:extLst>
              </a:tr>
              <a:tr h="421893">
                <a:tc>
                  <a:txBody>
                    <a:bodyPr/>
                    <a:lstStyle/>
                    <a:p>
                      <a:r>
                        <a:rPr lang="en-GB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Innovation in operations management: value chain management in a global context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Innovation in operations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Smart I4.0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Quantitative methods and Simulation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Value creation and Lean concepts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Service processes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Process Modelling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Quantitative Simulation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Smart production and Smart Maintenance 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942202"/>
                  </a:ext>
                </a:extLst>
              </a:tr>
              <a:tr h="574122">
                <a:tc>
                  <a:txBody>
                    <a:bodyPr/>
                    <a:lstStyle/>
                    <a:p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Supply Chain Optimization and Simulation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Main Concepts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Discrete event simulation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Network simulation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Robust and resilience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Theoretical concepts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Simulation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Experimental designs with different goals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Critical thinking and discussion of the state of the art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105467"/>
                  </a:ext>
                </a:extLst>
              </a:tr>
              <a:tr h="421893">
                <a:tc>
                  <a:txBody>
                    <a:bodyPr/>
                    <a:lstStyle/>
                    <a:p>
                      <a:r>
                        <a:rPr lang="en-GB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Information Systems in IE&amp;M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Data from processes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Local and cloud workflows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Data storage and process flow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Machine learning.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Business Intelligence tools. SQL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PLCs and wearables. Digital controllers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Beacons and BLE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20877"/>
                  </a:ext>
                </a:extLst>
              </a:tr>
              <a:tr h="574122">
                <a:tc>
                  <a:txBody>
                    <a:bodyPr/>
                    <a:lstStyle/>
                    <a:p>
                      <a:r>
                        <a:rPr lang="en-GB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Innovation and Strategic management in a global environment. Technology and Corporate Social Responsibility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Organizational Business Models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Transformation of the OBM by the Technology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CSR and Values. Transparency driven by Technology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Case studies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Individual &amp; group assignments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Practical usage in the practical module as proposal for organization of operations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Introduction to Research Methodologies.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664522"/>
                  </a:ext>
                </a:extLst>
              </a:tr>
              <a:tr h="726352">
                <a:tc>
                  <a:txBody>
                    <a:bodyPr/>
                    <a:lstStyle/>
                    <a:p>
                      <a:r>
                        <a:rPr lang="en-GB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Business in an interconnected world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Entrepreneurship and </a:t>
                      </a:r>
                      <a:r>
                        <a:rPr lang="en-GB" sz="1100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intraentrepeneurship</a:t>
                      </a: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Technology as opportunity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 analysis of corporative decisions. Impact of I4.0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Sources and Tools for corporate funding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Real Options and Project finance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Individual &amp; group assignments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Practical usage in the practical module as proposal for organization of operations.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37588"/>
                  </a:ext>
                </a:extLst>
              </a:tr>
              <a:tr h="574122">
                <a:tc>
                  <a:txBody>
                    <a:bodyPr/>
                    <a:lstStyle/>
                    <a:p>
                      <a:r>
                        <a:rPr lang="en-GB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Big Analytics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Big Data in cloud. Deep Learning modelling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Distributed processing and microservices. Elasticity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 security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 ethics and compliance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Hadoop and Spark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ISO 2700x, ISO 35030, ISO18045 and ISP 24760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ISO 26000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267174"/>
                  </a:ext>
                </a:extLst>
              </a:tr>
              <a:tr h="574122">
                <a:tc>
                  <a:txBody>
                    <a:bodyPr/>
                    <a:lstStyle/>
                    <a:p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Advanced Lean Management with Quality management as centric element</a:t>
                      </a:r>
                    </a:p>
                  </a:txBody>
                  <a:tcPr marL="7284" marR="7284" marT="45669" marB="45669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Lean operation and Lean management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I4.0 integration in Value streams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Quality management in I4.0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Value creation from the data-flows. Modelling and Improvements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E" sz="1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Integrated vision of Quality management and Production &amp; Services processes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Big Analytics and Quality monitoring and Prediction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Lean artifacts and I4.0</a:t>
                      </a:r>
                    </a:p>
                  </a:txBody>
                  <a:tcPr marL="7284" marR="7284" marT="45669" marB="45669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485442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764C28-F960-82A4-5A03-29ECD49728E1}"/>
              </a:ext>
            </a:extLst>
          </p:cNvPr>
          <p:cNvCxnSpPr>
            <a:cxnSpLocks/>
          </p:cNvCxnSpPr>
          <p:nvPr/>
        </p:nvCxnSpPr>
        <p:spPr>
          <a:xfrm>
            <a:off x="1781299" y="3230089"/>
            <a:ext cx="10182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B44286-8A7C-F903-CC81-1C51F9B863E5}"/>
              </a:ext>
            </a:extLst>
          </p:cNvPr>
          <p:cNvSpPr txBox="1"/>
          <p:nvPr/>
        </p:nvSpPr>
        <p:spPr>
          <a:xfrm>
            <a:off x="223967" y="2671087"/>
            <a:ext cx="1552699" cy="313932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example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courses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also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depends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on the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profiles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Need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have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room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courses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preparing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the students for the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profile</a:t>
            </a:r>
            <a:endParaRPr lang="sv-S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9458E9-02CE-9981-0454-53A9D10178F9}"/>
              </a:ext>
            </a:extLst>
          </p:cNvPr>
          <p:cNvSpPr txBox="1"/>
          <p:nvPr/>
        </p:nvSpPr>
        <p:spPr>
          <a:xfrm>
            <a:off x="10907712" y="1708619"/>
            <a:ext cx="999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Semester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9747BE-6437-A2DF-382A-FBED8828D80C}"/>
              </a:ext>
            </a:extLst>
          </p:cNvPr>
          <p:cNvSpPr txBox="1"/>
          <p:nvPr/>
        </p:nvSpPr>
        <p:spPr>
          <a:xfrm>
            <a:off x="10962169" y="4855977"/>
            <a:ext cx="999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Semester 2</a:t>
            </a:r>
          </a:p>
        </p:txBody>
      </p:sp>
    </p:spTree>
    <p:extLst>
      <p:ext uri="{BB962C8B-B14F-4D97-AF65-F5344CB8AC3E}">
        <p14:creationId xmlns:p14="http://schemas.microsoft.com/office/powerpoint/2010/main" val="379046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4D048-8F21-244C-5E1E-DBF3C3086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76" y="312572"/>
            <a:ext cx="3944007" cy="1325563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IE3: IE&amp;M proposal</a:t>
            </a:r>
            <a:b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</a:br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6205-3DBF-387F-D7E7-55C0CFAC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76" y="1092777"/>
            <a:ext cx="10515600" cy="5016441"/>
          </a:xfrm>
        </p:spPr>
        <p:txBody>
          <a:bodyPr>
            <a:normAutofit fontScale="47500" lnSpcReduction="20000"/>
          </a:bodyPr>
          <a:lstStyle/>
          <a:p>
            <a:r>
              <a:rPr lang="en-GB" dirty="0">
                <a:effectLst/>
                <a:latin typeface="Arial" panose="020B0604020202020204" pitchFamily="34" charset="0"/>
              </a:rPr>
              <a:t>After de analysis of the IE3 partner proposals and the key aspects from the </a:t>
            </a:r>
            <a:r>
              <a:rPr lang="en-GB" dirty="0" err="1">
                <a:effectLst/>
                <a:latin typeface="Arial" panose="020B0604020202020204" pitchFamily="34" charset="0"/>
              </a:rPr>
              <a:t>BoK</a:t>
            </a:r>
            <a:r>
              <a:rPr lang="en-GB" dirty="0">
                <a:effectLst/>
                <a:latin typeface="Arial" panose="020B0604020202020204" pitchFamily="34" charset="0"/>
              </a:rPr>
              <a:t>:</a:t>
            </a:r>
          </a:p>
          <a:p>
            <a:pPr lvl="1"/>
            <a:endParaRPr lang="en-GB" b="1" dirty="0">
              <a:effectLst/>
              <a:latin typeface="Calibri" panose="020F0502020204030204" pitchFamily="34" charset="0"/>
            </a:endParaRPr>
          </a:p>
          <a:p>
            <a:pPr lvl="1">
              <a:lnSpc>
                <a:spcPct val="170000"/>
              </a:lnSpc>
            </a:pPr>
            <a:r>
              <a:rPr lang="en-GB" sz="2900" b="1" dirty="0">
                <a:effectLst/>
                <a:latin typeface="Calibri" panose="020F0502020204030204" pitchFamily="34" charset="0"/>
              </a:rPr>
              <a:t>Both academic research and educational offer refer to managerial and technical aspects of I4.0</a:t>
            </a:r>
            <a:endParaRPr lang="en-GB" sz="2900" dirty="0">
              <a:effectLst/>
              <a:latin typeface="Calibri" panose="020F0502020204030204" pitchFamily="34" charset="0"/>
            </a:endParaRPr>
          </a:p>
          <a:p>
            <a:pPr lvl="1">
              <a:lnSpc>
                <a:spcPct val="170000"/>
              </a:lnSpc>
            </a:pPr>
            <a:r>
              <a:rPr lang="en-GB" sz="2900" b="1" dirty="0">
                <a:effectLst/>
                <a:latin typeface="Calibri" panose="020F0502020204030204" pitchFamily="34" charset="0"/>
              </a:rPr>
              <a:t>Importance of manufacturing technologies is stressed together with importance of data processing technologies</a:t>
            </a:r>
            <a:endParaRPr lang="en-GB" sz="2900" dirty="0">
              <a:effectLst/>
              <a:latin typeface="Calibri" panose="020F0502020204030204" pitchFamily="34" charset="0"/>
            </a:endParaRPr>
          </a:p>
          <a:p>
            <a:pPr lvl="1">
              <a:lnSpc>
                <a:spcPct val="170000"/>
              </a:lnSpc>
            </a:pPr>
            <a:r>
              <a:rPr lang="en-GB" sz="2900" b="1" dirty="0">
                <a:effectLst/>
                <a:latin typeface="Calibri" panose="020F0502020204030204" pitchFamily="34" charset="0"/>
              </a:rPr>
              <a:t>Companies develop educational offer based on their needs and with respect to resources available</a:t>
            </a:r>
            <a:br>
              <a:rPr lang="en-GB" sz="2900" dirty="0">
                <a:effectLst/>
                <a:latin typeface="Calibri" panose="020F0502020204030204" pitchFamily="34" charset="0"/>
              </a:rPr>
            </a:br>
            <a:endParaRPr lang="en-GB" sz="2900" dirty="0">
              <a:effectLst/>
              <a:latin typeface="Calibri" panose="020F0502020204030204" pitchFamily="34" charset="0"/>
            </a:endParaRPr>
          </a:p>
          <a:p>
            <a:pPr>
              <a:lnSpc>
                <a:spcPct val="170000"/>
              </a:lnSpc>
            </a:pPr>
            <a:r>
              <a:rPr lang="en-GB" dirty="0">
                <a:effectLst/>
                <a:latin typeface="Arial" panose="020B0604020202020204" pitchFamily="34" charset="0"/>
              </a:rPr>
              <a:t>Therefore, because of the last point, it is necessary to understand the different ambitions in offer that every single University can pursue, </a:t>
            </a:r>
            <a:r>
              <a:rPr lang="en-GB" b="1" dirty="0">
                <a:effectLst/>
                <a:latin typeface="Arial" panose="020B0604020202020204" pitchFamily="34" charset="0"/>
              </a:rPr>
              <a:t>different Master configurations could be possible</a:t>
            </a:r>
            <a:r>
              <a:rPr lang="en-GB" dirty="0">
                <a:effectLst/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GB" dirty="0">
                <a:effectLst/>
                <a:latin typeface="Arial" panose="020B0604020202020204" pitchFamily="34" charset="0"/>
              </a:rPr>
              <a:t>In line with the reflective analysis carried out by LIU to clarify the borders of the academic domain IE&amp;M, we are proposing a configuration based on </a:t>
            </a:r>
            <a:r>
              <a:rPr lang="en-GB" b="1" dirty="0">
                <a:effectLst/>
                <a:latin typeface="Arial" panose="020B0604020202020204" pitchFamily="34" charset="0"/>
              </a:rPr>
              <a:t>blocks of modules</a:t>
            </a:r>
            <a:r>
              <a:rPr lang="en-GB" dirty="0">
                <a:effectLst/>
                <a:latin typeface="Arial" panose="020B0604020202020204" pitchFamily="34" charset="0"/>
              </a:rPr>
              <a:t>, but </a:t>
            </a:r>
            <a:r>
              <a:rPr lang="en-GB" b="1" dirty="0">
                <a:effectLst/>
                <a:latin typeface="Arial" panose="020B0604020202020204" pitchFamily="34" charset="0"/>
              </a:rPr>
              <a:t>not forcing to a particular configuration inside the boundaries already identified</a:t>
            </a:r>
            <a:r>
              <a:rPr lang="en-GB" dirty="0">
                <a:effectLst/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GB" dirty="0">
                <a:effectLst/>
                <a:latin typeface="Arial" panose="020B0604020202020204" pitchFamily="34" charset="0"/>
              </a:rPr>
              <a:t>Another key aspect is to </a:t>
            </a:r>
            <a:r>
              <a:rPr lang="en-GB" b="1" dirty="0">
                <a:effectLst/>
                <a:latin typeface="Arial" panose="020B0604020202020204" pitchFamily="34" charset="0"/>
              </a:rPr>
              <a:t>link the industrial needs from the very beginning</a:t>
            </a:r>
            <a:r>
              <a:rPr lang="en-GB" dirty="0">
                <a:effectLst/>
                <a:latin typeface="Arial" panose="020B0604020202020204" pitchFamily="34" charset="0"/>
              </a:rPr>
              <a:t>, by collecting real needs (cases) and using them as application cases for practical exercises during the modules (now seen as knowledge and solution providers for the case). </a:t>
            </a:r>
          </a:p>
          <a:p>
            <a:pPr>
              <a:lnSpc>
                <a:spcPct val="170000"/>
              </a:lnSpc>
            </a:pPr>
            <a:r>
              <a:rPr lang="en-GB" dirty="0">
                <a:effectLst/>
                <a:latin typeface="Arial" panose="020B0604020202020204" pitchFamily="34" charset="0"/>
              </a:rPr>
              <a:t>We are proposing a </a:t>
            </a:r>
            <a:r>
              <a:rPr lang="en-GB" b="1" dirty="0">
                <a:effectLst/>
                <a:latin typeface="Arial" panose="020B0604020202020204" pitchFamily="34" charset="0"/>
              </a:rPr>
              <a:t>6ECTS block enabling students </a:t>
            </a:r>
            <a:r>
              <a:rPr lang="en-GB" dirty="0">
                <a:effectLst/>
                <a:latin typeface="Arial" panose="020B0604020202020204" pitchFamily="34" charset="0"/>
              </a:rPr>
              <a:t>to work on these assignments and having presentations of the findings to the managers of the specific sector (Health, Perishable SC, Durable SC, etc.) for the alternatives and/or laboratory solutions implementation.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70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4D048-8F21-244C-5E1E-DBF3C3086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76" y="312572"/>
            <a:ext cx="3944007" cy="1325563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Main Strengths</a:t>
            </a:r>
            <a:b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</a:br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6205-3DBF-387F-D7E7-55C0CFAC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177" y="1106798"/>
            <a:ext cx="11077402" cy="2142916"/>
          </a:xfrm>
        </p:spPr>
        <p:txBody>
          <a:bodyPr>
            <a:normAutofit fontScale="92500"/>
          </a:bodyPr>
          <a:lstStyle/>
          <a:p>
            <a:r>
              <a:rPr lang="en-GB" dirty="0">
                <a:effectLst/>
                <a:latin typeface="Calibri" panose="020F0502020204030204" pitchFamily="34" charset="0"/>
              </a:rPr>
              <a:t>More practical perspective. Focused in ‘doing’ instead of R/W.</a:t>
            </a:r>
          </a:p>
          <a:p>
            <a:r>
              <a:rPr lang="en-GB" dirty="0">
                <a:effectLst/>
                <a:latin typeface="Calibri" panose="020F0502020204030204" pitchFamily="34" charset="0"/>
              </a:rPr>
              <a:t>Enable 1 year at home + half a year/year abroad</a:t>
            </a:r>
          </a:p>
          <a:p>
            <a:r>
              <a:rPr lang="en-GB" dirty="0">
                <a:effectLst/>
                <a:latin typeface="Calibri" panose="020F0502020204030204" pitchFamily="34" charset="0"/>
              </a:rPr>
              <a:t>Practical Engagement enables to create social impact outside of the University</a:t>
            </a:r>
          </a:p>
          <a:p>
            <a:r>
              <a:rPr lang="en-GB" dirty="0">
                <a:effectLst/>
                <a:latin typeface="Calibri" panose="020F0502020204030204" pitchFamily="34" charset="0"/>
              </a:rPr>
              <a:t>Design for blended learning and virtual teamworking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A0145DA-21F0-D631-2D93-8D9CDB89103D}"/>
              </a:ext>
            </a:extLst>
          </p:cNvPr>
          <p:cNvSpPr txBox="1">
            <a:spLocks/>
          </p:cNvSpPr>
          <p:nvPr/>
        </p:nvSpPr>
        <p:spPr>
          <a:xfrm>
            <a:off x="407276" y="2897785"/>
            <a:ext cx="10515600" cy="844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Opportunities</a:t>
            </a:r>
            <a:endParaRPr lang="sv-SE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8471DF4-1319-D667-4D7A-3603CC306D97}"/>
              </a:ext>
            </a:extLst>
          </p:cNvPr>
          <p:cNvSpPr txBox="1">
            <a:spLocks/>
          </p:cNvSpPr>
          <p:nvPr/>
        </p:nvSpPr>
        <p:spPr>
          <a:xfrm>
            <a:off x="957216" y="3685869"/>
            <a:ext cx="10515600" cy="2888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latin typeface="Calibri" panose="020F0502020204030204" pitchFamily="34" charset="0"/>
              </a:rPr>
              <a:t>To open courses to foreign students under the agreement of the academic authorities.</a:t>
            </a:r>
          </a:p>
          <a:p>
            <a:r>
              <a:rPr lang="en-GB" sz="2600" dirty="0">
                <a:latin typeface="Calibri" panose="020F0502020204030204" pitchFamily="34" charset="0"/>
              </a:rPr>
              <a:t>To </a:t>
            </a:r>
            <a:r>
              <a:rPr lang="en-GB" sz="2600" dirty="0" err="1">
                <a:latin typeface="Calibri" panose="020F0502020204030204" pitchFamily="34" charset="0"/>
              </a:rPr>
              <a:t>analyze</a:t>
            </a:r>
            <a:r>
              <a:rPr lang="en-GB" sz="2600" dirty="0">
                <a:latin typeface="Calibri" panose="020F0502020204030204" pitchFamily="34" charset="0"/>
              </a:rPr>
              <a:t> integrated degrees based on modular / semester oriented visits or remote assistance.</a:t>
            </a:r>
          </a:p>
          <a:p>
            <a:r>
              <a:rPr lang="en-GB" sz="2600" dirty="0">
                <a:latin typeface="Calibri" panose="020F0502020204030204" pitchFamily="34" charset="0"/>
              </a:rPr>
              <a:t>To open individual courses to in-Company blended education (http://masterimpa.d10.dinaserver.com/).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161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8594F9-9EF7-1655-B772-30C596705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6319" y="102368"/>
            <a:ext cx="7886700" cy="1325563"/>
          </a:xfrm>
        </p:spPr>
        <p:txBody>
          <a:bodyPr>
            <a:noAutofit/>
          </a:bodyPr>
          <a:lstStyle/>
          <a:p>
            <a:r>
              <a:rPr lang="en-SE" sz="2800" b="1" dirty="0">
                <a:solidFill>
                  <a:schemeClr val="accent1">
                    <a:lumMod val="75000"/>
                  </a:schemeClr>
                </a:solidFill>
              </a:rPr>
              <a:t>Summary: The Hallmark of Higher Education Programs in Industrial Engineering and Management</a:t>
            </a:r>
            <a:endParaRPr lang="sv-SE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D3CE8-9628-0F37-01D8-7E7A6E25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6526" y="1253331"/>
            <a:ext cx="8525860" cy="4351338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industrial sector will probably demand more graduated engineers than today</a:t>
            </a:r>
          </a:p>
          <a:p>
            <a:r>
              <a:rPr lang="en-SE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Industry perspective </a:t>
            </a:r>
          </a:p>
          <a:p>
            <a:pPr lvl="1"/>
            <a:r>
              <a:rPr lang="en-SE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Employers often want graduated engineers to have a broad and basic education, while specialization can take place at the individual company</a:t>
            </a:r>
          </a:p>
          <a:p>
            <a:pPr lvl="1"/>
            <a:r>
              <a:rPr lang="en-GB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SE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loser cooperation between companies and universities</a:t>
            </a:r>
          </a:p>
          <a:p>
            <a:pPr lvl="1"/>
            <a:r>
              <a:rPr lang="en-SE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Higher education engineering programs of today are too much geared towards the students' wishes instead of providing the companies with graduated engineers showing the competences they business activities need</a:t>
            </a:r>
          </a:p>
          <a:p>
            <a:r>
              <a:rPr lang="en-SE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GB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SE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sic knowledge</a:t>
            </a:r>
          </a:p>
          <a:p>
            <a:pPr lvl="1"/>
            <a:r>
              <a:rPr lang="en-SE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Based on a combination of knowledge from mathematics, natural sciences, engineering, and social sciences</a:t>
            </a:r>
          </a:p>
          <a:p>
            <a:r>
              <a:rPr lang="en-SE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Graduated engineers having the ability to solve technical, social, and economic problems with the help of an integration of these skills</a:t>
            </a:r>
          </a:p>
        </p:txBody>
      </p:sp>
    </p:spTree>
    <p:extLst>
      <p:ext uri="{BB962C8B-B14F-4D97-AF65-F5344CB8AC3E}">
        <p14:creationId xmlns:p14="http://schemas.microsoft.com/office/powerpoint/2010/main" val="253865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2562891" y="3007981"/>
            <a:ext cx="6858000" cy="11369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rgbClr val="E20D1C"/>
              </a:buClr>
              <a:buSzPts val="6000"/>
            </a:pPr>
            <a:endParaRPr sz="27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613365" y="6168219"/>
            <a:ext cx="2136775" cy="530884"/>
            <a:chOff x="63500" y="5989560"/>
            <a:chExt cx="2849033" cy="707845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t" anchorCtr="0">
              <a:spAutoFit/>
            </a:bodyPr>
            <a:lstStyle/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sz="1350" dirty="0"/>
            </a:p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sz="1350" dirty="0"/>
            </a:p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r>
                <a:rPr lang="it-IT" sz="7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sz="1350"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857252"/>
            <a:ext cx="9144000" cy="4309703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4505" y="987649"/>
            <a:ext cx="4535854" cy="128459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2594" y="1871805"/>
            <a:ext cx="4106678" cy="313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4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D2B6BB-3CD8-7528-26E3-9E8A8103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SE" sz="2800" b="1" dirty="0">
                <a:solidFill>
                  <a:schemeClr val="accent1">
                    <a:lumMod val="75000"/>
                  </a:schemeClr>
                </a:solidFill>
              </a:rPr>
              <a:t>Summary: The Hallmark of Higher Education Programs in Industrial Engineering and Management</a:t>
            </a:r>
            <a:endParaRPr lang="sv-SE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FED0E-9FB5-0AE8-5D38-74C1FA5C0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822" y="1815115"/>
            <a:ext cx="8387255" cy="4351338"/>
          </a:xfrm>
        </p:spPr>
        <p:txBody>
          <a:bodyPr>
            <a:normAutofit/>
          </a:bodyPr>
          <a:lstStyle/>
          <a:p>
            <a:r>
              <a:rPr lang="en-SE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Engineering as a basic component </a:t>
            </a:r>
          </a:p>
          <a:p>
            <a:pPr lvl="1"/>
            <a:r>
              <a:rPr lang="en-SE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Education with unique main areas have an engineering, mathematical and/or scientific content</a:t>
            </a:r>
            <a:endParaRPr lang="en-SE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S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makes education programs in the main area of ​​industrial engineering and management referable to this main area is that they contain a significant proportion of engineering and technology-related course modules, and that the entire education has an industrial focus.</a:t>
            </a:r>
          </a:p>
          <a:p>
            <a:pPr lvl="1"/>
            <a:r>
              <a:rPr lang="en-S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course modules are also conducted in a context that takes its starting point in engineering and technical science</a:t>
            </a:r>
          </a:p>
          <a:p>
            <a:pPr lvl="1"/>
            <a:r>
              <a:rPr lang="en-SE" sz="18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combination of technical evolution and business revolution, and both must be key pillars in a broad engineering qualification</a:t>
            </a:r>
          </a:p>
          <a:p>
            <a:r>
              <a:rPr lang="en-S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 subject area such as industrial engineering and management, it is especially important to </a:t>
            </a:r>
            <a:r>
              <a:rPr lang="en-S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 its anchoring in an engineering context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420734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D215F78D-5911-64C2-C878-CE5F22C78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243197"/>
            <a:ext cx="5753100" cy="2222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5E6DB77-87B9-5FF6-7622-382F50301513}"/>
              </a:ext>
            </a:extLst>
          </p:cNvPr>
          <p:cNvSpPr txBox="1"/>
          <p:nvPr/>
        </p:nvSpPr>
        <p:spPr>
          <a:xfrm>
            <a:off x="6438746" y="1923371"/>
            <a:ext cx="840828" cy="5681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1FA085-76EF-0C28-91A2-D2368D817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297" y="0"/>
            <a:ext cx="10515600" cy="1325563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Guidelines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025D8-2116-C386-A3F3-A732159F1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929" y="961661"/>
            <a:ext cx="6734739" cy="4351338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SE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Structure: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years; 4 semesters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T-shape structure: 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+mj-lt"/>
              <a:buAutoNum type="roman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</a:t>
            </a:r>
            <a:r>
              <a:rPr lang="en-US" sz="16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Semesters on transversal common hard/soft issues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+mj-lt"/>
              <a:buAutoNum type="roman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6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Semester on specialty area + 4</a:t>
            </a:r>
            <a:r>
              <a:rPr lang="en-US" sz="16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Semester for Internship and MS thesis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+mj-lt"/>
              <a:buAutoNum type="roman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Semester in the span of 25 % of the overall Program duration and Students’ efforts.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Language: English.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 Engineering Context.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Defining expected students’ knowledge and abilities consistently with main industrial and social challenges.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Multi-disciplinarity (knowledge) and Inter-disciplinarity (methods).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Clustering: defining knowledge areas.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contents and teaching methodologies / learning tools derived from a preliminary / periodic assessment on Need / Gap Analysis (Body of Knowledge). Updating Assessment every 5 years.</a:t>
            </a:r>
            <a:endParaRPr lang="en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sz="105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8BCA53-B067-8207-9604-D7BB36A5BF68}"/>
              </a:ext>
            </a:extLst>
          </p:cNvPr>
          <p:cNvSpPr/>
          <p:nvPr/>
        </p:nvSpPr>
        <p:spPr>
          <a:xfrm>
            <a:off x="6705600" y="2953407"/>
            <a:ext cx="840828" cy="568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00B36E8-D8C8-DB71-F1D4-D9AD98085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821" y="4949097"/>
            <a:ext cx="3138133" cy="1923372"/>
          </a:xfrm>
          <a:prstGeom prst="rect">
            <a:avLst/>
          </a:prstGeom>
        </p:spPr>
      </p:pic>
      <p:pic>
        <p:nvPicPr>
          <p:cNvPr id="14" name="Picture 13" descr="Diagram&#10;&#10;Description automatically generated">
            <a:extLst>
              <a:ext uri="{FF2B5EF4-FFF2-40B4-BE49-F238E27FC236}">
                <a16:creationId xmlns:a16="http://schemas.microsoft.com/office/drawing/2014/main" id="{0195283B-D860-6653-C56C-C4881CAF4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832" y="3194388"/>
            <a:ext cx="4932424" cy="306707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6A77D70-5134-0ECE-4E36-0A3D99B71B27}"/>
              </a:ext>
            </a:extLst>
          </p:cNvPr>
          <p:cNvSpPr/>
          <p:nvPr/>
        </p:nvSpPr>
        <p:spPr>
          <a:xfrm>
            <a:off x="6272980" y="137652"/>
            <a:ext cx="195262" cy="178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52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374-DE7C-62D6-D30A-8F6F4BB1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31" y="112877"/>
            <a:ext cx="2199290" cy="854075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Guidelines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2AE55-C152-B921-F2DD-6B0AA7F12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776" y="893378"/>
            <a:ext cx="7044560" cy="5665077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 startAt="8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pre-requisite for entering the Master Program: defined in an official document of the Master Program.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8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Experiential Learning / Learning by doing / Teaching – Learning Factories approaches / Learning Labs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‘Learning’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instead of 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‘Teaching’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the privileged point of view.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8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Detailing Courses’ Syllabi: Contents, Educational Tools, Classroom Organization consistent with Guideline 4 (expected Knowledge and Abilities acquired by students)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8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Internationalization: Stimulate Incoming / Outcoming Students’ and Professors’ Mobility.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8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Companies’ involvement in: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Contents and Methods definition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Professors involvement (based on University / Country constraints) mainly in soft skill lecturing and co-tutoring internship and MS Thesis. Preliminary / Periodic assessment (Guideline 5)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Association interface.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8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Students’ Involvement in: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assessment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Educational tools effectiveness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drivers’ Motivation</a:t>
            </a:r>
            <a:endParaRPr lang="en-S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sz="6000" dirty="0"/>
          </a:p>
        </p:txBody>
      </p:sp>
    </p:spTree>
    <p:extLst>
      <p:ext uri="{BB962C8B-B14F-4D97-AF65-F5344CB8AC3E}">
        <p14:creationId xmlns:p14="http://schemas.microsoft.com/office/powerpoint/2010/main" val="300841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068A2-B837-7206-5E23-699EEAA8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662" y="102366"/>
            <a:ext cx="10515600" cy="1325563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BoK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Analysis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4C7E2DB-7F42-728E-7023-D6BD1C962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853" y="1321578"/>
            <a:ext cx="7093348" cy="4918654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7A933A0-9AD4-1AA5-6B3A-436F5BB3256C}"/>
              </a:ext>
            </a:extLst>
          </p:cNvPr>
          <p:cNvSpPr/>
          <p:nvPr/>
        </p:nvSpPr>
        <p:spPr>
          <a:xfrm>
            <a:off x="4351283" y="1713186"/>
            <a:ext cx="3804745" cy="29429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BC81404-C03D-92DD-BE65-4596E92D4459}"/>
              </a:ext>
            </a:extLst>
          </p:cNvPr>
          <p:cNvSpPr/>
          <p:nvPr/>
        </p:nvSpPr>
        <p:spPr>
          <a:xfrm>
            <a:off x="4351282" y="1396398"/>
            <a:ext cx="3804746" cy="179696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4B4B21B-7434-84F3-FA64-94DB76C096B6}"/>
              </a:ext>
            </a:extLst>
          </p:cNvPr>
          <p:cNvSpPr/>
          <p:nvPr/>
        </p:nvSpPr>
        <p:spPr>
          <a:xfrm>
            <a:off x="4361793" y="2144568"/>
            <a:ext cx="3804745" cy="188728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D5C8CCE-15D3-1E9E-D323-C3A92B03269E}"/>
              </a:ext>
            </a:extLst>
          </p:cNvPr>
          <p:cNvSpPr/>
          <p:nvPr/>
        </p:nvSpPr>
        <p:spPr>
          <a:xfrm>
            <a:off x="4361793" y="3449637"/>
            <a:ext cx="3804745" cy="29429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2B09B18-3F13-E7F7-F4BB-21D4CC1AE21D}"/>
              </a:ext>
            </a:extLst>
          </p:cNvPr>
          <p:cNvSpPr/>
          <p:nvPr/>
        </p:nvSpPr>
        <p:spPr>
          <a:xfrm>
            <a:off x="4382816" y="4172607"/>
            <a:ext cx="3773212" cy="444445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590CEDC-D669-1A7A-BD59-9BC6CB3D460D}"/>
              </a:ext>
            </a:extLst>
          </p:cNvPr>
          <p:cNvSpPr/>
          <p:nvPr/>
        </p:nvSpPr>
        <p:spPr>
          <a:xfrm>
            <a:off x="4361793" y="4729654"/>
            <a:ext cx="3804745" cy="444445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151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0ABD-0A6A-98BA-36E7-C53495DB5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70" y="-53418"/>
            <a:ext cx="2415697" cy="2860490"/>
          </a:xfrm>
        </p:spPr>
        <p:txBody>
          <a:bodyPr>
            <a:normAutofit/>
          </a:bodyPr>
          <a:lstStyle/>
          <a:p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BoK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Analysis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Knowledge and </a:t>
            </a:r>
            <a:r>
              <a:rPr lang="pl-PL" sz="2800" b="1" dirty="0" err="1">
                <a:solidFill>
                  <a:schemeClr val="accent1">
                    <a:lumMod val="75000"/>
                  </a:schemeClr>
                </a:solidFill>
              </a:rPr>
              <a:t>Skills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1">
                    <a:lumMod val="75000"/>
                  </a:schemeClr>
                </a:solidFill>
              </a:rPr>
              <a:t>Clusters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1">
                    <a:lumMod val="75000"/>
                  </a:schemeClr>
                </a:solidFill>
              </a:rPr>
              <a:t>definition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v-SE" sz="4000" dirty="0"/>
          </a:p>
        </p:txBody>
      </p:sp>
      <p:sp>
        <p:nvSpPr>
          <p:cNvPr id="4" name="pole tekstowe 9">
            <a:extLst>
              <a:ext uri="{FF2B5EF4-FFF2-40B4-BE49-F238E27FC236}">
                <a16:creationId xmlns:a16="http://schemas.microsoft.com/office/drawing/2014/main" id="{9E249EA8-7C67-5CDF-D7B4-F2F4DCBBF043}"/>
              </a:ext>
            </a:extLst>
          </p:cNvPr>
          <p:cNvSpPr txBox="1"/>
          <p:nvPr/>
        </p:nvSpPr>
        <p:spPr>
          <a:xfrm>
            <a:off x="2814156" y="-18651"/>
            <a:ext cx="2296718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/>
              <a:t>Hard </a:t>
            </a:r>
            <a:r>
              <a:rPr lang="pl-PL" sz="1400" b="1" dirty="0" err="1"/>
              <a:t>Skills</a:t>
            </a:r>
            <a:r>
              <a:rPr lang="pl-PL" sz="1400" b="1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Project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Operations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Quality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Logistics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Firm Organization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Industrial</a:t>
            </a:r>
            <a:r>
              <a:rPr lang="pl-PL" sz="1400" dirty="0"/>
              <a:t> Marketing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Investment and Finance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Strategic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Ergonomics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Safety</a:t>
            </a:r>
            <a:r>
              <a:rPr lang="pl-PL" sz="1400" dirty="0"/>
              <a:t> of </a:t>
            </a:r>
            <a:r>
              <a:rPr lang="pl-PL" sz="1400" dirty="0" err="1"/>
              <a:t>Work</a:t>
            </a:r>
            <a:endParaRPr lang="pl-PL" sz="1400" dirty="0"/>
          </a:p>
        </p:txBody>
      </p:sp>
      <p:sp>
        <p:nvSpPr>
          <p:cNvPr id="5" name="pole tekstowe 15">
            <a:extLst>
              <a:ext uri="{FF2B5EF4-FFF2-40B4-BE49-F238E27FC236}">
                <a16:creationId xmlns:a16="http://schemas.microsoft.com/office/drawing/2014/main" id="{D597858E-2154-9191-1D4A-50C89A869896}"/>
              </a:ext>
            </a:extLst>
          </p:cNvPr>
          <p:cNvSpPr txBox="1"/>
          <p:nvPr/>
        </p:nvSpPr>
        <p:spPr>
          <a:xfrm>
            <a:off x="5035172" y="209495"/>
            <a:ext cx="1689331" cy="2246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skills</a:t>
            </a:r>
            <a:r>
              <a:rPr lang="pl-PL" sz="1400" dirty="0"/>
              <a:t> </a:t>
            </a:r>
            <a:r>
              <a:rPr lang="pl-PL" sz="1400" dirty="0" err="1"/>
              <a:t>enable</a:t>
            </a:r>
            <a:r>
              <a:rPr lang="pl-PL" sz="1400" dirty="0"/>
              <a:t> </a:t>
            </a:r>
            <a:r>
              <a:rPr lang="pl-PL" sz="1400" dirty="0" err="1"/>
              <a:t>understanding</a:t>
            </a:r>
            <a:r>
              <a:rPr lang="pl-PL" sz="1400" dirty="0"/>
              <a:t> a </a:t>
            </a:r>
            <a:r>
              <a:rPr lang="pl-PL" sz="1400" dirty="0" err="1"/>
              <a:t>company</a:t>
            </a:r>
            <a:r>
              <a:rPr lang="pl-PL" sz="1400" dirty="0"/>
              <a:t>, the </a:t>
            </a:r>
            <a:r>
              <a:rPr lang="pl-PL" sz="1400" dirty="0" err="1"/>
              <a:t>way</a:t>
            </a:r>
            <a:r>
              <a:rPr lang="pl-PL" sz="1400" dirty="0"/>
              <a:t> </a:t>
            </a:r>
            <a:r>
              <a:rPr lang="pl-PL" sz="1400" dirty="0" err="1"/>
              <a:t>it</a:t>
            </a:r>
            <a:r>
              <a:rPr lang="pl-PL" sz="1400" dirty="0"/>
              <a:t> </a:t>
            </a:r>
            <a:r>
              <a:rPr lang="pl-PL" sz="1400" dirty="0" err="1"/>
              <a:t>operates</a:t>
            </a:r>
            <a:r>
              <a:rPr lang="pl-PL" sz="1400" dirty="0"/>
              <a:t> and </a:t>
            </a:r>
            <a:r>
              <a:rPr lang="pl-PL" sz="1400" dirty="0" err="1"/>
              <a:t>functions</a:t>
            </a:r>
            <a:r>
              <a:rPr lang="pl-PL" sz="1400" dirty="0"/>
              <a:t> in the market environment from </a:t>
            </a:r>
            <a:r>
              <a:rPr lang="pl-PL" sz="1400" dirty="0" err="1"/>
              <a:t>financial</a:t>
            </a:r>
            <a:r>
              <a:rPr lang="pl-PL" sz="1400" dirty="0"/>
              <a:t>, </a:t>
            </a:r>
            <a:r>
              <a:rPr lang="pl-PL" sz="1400" dirty="0" err="1"/>
              <a:t>operational</a:t>
            </a:r>
            <a:r>
              <a:rPr lang="pl-PL" sz="1400" dirty="0"/>
              <a:t> and </a:t>
            </a:r>
            <a:r>
              <a:rPr lang="pl-PL" sz="1400" dirty="0" err="1"/>
              <a:t>human-oriented</a:t>
            </a:r>
            <a:r>
              <a:rPr lang="pl-PL" sz="1400" dirty="0"/>
              <a:t> </a:t>
            </a:r>
            <a:r>
              <a:rPr lang="pl-PL" sz="1400" dirty="0" err="1"/>
              <a:t>perspective</a:t>
            </a:r>
            <a:endParaRPr lang="pl-PL" sz="1400" dirty="0"/>
          </a:p>
        </p:txBody>
      </p:sp>
      <p:sp>
        <p:nvSpPr>
          <p:cNvPr id="6" name="pole tekstowe 9">
            <a:extLst>
              <a:ext uri="{FF2B5EF4-FFF2-40B4-BE49-F238E27FC236}">
                <a16:creationId xmlns:a16="http://schemas.microsoft.com/office/drawing/2014/main" id="{3868E91E-0EB8-8FD5-0FAD-E961BA48A34C}"/>
              </a:ext>
            </a:extLst>
          </p:cNvPr>
          <p:cNvSpPr txBox="1"/>
          <p:nvPr/>
        </p:nvSpPr>
        <p:spPr>
          <a:xfrm>
            <a:off x="6875292" y="432931"/>
            <a:ext cx="3194895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 err="1"/>
              <a:t>Soft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r>
              <a:rPr lang="pl-PL" sz="1400" b="1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Entrepreneurial</a:t>
            </a:r>
            <a:r>
              <a:rPr lang="pl-PL" sz="1400" dirty="0"/>
              <a:t> </a:t>
            </a:r>
            <a:r>
              <a:rPr lang="pl-PL" sz="1400" dirty="0" err="1"/>
              <a:t>Mindset</a:t>
            </a:r>
            <a:r>
              <a:rPr lang="pl-PL" sz="1400" dirty="0"/>
              <a:t> and </a:t>
            </a:r>
            <a:r>
              <a:rPr lang="pl-PL" sz="1400" dirty="0" err="1"/>
              <a:t>skills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Leadership</a:t>
            </a:r>
            <a:r>
              <a:rPr lang="pl-PL" sz="1400" dirty="0"/>
              <a:t> </a:t>
            </a:r>
            <a:r>
              <a:rPr lang="pl-PL" sz="1400" dirty="0" err="1"/>
              <a:t>Issues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Communication</a:t>
            </a:r>
            <a:r>
              <a:rPr lang="pl-PL" sz="1400" dirty="0"/>
              <a:t> </a:t>
            </a:r>
            <a:r>
              <a:rPr lang="pl-PL" sz="1400" dirty="0" err="1"/>
              <a:t>Skills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Team </a:t>
            </a:r>
            <a:r>
              <a:rPr lang="pl-PL" sz="1400" dirty="0" err="1"/>
              <a:t>Working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Problem </a:t>
            </a:r>
            <a:r>
              <a:rPr lang="pl-PL" sz="1400" dirty="0" err="1"/>
              <a:t>Solving</a:t>
            </a:r>
            <a:r>
              <a:rPr lang="pl-PL" sz="1400" dirty="0"/>
              <a:t> and </a:t>
            </a:r>
            <a:r>
              <a:rPr lang="pl-PL" sz="1400" dirty="0" err="1"/>
              <a:t>Decision</a:t>
            </a:r>
            <a:r>
              <a:rPr lang="pl-PL" sz="1400" dirty="0"/>
              <a:t> </a:t>
            </a:r>
            <a:r>
              <a:rPr lang="pl-PL" sz="1400" dirty="0" err="1"/>
              <a:t>Making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Innovation</a:t>
            </a:r>
            <a:r>
              <a:rPr lang="pl-PL" sz="1400" dirty="0"/>
              <a:t> and </a:t>
            </a:r>
            <a:r>
              <a:rPr lang="pl-PL" sz="1400" dirty="0" err="1"/>
              <a:t>Change</a:t>
            </a:r>
            <a:r>
              <a:rPr lang="pl-PL" sz="1400" dirty="0"/>
              <a:t> Management</a:t>
            </a:r>
          </a:p>
        </p:txBody>
      </p:sp>
      <p:sp>
        <p:nvSpPr>
          <p:cNvPr id="7" name="pole tekstowe 2">
            <a:extLst>
              <a:ext uri="{FF2B5EF4-FFF2-40B4-BE49-F238E27FC236}">
                <a16:creationId xmlns:a16="http://schemas.microsoft.com/office/drawing/2014/main" id="{A44DA652-BDF5-FEEF-C435-D580DC8A6010}"/>
              </a:ext>
            </a:extLst>
          </p:cNvPr>
          <p:cNvSpPr txBox="1"/>
          <p:nvPr/>
        </p:nvSpPr>
        <p:spPr>
          <a:xfrm>
            <a:off x="10008404" y="753479"/>
            <a:ext cx="2010863" cy="1169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skills</a:t>
            </a:r>
            <a:r>
              <a:rPr lang="pl-PL" sz="1400" dirty="0"/>
              <a:t> </a:t>
            </a:r>
            <a:r>
              <a:rPr lang="pl-PL" sz="1400" dirty="0" err="1"/>
              <a:t>enable</a:t>
            </a:r>
            <a:r>
              <a:rPr lang="pl-PL" sz="1400" dirty="0"/>
              <a:t> </a:t>
            </a:r>
            <a:r>
              <a:rPr lang="pl-PL" sz="1400" dirty="0" err="1"/>
              <a:t>efficient</a:t>
            </a:r>
            <a:r>
              <a:rPr lang="pl-PL" sz="1400" dirty="0"/>
              <a:t> management and </a:t>
            </a:r>
            <a:r>
              <a:rPr lang="pl-PL" sz="1400" dirty="0" err="1"/>
              <a:t>reaching</a:t>
            </a:r>
            <a:r>
              <a:rPr lang="pl-PL" sz="1400" dirty="0"/>
              <a:t> the </a:t>
            </a:r>
            <a:r>
              <a:rPr lang="pl-PL" sz="1400" dirty="0" err="1"/>
              <a:t>goals</a:t>
            </a:r>
            <a:r>
              <a:rPr lang="pl-PL" sz="1400" dirty="0"/>
              <a:t> set in </a:t>
            </a:r>
            <a:r>
              <a:rPr lang="pl-PL" sz="1400" dirty="0" err="1"/>
              <a:t>strategic</a:t>
            </a:r>
            <a:r>
              <a:rPr lang="pl-PL" sz="1400" dirty="0"/>
              <a:t> and </a:t>
            </a:r>
            <a:r>
              <a:rPr lang="pl-PL" sz="1400" dirty="0" err="1"/>
              <a:t>operational</a:t>
            </a:r>
            <a:r>
              <a:rPr lang="pl-PL" sz="1400" dirty="0"/>
              <a:t> </a:t>
            </a:r>
            <a:r>
              <a:rPr lang="pl-PL" sz="1400" dirty="0" err="1"/>
              <a:t>timeframe</a:t>
            </a:r>
            <a:endParaRPr lang="pl-PL" sz="14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FC6AFA1-E146-65C4-5052-DC6A2234809A}"/>
              </a:ext>
            </a:extLst>
          </p:cNvPr>
          <p:cNvSpPr/>
          <p:nvPr/>
        </p:nvSpPr>
        <p:spPr>
          <a:xfrm>
            <a:off x="6875292" y="432931"/>
            <a:ext cx="5270225" cy="172031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D0359B8-172E-F39C-92FD-133A52BAA5B9}"/>
              </a:ext>
            </a:extLst>
          </p:cNvPr>
          <p:cNvSpPr/>
          <p:nvPr/>
        </p:nvSpPr>
        <p:spPr>
          <a:xfrm>
            <a:off x="2713029" y="49603"/>
            <a:ext cx="4117545" cy="256993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ole tekstowe 3">
            <a:extLst>
              <a:ext uri="{FF2B5EF4-FFF2-40B4-BE49-F238E27FC236}">
                <a16:creationId xmlns:a16="http://schemas.microsoft.com/office/drawing/2014/main" id="{095B6FF5-EB62-EFFA-F066-63BD4CC68F84}"/>
              </a:ext>
            </a:extLst>
          </p:cNvPr>
          <p:cNvSpPr txBox="1"/>
          <p:nvPr/>
        </p:nvSpPr>
        <p:spPr>
          <a:xfrm>
            <a:off x="177866" y="2720405"/>
            <a:ext cx="257720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Knowledge, </a:t>
            </a:r>
            <a:r>
              <a:rPr lang="pl-PL" sz="1400" b="1" dirty="0" err="1"/>
              <a:t>Skills</a:t>
            </a:r>
            <a:r>
              <a:rPr lang="pl-PL" sz="1400" b="1" dirty="0"/>
              <a:t> and </a:t>
            </a:r>
            <a:r>
              <a:rPr lang="pl-PL" sz="1400" b="1" dirty="0" err="1"/>
              <a:t>Competences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Project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Operations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Quality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Strategic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Ergonomics</a:t>
            </a:r>
            <a:endParaRPr lang="pl-PL" dirty="0"/>
          </a:p>
        </p:txBody>
      </p:sp>
      <p:sp>
        <p:nvSpPr>
          <p:cNvPr id="11" name="pole tekstowe 5">
            <a:extLst>
              <a:ext uri="{FF2B5EF4-FFF2-40B4-BE49-F238E27FC236}">
                <a16:creationId xmlns:a16="http://schemas.microsoft.com/office/drawing/2014/main" id="{AE32EA04-6E55-8B63-B6FB-06FB8E0A2A67}"/>
              </a:ext>
            </a:extLst>
          </p:cNvPr>
          <p:cNvSpPr txBox="1"/>
          <p:nvPr/>
        </p:nvSpPr>
        <p:spPr>
          <a:xfrm>
            <a:off x="237613" y="4281478"/>
            <a:ext cx="2356419" cy="1169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topics</a:t>
            </a:r>
            <a:r>
              <a:rPr lang="pl-PL" sz="1400" dirty="0"/>
              <a:t> </a:t>
            </a:r>
            <a:r>
              <a:rPr lang="pl-PL" sz="1400" dirty="0" err="1"/>
              <a:t>need</a:t>
            </a:r>
            <a:r>
              <a:rPr lang="pl-PL" sz="1400" dirty="0"/>
              <a:t> to be </a:t>
            </a:r>
            <a:r>
              <a:rPr lang="pl-PL" sz="1400" dirty="0" err="1"/>
              <a:t>covered</a:t>
            </a:r>
            <a:r>
              <a:rPr lang="pl-PL" sz="1400" dirty="0"/>
              <a:t> by </a:t>
            </a:r>
            <a:r>
              <a:rPr lang="pl-PL" sz="1400" dirty="0" err="1"/>
              <a:t>courses</a:t>
            </a:r>
            <a:r>
              <a:rPr lang="pl-PL" sz="1400" dirty="0"/>
              <a:t> to </a:t>
            </a:r>
            <a:r>
              <a:rPr lang="pl-PL" sz="1400" dirty="0" err="1"/>
              <a:t>make</a:t>
            </a:r>
            <a:r>
              <a:rPr lang="pl-PL" sz="1400" dirty="0"/>
              <a:t> IEM </a:t>
            </a:r>
            <a:r>
              <a:rPr lang="pl-PL" sz="1400" dirty="0" err="1"/>
              <a:t>graduate</a:t>
            </a:r>
            <a:r>
              <a:rPr lang="pl-PL" sz="1400" dirty="0"/>
              <a:t> </a:t>
            </a:r>
            <a:r>
              <a:rPr lang="pl-PL" sz="1400" dirty="0" err="1"/>
              <a:t>familiar</a:t>
            </a:r>
            <a:r>
              <a:rPr lang="pl-PL" sz="1400" dirty="0"/>
              <a:t> </a:t>
            </a:r>
            <a:r>
              <a:rPr lang="pl-PL" sz="1400" dirty="0" err="1"/>
              <a:t>woth</a:t>
            </a:r>
            <a:r>
              <a:rPr lang="pl-PL" sz="1400" dirty="0"/>
              <a:t> </a:t>
            </a:r>
            <a:r>
              <a:rPr lang="pl-PL" sz="1400" dirty="0" err="1"/>
              <a:t>key</a:t>
            </a:r>
            <a:r>
              <a:rPr lang="pl-PL" sz="1400" dirty="0"/>
              <a:t> </a:t>
            </a:r>
            <a:r>
              <a:rPr lang="pl-PL" sz="1400" dirty="0" err="1"/>
              <a:t>issues</a:t>
            </a:r>
            <a:r>
              <a:rPr lang="pl-PL" sz="1400" dirty="0"/>
              <a:t> </a:t>
            </a:r>
            <a:r>
              <a:rPr lang="pl-PL" sz="1400" dirty="0" err="1"/>
              <a:t>at</a:t>
            </a:r>
            <a:r>
              <a:rPr lang="pl-PL" sz="1400" dirty="0"/>
              <a:t> </a:t>
            </a:r>
            <a:r>
              <a:rPr lang="pl-PL" sz="1400" dirty="0" err="1"/>
              <a:t>operational</a:t>
            </a:r>
            <a:r>
              <a:rPr lang="pl-PL" sz="1400" dirty="0"/>
              <a:t> </a:t>
            </a:r>
            <a:r>
              <a:rPr lang="pl-PL" sz="1400" dirty="0" err="1"/>
              <a:t>strategic</a:t>
            </a:r>
            <a:r>
              <a:rPr lang="pl-PL" sz="1400" dirty="0"/>
              <a:t> management </a:t>
            </a:r>
            <a:r>
              <a:rPr lang="pl-PL" sz="1400" dirty="0" err="1"/>
              <a:t>level</a:t>
            </a:r>
            <a:endParaRPr lang="pl-PL" sz="1400" dirty="0"/>
          </a:p>
        </p:txBody>
      </p:sp>
      <p:sp>
        <p:nvSpPr>
          <p:cNvPr id="12" name="pole tekstowe 3">
            <a:extLst>
              <a:ext uri="{FF2B5EF4-FFF2-40B4-BE49-F238E27FC236}">
                <a16:creationId xmlns:a16="http://schemas.microsoft.com/office/drawing/2014/main" id="{4601C78B-6A15-7E8E-15F3-E12FDD59CC1A}"/>
              </a:ext>
            </a:extLst>
          </p:cNvPr>
          <p:cNvSpPr txBox="1"/>
          <p:nvPr/>
        </p:nvSpPr>
        <p:spPr>
          <a:xfrm>
            <a:off x="3018612" y="2718518"/>
            <a:ext cx="3178636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 err="1"/>
              <a:t>Soft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r>
              <a:rPr lang="pl-PL" sz="1400" b="1" dirty="0"/>
              <a:t> </a:t>
            </a:r>
            <a:r>
              <a:rPr lang="pl-PL" sz="1400" b="1" dirty="0" err="1"/>
              <a:t>Requirements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Problem </a:t>
            </a:r>
            <a:r>
              <a:rPr lang="pl-PL" sz="1400" dirty="0" err="1"/>
              <a:t>Solving</a:t>
            </a:r>
            <a:r>
              <a:rPr lang="pl-PL" sz="1400" dirty="0"/>
              <a:t> and </a:t>
            </a:r>
            <a:r>
              <a:rPr lang="pl-PL" sz="1400" dirty="0" err="1"/>
              <a:t>Decision</a:t>
            </a:r>
            <a:r>
              <a:rPr lang="pl-PL" sz="1400" dirty="0"/>
              <a:t> </a:t>
            </a:r>
            <a:r>
              <a:rPr lang="pl-PL" sz="1400" dirty="0" err="1"/>
              <a:t>Making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Team </a:t>
            </a:r>
            <a:r>
              <a:rPr lang="pl-PL" sz="1400" dirty="0" err="1"/>
              <a:t>Working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Communication</a:t>
            </a:r>
            <a:r>
              <a:rPr lang="pl-PL" sz="1400" dirty="0"/>
              <a:t> </a:t>
            </a:r>
            <a:r>
              <a:rPr lang="pl-PL" sz="1400" dirty="0" err="1"/>
              <a:t>Skills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Innovation</a:t>
            </a:r>
            <a:r>
              <a:rPr lang="pl-PL" sz="1400" dirty="0"/>
              <a:t> and </a:t>
            </a:r>
            <a:r>
              <a:rPr lang="pl-PL" sz="1400" dirty="0" err="1"/>
              <a:t>Change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Leadership</a:t>
            </a:r>
            <a:r>
              <a:rPr lang="pl-PL" sz="1400" dirty="0"/>
              <a:t> </a:t>
            </a:r>
            <a:r>
              <a:rPr lang="pl-PL" sz="1400" dirty="0" err="1"/>
              <a:t>Issues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Entrepreneurial</a:t>
            </a:r>
            <a:r>
              <a:rPr lang="pl-PL" sz="1400" dirty="0"/>
              <a:t> </a:t>
            </a:r>
            <a:r>
              <a:rPr lang="pl-PL" sz="1400" dirty="0" err="1"/>
              <a:t>Mindset</a:t>
            </a:r>
            <a:r>
              <a:rPr lang="pl-PL" sz="1400" dirty="0"/>
              <a:t> and </a:t>
            </a:r>
            <a:r>
              <a:rPr lang="pl-PL" sz="1400" dirty="0" err="1"/>
              <a:t>skills</a:t>
            </a:r>
            <a:endParaRPr lang="pl-PL" sz="1400" dirty="0"/>
          </a:p>
        </p:txBody>
      </p:sp>
      <p:sp>
        <p:nvSpPr>
          <p:cNvPr id="13" name="pole tekstowe 2">
            <a:extLst>
              <a:ext uri="{FF2B5EF4-FFF2-40B4-BE49-F238E27FC236}">
                <a16:creationId xmlns:a16="http://schemas.microsoft.com/office/drawing/2014/main" id="{A85C6F03-2132-9242-7B0A-EB138D01F95A}"/>
              </a:ext>
            </a:extLst>
          </p:cNvPr>
          <p:cNvSpPr txBox="1"/>
          <p:nvPr/>
        </p:nvSpPr>
        <p:spPr>
          <a:xfrm>
            <a:off x="2946678" y="4445022"/>
            <a:ext cx="3178636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topics</a:t>
            </a:r>
            <a:r>
              <a:rPr lang="pl-PL" sz="1400" dirty="0"/>
              <a:t> </a:t>
            </a:r>
            <a:r>
              <a:rPr lang="pl-PL" sz="1400" dirty="0" err="1"/>
              <a:t>need</a:t>
            </a:r>
            <a:r>
              <a:rPr lang="pl-PL" sz="1400" dirty="0"/>
              <a:t> to be </a:t>
            </a:r>
            <a:r>
              <a:rPr lang="pl-PL" sz="1400" dirty="0" err="1"/>
              <a:t>covered</a:t>
            </a:r>
            <a:r>
              <a:rPr lang="pl-PL" sz="1400" dirty="0"/>
              <a:t> by </a:t>
            </a:r>
            <a:r>
              <a:rPr lang="pl-PL" sz="1400" dirty="0" err="1"/>
              <a:t>courses</a:t>
            </a:r>
            <a:r>
              <a:rPr lang="pl-PL" sz="1400" dirty="0"/>
              <a:t> to </a:t>
            </a:r>
            <a:r>
              <a:rPr lang="pl-PL" sz="1400" dirty="0" err="1"/>
              <a:t>make</a:t>
            </a:r>
            <a:r>
              <a:rPr lang="pl-PL" sz="1400" dirty="0"/>
              <a:t> IEM </a:t>
            </a:r>
            <a:r>
              <a:rPr lang="pl-PL" sz="1400" dirty="0" err="1"/>
              <a:t>graduate</a:t>
            </a:r>
            <a:r>
              <a:rPr lang="pl-PL" sz="1400" dirty="0"/>
              <a:t> </a:t>
            </a:r>
            <a:r>
              <a:rPr lang="pl-PL" sz="1400" dirty="0" err="1"/>
              <a:t>able</a:t>
            </a:r>
            <a:r>
              <a:rPr lang="pl-PL" sz="1400" dirty="0"/>
              <a:t> to </a:t>
            </a:r>
            <a:r>
              <a:rPr lang="pl-PL" sz="1400" dirty="0" err="1"/>
              <a:t>communicate</a:t>
            </a:r>
            <a:r>
              <a:rPr lang="pl-PL" sz="1400" dirty="0"/>
              <a:t> </a:t>
            </a:r>
            <a:r>
              <a:rPr lang="pl-PL" sz="1400" dirty="0" err="1"/>
              <a:t>efficiently</a:t>
            </a:r>
            <a:r>
              <a:rPr lang="pl-PL" sz="1400" dirty="0"/>
              <a:t> </a:t>
            </a:r>
            <a:r>
              <a:rPr lang="pl-PL" sz="1400" dirty="0" err="1"/>
              <a:t>within</a:t>
            </a:r>
            <a:r>
              <a:rPr lang="pl-PL" sz="1400" dirty="0"/>
              <a:t> the </a:t>
            </a:r>
            <a:r>
              <a:rPr lang="pl-PL" sz="1400" dirty="0" err="1"/>
              <a:t>company</a:t>
            </a:r>
            <a:r>
              <a:rPr lang="pl-PL" sz="1400" dirty="0"/>
              <a:t> and with </a:t>
            </a:r>
            <a:r>
              <a:rPr lang="pl-PL" sz="1400" dirty="0" err="1"/>
              <a:t>its</a:t>
            </a:r>
            <a:r>
              <a:rPr lang="pl-PL" sz="1400" dirty="0"/>
              <a:t> environment and to </a:t>
            </a:r>
            <a:r>
              <a:rPr lang="pl-PL" sz="1400" dirty="0" err="1"/>
              <a:t>create</a:t>
            </a:r>
            <a:r>
              <a:rPr lang="pl-PL" sz="1400" dirty="0"/>
              <a:t> </a:t>
            </a:r>
            <a:r>
              <a:rPr lang="pl-PL" sz="1400" dirty="0" err="1"/>
              <a:t>sustainable</a:t>
            </a:r>
            <a:r>
              <a:rPr lang="pl-PL" sz="1400" dirty="0"/>
              <a:t>, </a:t>
            </a:r>
            <a:r>
              <a:rPr lang="pl-PL" sz="1400" dirty="0" err="1"/>
              <a:t>resilient</a:t>
            </a:r>
            <a:r>
              <a:rPr lang="pl-PL" sz="1400" dirty="0"/>
              <a:t>, </a:t>
            </a:r>
            <a:r>
              <a:rPr lang="pl-PL" sz="1400" dirty="0" err="1"/>
              <a:t>innovative</a:t>
            </a:r>
            <a:r>
              <a:rPr lang="pl-PL" sz="1400" dirty="0"/>
              <a:t> and market-</a:t>
            </a:r>
            <a:r>
              <a:rPr lang="pl-PL" sz="1400" dirty="0" err="1"/>
              <a:t>oriented</a:t>
            </a:r>
            <a:r>
              <a:rPr lang="pl-PL" sz="1400" dirty="0"/>
              <a:t> business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10C55BA-C6BB-8C6F-A011-7450D8AE7666}"/>
              </a:ext>
            </a:extLst>
          </p:cNvPr>
          <p:cNvSpPr/>
          <p:nvPr/>
        </p:nvSpPr>
        <p:spPr>
          <a:xfrm>
            <a:off x="2867167" y="2736862"/>
            <a:ext cx="3359600" cy="361637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C2ECDFB-E387-8878-7614-21DFE6D3B8EB}"/>
              </a:ext>
            </a:extLst>
          </p:cNvPr>
          <p:cNvSpPr/>
          <p:nvPr/>
        </p:nvSpPr>
        <p:spPr>
          <a:xfrm>
            <a:off x="85976" y="2736862"/>
            <a:ext cx="2669093" cy="316618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pole tekstowe 3">
            <a:extLst>
              <a:ext uri="{FF2B5EF4-FFF2-40B4-BE49-F238E27FC236}">
                <a16:creationId xmlns:a16="http://schemas.microsoft.com/office/drawing/2014/main" id="{4F2F6F71-24EE-924A-9076-AE2AEFF8F711}"/>
              </a:ext>
            </a:extLst>
          </p:cNvPr>
          <p:cNvSpPr txBox="1"/>
          <p:nvPr/>
        </p:nvSpPr>
        <p:spPr>
          <a:xfrm>
            <a:off x="9417784" y="2782384"/>
            <a:ext cx="285756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Digital Technologies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3D Printing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Augmented</a:t>
            </a:r>
            <a:r>
              <a:rPr lang="pl-PL" sz="1400" dirty="0"/>
              <a:t>/Virtual </a:t>
            </a:r>
            <a:r>
              <a:rPr lang="pl-PL" sz="1400" dirty="0" err="1"/>
              <a:t>Reality</a:t>
            </a:r>
            <a:r>
              <a:rPr lang="pl-PL" sz="1400" dirty="0"/>
              <a:t>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Cyber</a:t>
            </a:r>
            <a:r>
              <a:rPr lang="pl-PL" sz="1400" dirty="0"/>
              <a:t> Security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Sensor-</a:t>
            </a:r>
            <a:r>
              <a:rPr lang="pl-PL" sz="1400" dirty="0" err="1"/>
              <a:t>based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IoT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</p:txBody>
      </p:sp>
      <p:sp>
        <p:nvSpPr>
          <p:cNvPr id="17" name="pole tekstowe 4">
            <a:extLst>
              <a:ext uri="{FF2B5EF4-FFF2-40B4-BE49-F238E27FC236}">
                <a16:creationId xmlns:a16="http://schemas.microsoft.com/office/drawing/2014/main" id="{59FA9A4B-71EC-07FC-D5B2-DF29BE0E2F77}"/>
              </a:ext>
            </a:extLst>
          </p:cNvPr>
          <p:cNvSpPr txBox="1"/>
          <p:nvPr/>
        </p:nvSpPr>
        <p:spPr>
          <a:xfrm>
            <a:off x="9562252" y="4617946"/>
            <a:ext cx="2356419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topics</a:t>
            </a:r>
            <a:r>
              <a:rPr lang="pl-PL" sz="1400" dirty="0"/>
              <a:t> </a:t>
            </a:r>
            <a:r>
              <a:rPr lang="pl-PL" sz="1400" dirty="0" err="1"/>
              <a:t>need</a:t>
            </a:r>
            <a:r>
              <a:rPr lang="pl-PL" sz="1400" dirty="0"/>
              <a:t> to be </a:t>
            </a:r>
            <a:r>
              <a:rPr lang="pl-PL" sz="1400" dirty="0" err="1"/>
              <a:t>covered</a:t>
            </a:r>
            <a:r>
              <a:rPr lang="pl-PL" sz="1400" dirty="0"/>
              <a:t> by </a:t>
            </a:r>
            <a:r>
              <a:rPr lang="pl-PL" sz="1400" dirty="0" err="1"/>
              <a:t>courses</a:t>
            </a:r>
            <a:r>
              <a:rPr lang="pl-PL" sz="1400" dirty="0"/>
              <a:t> to </a:t>
            </a:r>
            <a:r>
              <a:rPr lang="pl-PL" sz="1400" dirty="0" err="1"/>
              <a:t>make</a:t>
            </a:r>
            <a:r>
              <a:rPr lang="pl-PL" sz="1400" dirty="0"/>
              <a:t> IEM </a:t>
            </a:r>
            <a:r>
              <a:rPr lang="pl-PL" sz="1400" dirty="0" err="1"/>
              <a:t>graduate</a:t>
            </a:r>
            <a:r>
              <a:rPr lang="pl-PL" sz="1400" dirty="0"/>
              <a:t> </a:t>
            </a:r>
            <a:r>
              <a:rPr lang="pl-PL" sz="1400" dirty="0" err="1"/>
              <a:t>familiar</a:t>
            </a:r>
            <a:r>
              <a:rPr lang="pl-PL" sz="1400" dirty="0"/>
              <a:t> with </a:t>
            </a:r>
            <a:r>
              <a:rPr lang="pl-PL" sz="1400" dirty="0" err="1"/>
              <a:t>contemporary</a:t>
            </a:r>
            <a:r>
              <a:rPr lang="pl-PL" sz="1400" dirty="0"/>
              <a:t> </a:t>
            </a:r>
            <a:r>
              <a:rPr lang="pl-PL" sz="1400" dirty="0" err="1"/>
              <a:t>technologies</a:t>
            </a:r>
            <a:endParaRPr lang="pl-PL" sz="1400" dirty="0"/>
          </a:p>
        </p:txBody>
      </p:sp>
      <p:sp>
        <p:nvSpPr>
          <p:cNvPr id="18" name="pole tekstowe 3">
            <a:extLst>
              <a:ext uri="{FF2B5EF4-FFF2-40B4-BE49-F238E27FC236}">
                <a16:creationId xmlns:a16="http://schemas.microsoft.com/office/drawing/2014/main" id="{79660E39-E2CA-FD0D-B38F-73E4259527CC}"/>
              </a:ext>
            </a:extLst>
          </p:cNvPr>
          <p:cNvSpPr txBox="1"/>
          <p:nvPr/>
        </p:nvSpPr>
        <p:spPr>
          <a:xfrm>
            <a:off x="6557039" y="2775876"/>
            <a:ext cx="292694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 err="1"/>
              <a:t>Analytical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Management Software Tools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Computer-based</a:t>
            </a:r>
            <a:r>
              <a:rPr lang="pl-PL" sz="1400" dirty="0"/>
              <a:t> </a:t>
            </a:r>
            <a:r>
              <a:rPr lang="pl-PL" sz="1400" dirty="0" err="1"/>
              <a:t>Statistics</a:t>
            </a:r>
            <a:r>
              <a:rPr lang="pl-PL" sz="1400" dirty="0"/>
              <a:t>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Big Data Analysis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Machine learning/AI </a:t>
            </a:r>
            <a:r>
              <a:rPr lang="pl-PL" sz="1400" dirty="0" err="1"/>
              <a:t>Competences</a:t>
            </a:r>
            <a:endParaRPr lang="pl-PL" sz="1400" dirty="0"/>
          </a:p>
        </p:txBody>
      </p:sp>
      <p:sp>
        <p:nvSpPr>
          <p:cNvPr id="19" name="pole tekstowe 2">
            <a:extLst>
              <a:ext uri="{FF2B5EF4-FFF2-40B4-BE49-F238E27FC236}">
                <a16:creationId xmlns:a16="http://schemas.microsoft.com/office/drawing/2014/main" id="{38DBAC07-40C7-08EA-BB60-49674B4607F0}"/>
              </a:ext>
            </a:extLst>
          </p:cNvPr>
          <p:cNvSpPr txBox="1"/>
          <p:nvPr/>
        </p:nvSpPr>
        <p:spPr>
          <a:xfrm>
            <a:off x="6457403" y="4510226"/>
            <a:ext cx="2738225" cy="1169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topics</a:t>
            </a:r>
            <a:r>
              <a:rPr lang="pl-PL" sz="1400" dirty="0"/>
              <a:t> </a:t>
            </a:r>
            <a:r>
              <a:rPr lang="pl-PL" sz="1400" dirty="0" err="1"/>
              <a:t>need</a:t>
            </a:r>
            <a:r>
              <a:rPr lang="pl-PL" sz="1400" dirty="0"/>
              <a:t> to be </a:t>
            </a:r>
            <a:r>
              <a:rPr lang="pl-PL" sz="1400" dirty="0" err="1"/>
              <a:t>covered</a:t>
            </a:r>
            <a:r>
              <a:rPr lang="pl-PL" sz="1400" dirty="0"/>
              <a:t> by </a:t>
            </a:r>
            <a:r>
              <a:rPr lang="pl-PL" sz="1400" dirty="0" err="1"/>
              <a:t>courses</a:t>
            </a:r>
            <a:r>
              <a:rPr lang="pl-PL" sz="1400" dirty="0"/>
              <a:t> to </a:t>
            </a:r>
            <a:r>
              <a:rPr lang="pl-PL" sz="1400" dirty="0" err="1"/>
              <a:t>make</a:t>
            </a:r>
            <a:r>
              <a:rPr lang="pl-PL" sz="1400" dirty="0"/>
              <a:t> IEM </a:t>
            </a:r>
            <a:r>
              <a:rPr lang="pl-PL" sz="1400" dirty="0" err="1"/>
              <a:t>graduate</a:t>
            </a:r>
            <a:r>
              <a:rPr lang="pl-PL" sz="1400" dirty="0"/>
              <a:t> </a:t>
            </a:r>
            <a:r>
              <a:rPr lang="pl-PL" sz="1400" dirty="0" err="1"/>
              <a:t>able</a:t>
            </a:r>
            <a:r>
              <a:rPr lang="pl-PL" sz="1400" dirty="0"/>
              <a:t> to </a:t>
            </a:r>
            <a:r>
              <a:rPr lang="pl-PL" sz="1400" dirty="0" err="1"/>
              <a:t>efficiently</a:t>
            </a:r>
            <a:r>
              <a:rPr lang="pl-PL" sz="1400" dirty="0"/>
              <a:t> </a:t>
            </a:r>
            <a:r>
              <a:rPr lang="pl-PL" sz="1400" dirty="0" err="1"/>
              <a:t>use</a:t>
            </a:r>
            <a:r>
              <a:rPr lang="pl-PL" sz="1400" dirty="0"/>
              <a:t> the data </a:t>
            </a:r>
            <a:r>
              <a:rPr lang="pl-PL" sz="1400" dirty="0" err="1"/>
              <a:t>collected</a:t>
            </a:r>
            <a:r>
              <a:rPr lang="pl-PL" sz="1400" dirty="0"/>
              <a:t> from </a:t>
            </a:r>
            <a:r>
              <a:rPr lang="pl-PL" sz="1400" dirty="0" err="1"/>
              <a:t>company’s</a:t>
            </a:r>
            <a:r>
              <a:rPr lang="pl-PL" sz="1400" dirty="0"/>
              <a:t> </a:t>
            </a:r>
            <a:r>
              <a:rPr lang="pl-PL" sz="1400" dirty="0" err="1"/>
              <a:t>internal</a:t>
            </a:r>
            <a:r>
              <a:rPr lang="pl-PL" sz="1400" dirty="0"/>
              <a:t> </a:t>
            </a:r>
            <a:r>
              <a:rPr lang="pl-PL" sz="1400" dirty="0" err="1"/>
              <a:t>processes</a:t>
            </a:r>
            <a:r>
              <a:rPr lang="pl-PL" sz="1400" dirty="0"/>
              <a:t> and from the market 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5317DBA-48CA-F282-4631-273BACE89A87}"/>
              </a:ext>
            </a:extLst>
          </p:cNvPr>
          <p:cNvSpPr/>
          <p:nvPr/>
        </p:nvSpPr>
        <p:spPr>
          <a:xfrm>
            <a:off x="6315853" y="2736862"/>
            <a:ext cx="3004067" cy="335913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6056B900-E78D-A02A-2867-1886D8FFB5B3}"/>
              </a:ext>
            </a:extLst>
          </p:cNvPr>
          <p:cNvSpPr/>
          <p:nvPr/>
        </p:nvSpPr>
        <p:spPr>
          <a:xfrm>
            <a:off x="9349439" y="2677190"/>
            <a:ext cx="2782046" cy="341881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774297-168D-C571-7E37-BDAA7F6E9BE1}"/>
              </a:ext>
            </a:extLst>
          </p:cNvPr>
          <p:cNvSpPr txBox="1"/>
          <p:nvPr/>
        </p:nvSpPr>
        <p:spPr>
          <a:xfrm>
            <a:off x="2856196" y="5830017"/>
            <a:ext cx="335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dirty="0" err="1"/>
              <a:t>Understand</a:t>
            </a:r>
            <a:r>
              <a:rPr lang="pl-PL" sz="1400" dirty="0"/>
              <a:t> management </a:t>
            </a:r>
            <a:r>
              <a:rPr lang="pl-PL" sz="1400" dirty="0" err="1"/>
              <a:t>mechanisms</a:t>
            </a:r>
            <a:r>
              <a:rPr lang="pl-PL" sz="1400" dirty="0"/>
              <a:t> and </a:t>
            </a:r>
            <a:r>
              <a:rPr lang="pl-PL" sz="1400" dirty="0" err="1"/>
              <a:t>knows</a:t>
            </a:r>
            <a:r>
              <a:rPr lang="pl-PL" sz="1400" dirty="0"/>
              <a:t> </a:t>
            </a:r>
            <a:r>
              <a:rPr lang="pl-PL" sz="1400" dirty="0" err="1"/>
              <a:t>how</a:t>
            </a:r>
            <a:r>
              <a:rPr lang="pl-PL" sz="1400" dirty="0"/>
              <a:t> to </a:t>
            </a:r>
            <a:r>
              <a:rPr lang="pl-PL" sz="1400" dirty="0" err="1"/>
              <a:t>use</a:t>
            </a:r>
            <a:r>
              <a:rPr lang="pl-PL" sz="1400" dirty="0"/>
              <a:t> </a:t>
            </a:r>
            <a:r>
              <a:rPr lang="pl-PL" sz="1400" dirty="0" err="1"/>
              <a:t>them</a:t>
            </a:r>
            <a:r>
              <a:rPr lang="pl-PL" sz="1400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21B0C0-26E0-0EDF-08BE-8FD3D9E3BA46}"/>
              </a:ext>
            </a:extLst>
          </p:cNvPr>
          <p:cNvSpPr txBox="1"/>
          <p:nvPr/>
        </p:nvSpPr>
        <p:spPr>
          <a:xfrm>
            <a:off x="6697564" y="5721817"/>
            <a:ext cx="22579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 err="1"/>
              <a:t>Knows</a:t>
            </a:r>
            <a:r>
              <a:rPr lang="pl-PL" sz="1400" dirty="0"/>
              <a:t> </a:t>
            </a:r>
            <a:r>
              <a:rPr lang="pl-PL" sz="1400" dirty="0" err="1"/>
              <a:t>how</a:t>
            </a:r>
            <a:r>
              <a:rPr lang="pl-PL" sz="1400" dirty="0"/>
              <a:t> to </a:t>
            </a:r>
            <a:r>
              <a:rPr lang="pl-PL" sz="1400" dirty="0" err="1"/>
              <a:t>use</a:t>
            </a:r>
            <a:r>
              <a:rPr lang="pl-PL" sz="1400" dirty="0"/>
              <a:t> the data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B8477C-E5F9-0F87-B09C-03D1BCE0A846}"/>
              </a:ext>
            </a:extLst>
          </p:cNvPr>
          <p:cNvSpPr txBox="1"/>
          <p:nvPr/>
        </p:nvSpPr>
        <p:spPr>
          <a:xfrm>
            <a:off x="9276987" y="5660692"/>
            <a:ext cx="29269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dirty="0" err="1"/>
              <a:t>Knows</a:t>
            </a:r>
            <a:r>
              <a:rPr lang="pl-PL" sz="1400" dirty="0"/>
              <a:t> </a:t>
            </a:r>
            <a:r>
              <a:rPr lang="pl-PL" sz="1400" dirty="0" err="1"/>
              <a:t>contemporary</a:t>
            </a:r>
            <a:r>
              <a:rPr lang="pl-PL" sz="1400" dirty="0"/>
              <a:t> </a:t>
            </a:r>
            <a:r>
              <a:rPr lang="pl-PL" sz="1400" dirty="0" err="1"/>
              <a:t>technologies</a:t>
            </a:r>
            <a:r>
              <a:rPr lang="pl-PL" sz="1400" dirty="0"/>
              <a:t>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1141AC-97DD-F669-7295-A59BB023BEED}"/>
              </a:ext>
            </a:extLst>
          </p:cNvPr>
          <p:cNvSpPr txBox="1"/>
          <p:nvPr/>
        </p:nvSpPr>
        <p:spPr>
          <a:xfrm>
            <a:off x="146670" y="5399487"/>
            <a:ext cx="22939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dirty="0" err="1"/>
              <a:t>Understands</a:t>
            </a:r>
            <a:r>
              <a:rPr lang="pl-PL" sz="1400" dirty="0"/>
              <a:t> </a:t>
            </a:r>
            <a:r>
              <a:rPr lang="pl-PL" sz="1400" dirty="0" err="1"/>
              <a:t>organization’s</a:t>
            </a:r>
            <a:r>
              <a:rPr lang="pl-PL" sz="1400" dirty="0"/>
              <a:t> </a:t>
            </a:r>
            <a:r>
              <a:rPr lang="pl-PL" sz="1400" dirty="0" err="1"/>
              <a:t>operations</a:t>
            </a:r>
            <a:r>
              <a:rPr lang="pl-PL" sz="1400" dirty="0"/>
              <a:t> </a:t>
            </a:r>
            <a:endParaRPr lang="sv-SE" sz="1400" dirty="0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EAFB4A9-D8F5-24F1-E141-50214DF7BE3D}"/>
              </a:ext>
            </a:extLst>
          </p:cNvPr>
          <p:cNvSpPr/>
          <p:nvPr/>
        </p:nvSpPr>
        <p:spPr>
          <a:xfrm>
            <a:off x="60514" y="2677190"/>
            <a:ext cx="12131485" cy="394467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35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 animBg="1"/>
      <p:bldP spid="18" grpId="0"/>
      <p:bldP spid="19" grpId="0" animBg="1"/>
      <p:bldP spid="20" grpId="0" animBg="1"/>
      <p:bldP spid="21" grpId="0" animBg="1"/>
      <p:bldP spid="23" grpId="0"/>
      <p:bldP spid="29" grpId="0"/>
      <p:bldP spid="33" grpId="0"/>
      <p:bldP spid="35" grpId="0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6308-C8FF-CD9A-51AE-51BA80AD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35" y="65867"/>
            <a:ext cx="8956785" cy="105312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Global Learning 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Objectives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(Suggestion from PUT in August)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5222-4815-D986-EE81-804DF8363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934" y="935672"/>
            <a:ext cx="7771086" cy="4849213"/>
          </a:xfrm>
        </p:spPr>
        <p:txBody>
          <a:bodyPr>
            <a:noAutofit/>
          </a:bodyPr>
          <a:lstStyle/>
          <a:p>
            <a:r>
              <a:rPr lang="en-US" sz="1600" b="1" dirty="0"/>
              <a:t>Problems Identification, Analysis and Solving</a:t>
            </a:r>
            <a:r>
              <a:rPr lang="en-US" sz="1600" dirty="0"/>
              <a:t>: giving methodological knowledge and skills in problem identification (both technical and human-related problems), analysis (qualitative and quantitative tools) and solving</a:t>
            </a:r>
          </a:p>
          <a:p>
            <a:r>
              <a:rPr lang="en-US" sz="1600" b="1" dirty="0"/>
              <a:t>Decision making process and tools:</a:t>
            </a:r>
            <a:r>
              <a:rPr lang="en-US" sz="1600" dirty="0"/>
              <a:t> equipping future leaders in knowledge on complex decision making processes and tools they use</a:t>
            </a:r>
          </a:p>
          <a:p>
            <a:r>
              <a:rPr lang="en-US" sz="1600" b="1" dirty="0"/>
              <a:t>Digital landscape in technology and business: </a:t>
            </a:r>
            <a:r>
              <a:rPr lang="en-US" sz="1600" dirty="0"/>
              <a:t>give a general technical knowledge on the connected world, prepare future leaders to the new ways of business</a:t>
            </a:r>
          </a:p>
          <a:p>
            <a:r>
              <a:rPr lang="en-US" sz="1600" b="1" dirty="0"/>
              <a:t>Project management (lean an agile projects</a:t>
            </a:r>
            <a:r>
              <a:rPr lang="en-US" sz="1600" dirty="0"/>
              <a:t>): teaching how to</a:t>
            </a:r>
            <a:r>
              <a:rPr lang="en-US" sz="1600" b="1" dirty="0"/>
              <a:t> </a:t>
            </a:r>
            <a:r>
              <a:rPr lang="en-US" sz="1600" dirty="0"/>
              <a:t>work in dynamic environment of changing expectations and moving goals</a:t>
            </a:r>
          </a:p>
          <a:p>
            <a:r>
              <a:rPr lang="en-US" sz="1600" b="1" dirty="0" err="1"/>
              <a:t>Leadershiping</a:t>
            </a:r>
            <a:r>
              <a:rPr lang="en-US" sz="1600" b="1" dirty="0"/>
              <a:t> and team management:</a:t>
            </a:r>
            <a:r>
              <a:rPr lang="en-US" sz="1600" dirty="0"/>
              <a:t> instructing on managing teams of experts in various areas, setting the goal and leading to meet it</a:t>
            </a:r>
          </a:p>
          <a:p>
            <a:r>
              <a:rPr lang="en-US" sz="1600" b="1" dirty="0"/>
              <a:t>IT systems in management:</a:t>
            </a:r>
            <a:r>
              <a:rPr lang="en-US" sz="1600" dirty="0"/>
              <a:t> providing the tools to improve management</a:t>
            </a:r>
          </a:p>
          <a:p>
            <a:r>
              <a:rPr lang="en-US" sz="1600" b="1" dirty="0"/>
              <a:t>I4.0 solutions:</a:t>
            </a:r>
            <a:r>
              <a:rPr lang="en-US" sz="1600" dirty="0"/>
              <a:t> give a knowledge and understanding of contemporary industry</a:t>
            </a:r>
          </a:p>
          <a:p>
            <a:r>
              <a:rPr lang="en-US" sz="1600" b="1" dirty="0"/>
              <a:t>Big Data:</a:t>
            </a:r>
            <a:r>
              <a:rPr lang="en-US" sz="1600" dirty="0"/>
              <a:t> techniques of BD analysis and interpretation, for marketing and management purposes</a:t>
            </a:r>
            <a:endParaRPr lang="en-US" sz="1600" b="1" dirty="0"/>
          </a:p>
          <a:p>
            <a:r>
              <a:rPr lang="en-US" sz="1600" b="1" dirty="0"/>
              <a:t>Augmented and Virtual Reality:</a:t>
            </a:r>
            <a:r>
              <a:rPr lang="en-US" sz="1600" dirty="0"/>
              <a:t> to show the potential of the AR and VR in management</a:t>
            </a:r>
            <a:endParaRPr lang="en-US" sz="1600" b="1" dirty="0"/>
          </a:p>
          <a:p>
            <a:r>
              <a:rPr lang="en-US" sz="1600" b="1" dirty="0"/>
              <a:t>Risk and Crisis Management:</a:t>
            </a:r>
            <a:r>
              <a:rPr lang="en-US" sz="1600" dirty="0"/>
              <a:t> to provide tools for risk identification and assessment and for crisis management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1A1B79B-9B47-7803-BBE9-7A7365ED2036}"/>
              </a:ext>
            </a:extLst>
          </p:cNvPr>
          <p:cNvSpPr txBox="1"/>
          <p:nvPr/>
        </p:nvSpPr>
        <p:spPr>
          <a:xfrm>
            <a:off x="9259845" y="31685"/>
            <a:ext cx="28710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Knowledge, </a:t>
            </a:r>
            <a:r>
              <a:rPr lang="pl-PL" sz="1400" b="1" dirty="0" err="1"/>
              <a:t>Skills</a:t>
            </a:r>
            <a:r>
              <a:rPr lang="pl-PL" sz="1400" b="1" dirty="0"/>
              <a:t> and </a:t>
            </a:r>
            <a:r>
              <a:rPr lang="pl-PL" sz="1400" b="1" dirty="0" err="1"/>
              <a:t>Competences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Project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Operations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rgbClr val="C00000"/>
                </a:solidFill>
              </a:rPr>
              <a:t>Quality</a:t>
            </a:r>
            <a:r>
              <a:rPr lang="pl-PL" sz="1400" dirty="0">
                <a:solidFill>
                  <a:srgbClr val="C00000"/>
                </a:solidFill>
              </a:rPr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Strategic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Ergonomics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3A907CE-6408-B92E-D2AE-43C6E13ACE13}"/>
              </a:ext>
            </a:extLst>
          </p:cNvPr>
          <p:cNvSpPr/>
          <p:nvPr/>
        </p:nvSpPr>
        <p:spPr>
          <a:xfrm>
            <a:off x="9078696" y="21877"/>
            <a:ext cx="3052192" cy="139480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3AAC987F-2A00-A87C-B715-7E08ABE8ED43}"/>
              </a:ext>
            </a:extLst>
          </p:cNvPr>
          <p:cNvSpPr txBox="1"/>
          <p:nvPr/>
        </p:nvSpPr>
        <p:spPr>
          <a:xfrm>
            <a:off x="9201054" y="1362231"/>
            <a:ext cx="3001966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 err="1"/>
              <a:t>Soft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r>
              <a:rPr lang="pl-PL" sz="1400" b="1" dirty="0"/>
              <a:t> </a:t>
            </a:r>
            <a:r>
              <a:rPr lang="pl-PL" sz="1400" b="1" dirty="0" err="1"/>
              <a:t>Requirements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Problem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Solving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Decision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Making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Team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Working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Communication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Skills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Innovation</a:t>
            </a:r>
            <a:r>
              <a:rPr lang="pl-PL" sz="1400" dirty="0"/>
              <a:t> and </a:t>
            </a:r>
            <a:r>
              <a:rPr lang="pl-PL" sz="1400" dirty="0" err="1"/>
              <a:t>Change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Leadership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Issues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rgbClr val="C00000"/>
                </a:solidFill>
              </a:rPr>
              <a:t>Entrepreneurial</a:t>
            </a:r>
            <a:r>
              <a:rPr lang="pl-PL" sz="1400" dirty="0">
                <a:solidFill>
                  <a:srgbClr val="C00000"/>
                </a:solidFill>
              </a:rPr>
              <a:t> </a:t>
            </a:r>
            <a:r>
              <a:rPr lang="pl-PL" sz="1400" dirty="0" err="1">
                <a:solidFill>
                  <a:srgbClr val="C00000"/>
                </a:solidFill>
              </a:rPr>
              <a:t>Mindset</a:t>
            </a:r>
            <a:r>
              <a:rPr lang="pl-PL" sz="1400" dirty="0">
                <a:solidFill>
                  <a:srgbClr val="C00000"/>
                </a:solidFill>
              </a:rPr>
              <a:t> and </a:t>
            </a:r>
            <a:r>
              <a:rPr lang="pl-PL" sz="1400" dirty="0" err="1">
                <a:solidFill>
                  <a:srgbClr val="C00000"/>
                </a:solidFill>
              </a:rPr>
              <a:t>skills</a:t>
            </a:r>
            <a:endParaRPr lang="pl-PL" sz="1400" dirty="0">
              <a:solidFill>
                <a:srgbClr val="C00000"/>
              </a:solidFill>
            </a:endParaRPr>
          </a:p>
        </p:txBody>
      </p:sp>
      <p:sp>
        <p:nvSpPr>
          <p:cNvPr id="8" name="pole tekstowe 3">
            <a:extLst>
              <a:ext uri="{FF2B5EF4-FFF2-40B4-BE49-F238E27FC236}">
                <a16:creationId xmlns:a16="http://schemas.microsoft.com/office/drawing/2014/main" id="{5EFB48CB-8326-3006-1D30-B32280556583}"/>
              </a:ext>
            </a:extLst>
          </p:cNvPr>
          <p:cNvSpPr txBox="1"/>
          <p:nvPr/>
        </p:nvSpPr>
        <p:spPr>
          <a:xfrm>
            <a:off x="9288091" y="3484483"/>
            <a:ext cx="27780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Digital Technologies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3D Printing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Augmented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/Virtual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Reality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Cyber</a:t>
            </a:r>
            <a:r>
              <a:rPr lang="pl-PL" sz="1400" dirty="0"/>
              <a:t> Security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Sensor-</a:t>
            </a:r>
            <a:r>
              <a:rPr lang="pl-PL" sz="1400" dirty="0" err="1"/>
              <a:t>based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IoT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Monitoring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pole tekstowe 3">
            <a:extLst>
              <a:ext uri="{FF2B5EF4-FFF2-40B4-BE49-F238E27FC236}">
                <a16:creationId xmlns:a16="http://schemas.microsoft.com/office/drawing/2014/main" id="{29CA69F5-7DB6-5AE5-A9C0-7F0107C7678B}"/>
              </a:ext>
            </a:extLst>
          </p:cNvPr>
          <p:cNvSpPr txBox="1"/>
          <p:nvPr/>
        </p:nvSpPr>
        <p:spPr>
          <a:xfrm>
            <a:off x="9288091" y="5302969"/>
            <a:ext cx="277801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 err="1"/>
              <a:t>Analytical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Management Software Tools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rgbClr val="C00000"/>
                </a:solidFill>
              </a:rPr>
              <a:t>Computer-based</a:t>
            </a:r>
            <a:r>
              <a:rPr lang="pl-PL" sz="1400" dirty="0">
                <a:solidFill>
                  <a:srgbClr val="C00000"/>
                </a:solidFill>
              </a:rPr>
              <a:t> </a:t>
            </a:r>
            <a:r>
              <a:rPr lang="pl-PL" sz="1400" dirty="0" err="1">
                <a:solidFill>
                  <a:srgbClr val="C00000"/>
                </a:solidFill>
              </a:rPr>
              <a:t>Statistics</a:t>
            </a:r>
            <a:r>
              <a:rPr lang="pl-PL" sz="1400" dirty="0">
                <a:solidFill>
                  <a:srgbClr val="C00000"/>
                </a:solidFill>
              </a:rPr>
              <a:t> </a:t>
            </a:r>
            <a:r>
              <a:rPr lang="pl-PL" sz="1400" dirty="0" err="1">
                <a:solidFill>
                  <a:srgbClr val="C00000"/>
                </a:solidFill>
              </a:rPr>
              <a:t>Competences</a:t>
            </a:r>
            <a:endParaRPr lang="pl-PL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Big Data Analysis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Machine learning/AI </a:t>
            </a:r>
            <a:r>
              <a:rPr lang="pl-PL" sz="1400" dirty="0" err="1">
                <a:solidFill>
                  <a:srgbClr val="C00000"/>
                </a:solidFill>
              </a:rPr>
              <a:t>Competences</a:t>
            </a:r>
            <a:endParaRPr lang="pl-PL" sz="1400" dirty="0">
              <a:solidFill>
                <a:srgbClr val="C00000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8D13516-E714-E117-F2D3-0A406C8CACD4}"/>
              </a:ext>
            </a:extLst>
          </p:cNvPr>
          <p:cNvSpPr/>
          <p:nvPr/>
        </p:nvSpPr>
        <p:spPr>
          <a:xfrm>
            <a:off x="9078695" y="5302969"/>
            <a:ext cx="3113305" cy="155503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335615E-CC44-9EE9-E78E-CA41F055D324}"/>
              </a:ext>
            </a:extLst>
          </p:cNvPr>
          <p:cNvSpPr/>
          <p:nvPr/>
        </p:nvSpPr>
        <p:spPr>
          <a:xfrm>
            <a:off x="9078694" y="3501278"/>
            <a:ext cx="3113305" cy="176922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DD1002F-CB00-7670-F561-D91FB850A91B}"/>
              </a:ext>
            </a:extLst>
          </p:cNvPr>
          <p:cNvSpPr/>
          <p:nvPr/>
        </p:nvSpPr>
        <p:spPr>
          <a:xfrm>
            <a:off x="9078695" y="1445324"/>
            <a:ext cx="3113305" cy="20066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317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6308-C8FF-CD9A-51AE-51BA80AD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04" y="31685"/>
            <a:ext cx="7886700" cy="105312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Global Learning 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Objectives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v-SE" sz="2800" b="1" dirty="0" err="1">
                <a:solidFill>
                  <a:schemeClr val="accent1">
                    <a:lumMod val="75000"/>
                  </a:schemeClr>
                </a:solidFill>
              </a:rPr>
              <a:t>revised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5222-4815-D986-EE81-804DF8363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0912" y="962798"/>
            <a:ext cx="6197283" cy="5758636"/>
          </a:xfrm>
        </p:spPr>
        <p:txBody>
          <a:bodyPr>
            <a:noAutofit/>
          </a:bodyPr>
          <a:lstStyle/>
          <a:p>
            <a:r>
              <a:rPr lang="en-US" sz="1400" b="1" dirty="0"/>
              <a:t>Problems Identification, Analysis and Solving</a:t>
            </a:r>
            <a:r>
              <a:rPr lang="en-US" sz="1400" dirty="0"/>
              <a:t>: giving methodological knowledge and skills in problem identification (both technical and human-related problems), analysis (qualitative and quantitative tools) and solving </a:t>
            </a:r>
            <a:r>
              <a:rPr lang="en-US" sz="1400" b="1" dirty="0"/>
              <a:t>in the area of Industrial Engineering and Management</a:t>
            </a:r>
            <a:endParaRPr lang="en-US" sz="1400" dirty="0"/>
          </a:p>
          <a:p>
            <a:r>
              <a:rPr lang="en-US" sz="1400" b="1" dirty="0"/>
              <a:t>Decision making process and tools:</a:t>
            </a:r>
            <a:r>
              <a:rPr lang="en-US" sz="1400" dirty="0"/>
              <a:t> equipping future leaders knowledge in complex decision making processes</a:t>
            </a:r>
            <a:r>
              <a:rPr lang="en-US" sz="1400" b="1" dirty="0"/>
              <a:t>, computer-based statistics </a:t>
            </a:r>
            <a:r>
              <a:rPr lang="en-US" sz="1400" dirty="0"/>
              <a:t>and </a:t>
            </a:r>
            <a:r>
              <a:rPr lang="en-US" sz="1400" b="1" dirty="0"/>
              <a:t>management software</a:t>
            </a:r>
            <a:r>
              <a:rPr lang="en-US" sz="1400" dirty="0"/>
              <a:t> tools they use </a:t>
            </a:r>
            <a:r>
              <a:rPr lang="en-US" sz="1400" b="1" dirty="0"/>
              <a:t>in the area Industrial Engineering and Management</a:t>
            </a:r>
            <a:endParaRPr lang="en-US" sz="1400" dirty="0"/>
          </a:p>
          <a:p>
            <a:r>
              <a:rPr lang="en-US" sz="1400" b="1" dirty="0"/>
              <a:t>Digital landscape in technology and business: </a:t>
            </a:r>
            <a:r>
              <a:rPr lang="en-US" sz="1400" dirty="0"/>
              <a:t>give a general technical knowledge on the connected world, prepare future leaders to the new ways of business </a:t>
            </a:r>
            <a:r>
              <a:rPr lang="en-US" sz="1400" b="1" dirty="0"/>
              <a:t>such as IT-systems, big data, industrial 4.0, machine learning and virtual reality</a:t>
            </a:r>
            <a:endParaRPr lang="en-US" sz="1400" dirty="0"/>
          </a:p>
          <a:p>
            <a:r>
              <a:rPr lang="en-US" sz="1400" b="1" dirty="0"/>
              <a:t>Project management </a:t>
            </a:r>
            <a:r>
              <a:rPr lang="en-US" sz="1400" b="1" strike="sngStrike" dirty="0"/>
              <a:t>(lean an agile projects</a:t>
            </a:r>
            <a:r>
              <a:rPr lang="en-US" sz="1400" strike="sngStrike" dirty="0"/>
              <a:t>)</a:t>
            </a:r>
            <a:r>
              <a:rPr lang="en-US" sz="1400" dirty="0"/>
              <a:t>: teaching how to</a:t>
            </a:r>
            <a:r>
              <a:rPr lang="en-US" sz="1400" b="1" dirty="0"/>
              <a:t> </a:t>
            </a:r>
            <a:r>
              <a:rPr lang="en-US" sz="1400" dirty="0"/>
              <a:t>work in dynamic environment of changing expectations and moving goals</a:t>
            </a:r>
          </a:p>
          <a:p>
            <a:r>
              <a:rPr lang="en-US" sz="1400" b="1" dirty="0"/>
              <a:t>Leadership and team management:</a:t>
            </a:r>
            <a:r>
              <a:rPr lang="en-US" sz="1400" dirty="0"/>
              <a:t> instructing on managing teams of experts in various areas, setting the goal and leading to meet it</a:t>
            </a:r>
          </a:p>
          <a:p>
            <a:r>
              <a:rPr lang="en-US" sz="1400" b="1" dirty="0"/>
              <a:t>IT systems in management:</a:t>
            </a:r>
            <a:r>
              <a:rPr lang="en-US" sz="1400" dirty="0"/>
              <a:t> providing the tools to improve management</a:t>
            </a:r>
          </a:p>
          <a:p>
            <a:r>
              <a:rPr lang="en-US" sz="1400" b="1" dirty="0"/>
              <a:t>I4.0 solutions:</a:t>
            </a:r>
            <a:r>
              <a:rPr lang="en-US" sz="1400" dirty="0"/>
              <a:t> give a knowledge and understanding of contemporary industry</a:t>
            </a:r>
          </a:p>
          <a:p>
            <a:r>
              <a:rPr lang="en-US" sz="1400" b="1" dirty="0"/>
              <a:t>Big Data:</a:t>
            </a:r>
            <a:r>
              <a:rPr lang="en-US" sz="1400" dirty="0"/>
              <a:t> techniques of BD analysis and interpretation, for marketing and management purposes</a:t>
            </a:r>
            <a:endParaRPr lang="en-US" sz="1400" b="1" dirty="0"/>
          </a:p>
          <a:p>
            <a:r>
              <a:rPr lang="en-US" sz="1400" b="1" dirty="0"/>
              <a:t>Augmented and Virtual Reality:</a:t>
            </a:r>
            <a:r>
              <a:rPr lang="en-US" sz="1400" dirty="0"/>
              <a:t> to show the potential of the AR and VR in management</a:t>
            </a:r>
            <a:endParaRPr lang="en-US" sz="1400" b="1" dirty="0"/>
          </a:p>
          <a:p>
            <a:r>
              <a:rPr lang="en-US" sz="1400" b="1" dirty="0"/>
              <a:t>Risk and Crisis Management:</a:t>
            </a:r>
            <a:r>
              <a:rPr lang="en-US" sz="1400" dirty="0"/>
              <a:t> to provide tools for risk identification and assessment and for crisis management </a:t>
            </a:r>
            <a:r>
              <a:rPr lang="en-US" sz="1400" b="1" dirty="0"/>
              <a:t>(Resilience management)</a:t>
            </a:r>
            <a:endParaRPr lang="en-US" sz="1400" dirty="0"/>
          </a:p>
          <a:p>
            <a:endParaRPr lang="sv-SE" sz="1400" dirty="0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1FEF077-752C-21F7-B9DB-B82D35553E33}"/>
              </a:ext>
            </a:extLst>
          </p:cNvPr>
          <p:cNvSpPr/>
          <p:nvPr/>
        </p:nvSpPr>
        <p:spPr>
          <a:xfrm>
            <a:off x="2249802" y="4665092"/>
            <a:ext cx="261930" cy="1589610"/>
          </a:xfrm>
          <a:prstGeom prst="lef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F0C73E-94CB-191D-A71D-FBCAAF35BAEB}"/>
              </a:ext>
            </a:extLst>
          </p:cNvPr>
          <p:cNvSpPr txBox="1"/>
          <p:nvPr/>
        </p:nvSpPr>
        <p:spPr>
          <a:xfrm>
            <a:off x="1278043" y="4955683"/>
            <a:ext cx="746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err="1"/>
              <a:t>Together</a:t>
            </a:r>
            <a:r>
              <a:rPr lang="sv-SE" sz="1200" dirty="0"/>
              <a:t> as </a:t>
            </a:r>
            <a:r>
              <a:rPr lang="sv-SE" sz="1200" dirty="0" err="1"/>
              <a:t>one</a:t>
            </a:r>
            <a:r>
              <a:rPr lang="sv-SE" sz="1200" dirty="0"/>
              <a:t>?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EF1AC27-CADD-F7FB-7E35-CAB546DD8B75}"/>
              </a:ext>
            </a:extLst>
          </p:cNvPr>
          <p:cNvSpPr/>
          <p:nvPr/>
        </p:nvSpPr>
        <p:spPr>
          <a:xfrm>
            <a:off x="1740556" y="3046528"/>
            <a:ext cx="563443" cy="2370820"/>
          </a:xfrm>
          <a:custGeom>
            <a:avLst/>
            <a:gdLst>
              <a:gd name="connsiteX0" fmla="*/ 336451 w 336451"/>
              <a:gd name="connsiteY0" fmla="*/ 0 h 1639614"/>
              <a:gd name="connsiteX1" fmla="*/ 120 w 336451"/>
              <a:gd name="connsiteY1" fmla="*/ 893379 h 1639614"/>
              <a:gd name="connsiteX2" fmla="*/ 294410 w 336451"/>
              <a:gd name="connsiteY2" fmla="*/ 1639614 h 1639614"/>
              <a:gd name="connsiteX3" fmla="*/ 294410 w 336451"/>
              <a:gd name="connsiteY3" fmla="*/ 1639614 h 1639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451" h="1639614">
                <a:moveTo>
                  <a:pt x="336451" y="0"/>
                </a:moveTo>
                <a:cubicBezTo>
                  <a:pt x="171789" y="310055"/>
                  <a:pt x="7127" y="620110"/>
                  <a:pt x="120" y="893379"/>
                </a:cubicBezTo>
                <a:cubicBezTo>
                  <a:pt x="-6887" y="1166648"/>
                  <a:pt x="294410" y="1639614"/>
                  <a:pt x="294410" y="1639614"/>
                </a:cubicBezTo>
                <a:lnTo>
                  <a:pt x="294410" y="1639614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pole tekstowe 3">
            <a:extLst>
              <a:ext uri="{FF2B5EF4-FFF2-40B4-BE49-F238E27FC236}">
                <a16:creationId xmlns:a16="http://schemas.microsoft.com/office/drawing/2014/main" id="{C5BA81BE-3F35-68BC-3042-97948F78B023}"/>
              </a:ext>
            </a:extLst>
          </p:cNvPr>
          <p:cNvSpPr txBox="1"/>
          <p:nvPr/>
        </p:nvSpPr>
        <p:spPr>
          <a:xfrm>
            <a:off x="9259845" y="31685"/>
            <a:ext cx="28710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Knowledge, </a:t>
            </a:r>
            <a:r>
              <a:rPr lang="pl-PL" sz="1400" b="1" dirty="0" err="1"/>
              <a:t>Skills</a:t>
            </a:r>
            <a:r>
              <a:rPr lang="pl-PL" sz="1400" b="1" dirty="0"/>
              <a:t> and </a:t>
            </a:r>
            <a:r>
              <a:rPr lang="pl-PL" sz="1400" b="1" dirty="0" err="1"/>
              <a:t>Competences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Project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Operations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rgbClr val="C00000"/>
                </a:solidFill>
              </a:rPr>
              <a:t>Quality</a:t>
            </a:r>
            <a:r>
              <a:rPr lang="pl-PL" sz="1400" dirty="0">
                <a:solidFill>
                  <a:srgbClr val="C00000"/>
                </a:solidFill>
              </a:rPr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Strategic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Ergonomics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E745C3E-1AFA-2037-6531-0882CF112607}"/>
              </a:ext>
            </a:extLst>
          </p:cNvPr>
          <p:cNvSpPr/>
          <p:nvPr/>
        </p:nvSpPr>
        <p:spPr>
          <a:xfrm>
            <a:off x="9078696" y="21877"/>
            <a:ext cx="3052192" cy="139480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pole tekstowe 3">
            <a:extLst>
              <a:ext uri="{FF2B5EF4-FFF2-40B4-BE49-F238E27FC236}">
                <a16:creationId xmlns:a16="http://schemas.microsoft.com/office/drawing/2014/main" id="{E5314E93-7CC6-B585-8050-AF726D0BEB19}"/>
              </a:ext>
            </a:extLst>
          </p:cNvPr>
          <p:cNvSpPr txBox="1"/>
          <p:nvPr/>
        </p:nvSpPr>
        <p:spPr>
          <a:xfrm>
            <a:off x="9201054" y="1362231"/>
            <a:ext cx="3001966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400" b="1" dirty="0" err="1"/>
              <a:t>Soft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r>
              <a:rPr lang="pl-PL" sz="1400" b="1" dirty="0"/>
              <a:t> </a:t>
            </a:r>
            <a:r>
              <a:rPr lang="pl-PL" sz="1400" b="1" dirty="0" err="1"/>
              <a:t>Requirements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Problem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Solving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Decision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Making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Team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Working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Communication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Skills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Innovation</a:t>
            </a:r>
            <a:r>
              <a:rPr lang="pl-PL" sz="1400" dirty="0"/>
              <a:t> and </a:t>
            </a:r>
            <a:r>
              <a:rPr lang="pl-PL" sz="1400" dirty="0" err="1"/>
              <a:t>Change</a:t>
            </a:r>
            <a:r>
              <a:rPr lang="pl-PL" sz="1400" dirty="0"/>
              <a:t> 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Leadership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Issues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rgbClr val="C00000"/>
                </a:solidFill>
              </a:rPr>
              <a:t>Entrepreneurial</a:t>
            </a:r>
            <a:r>
              <a:rPr lang="pl-PL" sz="1400" dirty="0">
                <a:solidFill>
                  <a:srgbClr val="C00000"/>
                </a:solidFill>
              </a:rPr>
              <a:t> </a:t>
            </a:r>
            <a:r>
              <a:rPr lang="pl-PL" sz="1400" dirty="0" err="1">
                <a:solidFill>
                  <a:srgbClr val="C00000"/>
                </a:solidFill>
              </a:rPr>
              <a:t>Mindset</a:t>
            </a:r>
            <a:r>
              <a:rPr lang="pl-PL" sz="1400" dirty="0">
                <a:solidFill>
                  <a:srgbClr val="C00000"/>
                </a:solidFill>
              </a:rPr>
              <a:t> and </a:t>
            </a:r>
            <a:r>
              <a:rPr lang="pl-PL" sz="1400" dirty="0" err="1">
                <a:solidFill>
                  <a:srgbClr val="C00000"/>
                </a:solidFill>
              </a:rPr>
              <a:t>skills</a:t>
            </a:r>
            <a:endParaRPr lang="pl-PL" sz="1400" dirty="0">
              <a:solidFill>
                <a:srgbClr val="C00000"/>
              </a:solidFill>
            </a:endParaRPr>
          </a:p>
        </p:txBody>
      </p:sp>
      <p:sp>
        <p:nvSpPr>
          <p:cNvPr id="26" name="pole tekstowe 3">
            <a:extLst>
              <a:ext uri="{FF2B5EF4-FFF2-40B4-BE49-F238E27FC236}">
                <a16:creationId xmlns:a16="http://schemas.microsoft.com/office/drawing/2014/main" id="{839379ED-3910-E8A4-FAD6-B748661DA5D3}"/>
              </a:ext>
            </a:extLst>
          </p:cNvPr>
          <p:cNvSpPr txBox="1"/>
          <p:nvPr/>
        </p:nvSpPr>
        <p:spPr>
          <a:xfrm>
            <a:off x="9288091" y="3484483"/>
            <a:ext cx="27780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/>
              <a:t>Digital Technologies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3D Printing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Augmented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/Virtual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Reality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/>
              <a:t>Cyber</a:t>
            </a:r>
            <a:r>
              <a:rPr lang="pl-PL" sz="1400" dirty="0"/>
              <a:t> Security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/>
              <a:t>Sensor-</a:t>
            </a:r>
            <a:r>
              <a:rPr lang="pl-PL" sz="1400" dirty="0" err="1"/>
              <a:t>based</a:t>
            </a:r>
            <a:r>
              <a:rPr lang="pl-PL" sz="1400" dirty="0"/>
              <a:t> Monitoring </a:t>
            </a:r>
            <a:r>
              <a:rPr lang="pl-PL" sz="1400" dirty="0" err="1"/>
              <a:t>Competences</a:t>
            </a:r>
            <a:endParaRPr lang="pl-PL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IoT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Monitoring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pole tekstowe 3">
            <a:extLst>
              <a:ext uri="{FF2B5EF4-FFF2-40B4-BE49-F238E27FC236}">
                <a16:creationId xmlns:a16="http://schemas.microsoft.com/office/drawing/2014/main" id="{2E295AEC-4996-3858-71D6-55B1CFCFEAA9}"/>
              </a:ext>
            </a:extLst>
          </p:cNvPr>
          <p:cNvSpPr txBox="1"/>
          <p:nvPr/>
        </p:nvSpPr>
        <p:spPr>
          <a:xfrm>
            <a:off x="9288091" y="5302969"/>
            <a:ext cx="277801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 err="1"/>
              <a:t>Analytical</a:t>
            </a:r>
            <a:r>
              <a:rPr lang="pl-PL" sz="1400" b="1" dirty="0"/>
              <a:t> </a:t>
            </a:r>
            <a:r>
              <a:rPr lang="pl-PL" sz="1400" b="1" dirty="0" err="1"/>
              <a:t>Skills</a:t>
            </a:r>
            <a:endParaRPr lang="pl-PL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Management Software Tools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rgbClr val="C00000"/>
                </a:solidFill>
              </a:rPr>
              <a:t>Computer-based</a:t>
            </a:r>
            <a:r>
              <a:rPr lang="pl-PL" sz="1400" dirty="0">
                <a:solidFill>
                  <a:srgbClr val="C00000"/>
                </a:solidFill>
              </a:rPr>
              <a:t> </a:t>
            </a:r>
            <a:r>
              <a:rPr lang="pl-PL" sz="1400" dirty="0" err="1">
                <a:solidFill>
                  <a:srgbClr val="C00000"/>
                </a:solidFill>
              </a:rPr>
              <a:t>Statistics</a:t>
            </a:r>
            <a:r>
              <a:rPr lang="pl-PL" sz="1400" dirty="0">
                <a:solidFill>
                  <a:srgbClr val="C00000"/>
                </a:solidFill>
              </a:rPr>
              <a:t> </a:t>
            </a:r>
            <a:r>
              <a:rPr lang="pl-PL" sz="1400" dirty="0" err="1">
                <a:solidFill>
                  <a:srgbClr val="C00000"/>
                </a:solidFill>
              </a:rPr>
              <a:t>Competences</a:t>
            </a:r>
            <a:endParaRPr lang="pl-PL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Big Data Analysis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C00000"/>
                </a:solidFill>
              </a:rPr>
              <a:t>Machine learning/AI </a:t>
            </a:r>
            <a:r>
              <a:rPr lang="pl-PL" sz="1400" dirty="0" err="1">
                <a:solidFill>
                  <a:srgbClr val="C00000"/>
                </a:solidFill>
              </a:rPr>
              <a:t>Competences</a:t>
            </a:r>
            <a:endParaRPr lang="pl-PL" sz="1400" dirty="0">
              <a:solidFill>
                <a:srgbClr val="C00000"/>
              </a:solidFill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E308D0E-F3A8-0136-A754-9B7CB609044C}"/>
              </a:ext>
            </a:extLst>
          </p:cNvPr>
          <p:cNvSpPr/>
          <p:nvPr/>
        </p:nvSpPr>
        <p:spPr>
          <a:xfrm>
            <a:off x="9078695" y="5302969"/>
            <a:ext cx="3113305" cy="155503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893BDB2-D4E6-64C9-1609-407418B452AE}"/>
              </a:ext>
            </a:extLst>
          </p:cNvPr>
          <p:cNvSpPr/>
          <p:nvPr/>
        </p:nvSpPr>
        <p:spPr>
          <a:xfrm>
            <a:off x="9078694" y="3501278"/>
            <a:ext cx="3113305" cy="176922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6E39256C-D2E8-399E-DC48-42A5D873BFF0}"/>
              </a:ext>
            </a:extLst>
          </p:cNvPr>
          <p:cNvSpPr/>
          <p:nvPr/>
        </p:nvSpPr>
        <p:spPr>
          <a:xfrm>
            <a:off x="9078695" y="1445324"/>
            <a:ext cx="3113305" cy="20066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0196FD58-D39B-D141-B38C-C26022430E5D}"/>
              </a:ext>
            </a:extLst>
          </p:cNvPr>
          <p:cNvSpPr/>
          <p:nvPr/>
        </p:nvSpPr>
        <p:spPr>
          <a:xfrm>
            <a:off x="589934" y="1671484"/>
            <a:ext cx="2163097" cy="4680155"/>
          </a:xfrm>
          <a:custGeom>
            <a:avLst/>
            <a:gdLst>
              <a:gd name="connsiteX0" fmla="*/ 336451 w 336451"/>
              <a:gd name="connsiteY0" fmla="*/ 0 h 1639614"/>
              <a:gd name="connsiteX1" fmla="*/ 120 w 336451"/>
              <a:gd name="connsiteY1" fmla="*/ 893379 h 1639614"/>
              <a:gd name="connsiteX2" fmla="*/ 294410 w 336451"/>
              <a:gd name="connsiteY2" fmla="*/ 1639614 h 1639614"/>
              <a:gd name="connsiteX3" fmla="*/ 294410 w 336451"/>
              <a:gd name="connsiteY3" fmla="*/ 1639614 h 1639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451" h="1639614">
                <a:moveTo>
                  <a:pt x="336451" y="0"/>
                </a:moveTo>
                <a:cubicBezTo>
                  <a:pt x="171789" y="310055"/>
                  <a:pt x="7127" y="620110"/>
                  <a:pt x="120" y="893379"/>
                </a:cubicBezTo>
                <a:cubicBezTo>
                  <a:pt x="-6887" y="1166648"/>
                  <a:pt x="294410" y="1639614"/>
                  <a:pt x="294410" y="1639614"/>
                </a:cubicBezTo>
                <a:lnTo>
                  <a:pt x="294410" y="1639614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0A7A20-94D3-9296-8E8A-22364B7098A7}"/>
              </a:ext>
            </a:extLst>
          </p:cNvPr>
          <p:cNvSpPr txBox="1"/>
          <p:nvPr/>
        </p:nvSpPr>
        <p:spPr>
          <a:xfrm>
            <a:off x="9286428" y="5516038"/>
            <a:ext cx="2822962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Management Software Tools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Computer-based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Statistics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77C388-F144-55D9-7F3E-CF01D49FD4C8}"/>
              </a:ext>
            </a:extLst>
          </p:cNvPr>
          <p:cNvSpPr txBox="1"/>
          <p:nvPr/>
        </p:nvSpPr>
        <p:spPr>
          <a:xfrm>
            <a:off x="9273968" y="6420228"/>
            <a:ext cx="280626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Machine learning/AI 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</a:rPr>
              <a:t>Competences</a:t>
            </a:r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4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14" grpId="0"/>
      <p:bldP spid="15" grpId="0" animBg="1"/>
      <p:bldP spid="31" grpId="0" animBg="1"/>
      <p:bldP spid="33" grpId="0" animBg="1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8206</TotalTime>
  <Words>3299</Words>
  <Application>Microsoft Macintosh PowerPoint</Application>
  <PresentationFormat>Widescreen</PresentationFormat>
  <Paragraphs>470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PowerPoint Presentation</vt:lpstr>
      <vt:lpstr>Summary: The Hallmark of Higher Education Programs in Industrial Engineering and Management</vt:lpstr>
      <vt:lpstr>Summary: The Hallmark of Higher Education Programs in Industrial Engineering and Management</vt:lpstr>
      <vt:lpstr>Guidelines</vt:lpstr>
      <vt:lpstr>Guidelines</vt:lpstr>
      <vt:lpstr>BoK Analysis</vt:lpstr>
      <vt:lpstr>BoK Analysis   Knowledge and Skills Clusters definition </vt:lpstr>
      <vt:lpstr>Global Learning Objectives (Suggestion from PUT in August)</vt:lpstr>
      <vt:lpstr>Global Learning Objectives (revised)</vt:lpstr>
      <vt:lpstr>Global Learning Objectives (revised)</vt:lpstr>
      <vt:lpstr>Using the CDIO Syllabus</vt:lpstr>
      <vt:lpstr>CDIO Syllabus</vt:lpstr>
      <vt:lpstr>Global Learning Objectives (revised)</vt:lpstr>
      <vt:lpstr>Example 1: LiU</vt:lpstr>
      <vt:lpstr>Example 2: UPM, Madrid</vt:lpstr>
      <vt:lpstr>Comparison (only LiU and UPM)</vt:lpstr>
      <vt:lpstr>First Year Courses (48 ECTS, 12 ECTS elective)</vt:lpstr>
      <vt:lpstr>IE3: IE&amp;M proposal </vt:lpstr>
      <vt:lpstr>Main Strengths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Program in Industrial Engineering and Management</dc:title>
  <dc:creator>Mathias Henningsson</dc:creator>
  <cp:lastModifiedBy>Mathias Henningsson</cp:lastModifiedBy>
  <cp:revision>37</cp:revision>
  <cp:lastPrinted>2022-09-23T08:58:19Z</cp:lastPrinted>
  <dcterms:created xsi:type="dcterms:W3CDTF">2022-06-03T06:42:58Z</dcterms:created>
  <dcterms:modified xsi:type="dcterms:W3CDTF">2022-10-12T07:55:44Z</dcterms:modified>
</cp:coreProperties>
</file>