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258" r:id="rId6"/>
    <p:sldId id="266" r:id="rId7"/>
    <p:sldId id="267" r:id="rId8"/>
    <p:sldId id="285" r:id="rId9"/>
    <p:sldId id="286" r:id="rId10"/>
    <p:sldId id="287" r:id="rId11"/>
    <p:sldId id="288" r:id="rId12"/>
    <p:sldId id="268" r:id="rId13"/>
    <p:sldId id="289"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Windows" initials="UW" lastIdx="1" clrIdx="0">
    <p:extLst>
      <p:ext uri="{19B8F6BF-5375-455C-9EA6-DF929625EA0E}">
        <p15:presenceInfo xmlns:p15="http://schemas.microsoft.com/office/powerpoint/2012/main" userId="Utente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96" autoAdjust="0"/>
    <p:restoredTop sz="94660"/>
  </p:normalViewPr>
  <p:slideViewPr>
    <p:cSldViewPr snapToGrid="0">
      <p:cViewPr varScale="1">
        <p:scale>
          <a:sx n="63" d="100"/>
          <a:sy n="63" d="100"/>
        </p:scale>
        <p:origin x="60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2D4A6-293C-44B2-B140-C35764707793}" type="datetimeFigureOut">
              <a:rPr lang="en-US" smtClean="0"/>
              <a:t>10/14/2022</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20E3FF-E589-490F-856A-14C46B98437E}" type="slidenum">
              <a:rPr lang="en-US" smtClean="0"/>
              <a:t>‹N›</a:t>
            </a:fld>
            <a:endParaRPr lang="en-US"/>
          </a:p>
        </p:txBody>
      </p:sp>
    </p:spTree>
    <p:extLst>
      <p:ext uri="{BB962C8B-B14F-4D97-AF65-F5344CB8AC3E}">
        <p14:creationId xmlns:p14="http://schemas.microsoft.com/office/powerpoint/2010/main" val="304082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6569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10</a:t>
            </a:fld>
            <a:endParaRPr/>
          </a:p>
        </p:txBody>
      </p:sp>
    </p:spTree>
    <p:extLst>
      <p:ext uri="{BB962C8B-B14F-4D97-AF65-F5344CB8AC3E}">
        <p14:creationId xmlns:p14="http://schemas.microsoft.com/office/powerpoint/2010/main" val="3048728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11</a:t>
            </a:fld>
            <a:endParaRPr/>
          </a:p>
        </p:txBody>
      </p:sp>
    </p:spTree>
    <p:extLst>
      <p:ext uri="{BB962C8B-B14F-4D97-AF65-F5344CB8AC3E}">
        <p14:creationId xmlns:p14="http://schemas.microsoft.com/office/powerpoint/2010/main" val="2028018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2</a:t>
            </a:fld>
            <a:endParaRPr/>
          </a:p>
        </p:txBody>
      </p:sp>
    </p:spTree>
    <p:extLst>
      <p:ext uri="{BB962C8B-B14F-4D97-AF65-F5344CB8AC3E}">
        <p14:creationId xmlns:p14="http://schemas.microsoft.com/office/powerpoint/2010/main" val="3588922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3</a:t>
            </a:fld>
            <a:endParaRPr/>
          </a:p>
        </p:txBody>
      </p:sp>
    </p:spTree>
    <p:extLst>
      <p:ext uri="{BB962C8B-B14F-4D97-AF65-F5344CB8AC3E}">
        <p14:creationId xmlns:p14="http://schemas.microsoft.com/office/powerpoint/2010/main" val="2648081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4</a:t>
            </a:fld>
            <a:endParaRPr/>
          </a:p>
        </p:txBody>
      </p:sp>
    </p:spTree>
    <p:extLst>
      <p:ext uri="{BB962C8B-B14F-4D97-AF65-F5344CB8AC3E}">
        <p14:creationId xmlns:p14="http://schemas.microsoft.com/office/powerpoint/2010/main" val="2316437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5</a:t>
            </a:fld>
            <a:endParaRPr/>
          </a:p>
        </p:txBody>
      </p:sp>
    </p:spTree>
    <p:extLst>
      <p:ext uri="{BB962C8B-B14F-4D97-AF65-F5344CB8AC3E}">
        <p14:creationId xmlns:p14="http://schemas.microsoft.com/office/powerpoint/2010/main" val="390483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6</a:t>
            </a:fld>
            <a:endParaRPr/>
          </a:p>
        </p:txBody>
      </p:sp>
    </p:spTree>
    <p:extLst>
      <p:ext uri="{BB962C8B-B14F-4D97-AF65-F5344CB8AC3E}">
        <p14:creationId xmlns:p14="http://schemas.microsoft.com/office/powerpoint/2010/main" val="75788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7</a:t>
            </a:fld>
            <a:endParaRPr/>
          </a:p>
        </p:txBody>
      </p:sp>
    </p:spTree>
    <p:extLst>
      <p:ext uri="{BB962C8B-B14F-4D97-AF65-F5344CB8AC3E}">
        <p14:creationId xmlns:p14="http://schemas.microsoft.com/office/powerpoint/2010/main" val="370689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8</a:t>
            </a:fld>
            <a:endParaRPr/>
          </a:p>
        </p:txBody>
      </p:sp>
    </p:spTree>
    <p:extLst>
      <p:ext uri="{BB962C8B-B14F-4D97-AF65-F5344CB8AC3E}">
        <p14:creationId xmlns:p14="http://schemas.microsoft.com/office/powerpoint/2010/main" val="3037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it-IT"/>
              <a:t>9</a:t>
            </a:fld>
            <a:endParaRPr/>
          </a:p>
        </p:txBody>
      </p:sp>
    </p:spTree>
    <p:extLst>
      <p:ext uri="{BB962C8B-B14F-4D97-AF65-F5344CB8AC3E}">
        <p14:creationId xmlns:p14="http://schemas.microsoft.com/office/powerpoint/2010/main" val="3874109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10/14/2022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8444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10/14/2022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887703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10/14/2022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23204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8E4170AB-E679-4A63-9210-2CAAD409B9D0}" type="datetimeFigureOut">
              <a:rPr lang="en-US" smtClean="0"/>
              <a:t>10/14/2022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214626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E4170AB-E679-4A63-9210-2CAAD409B9D0}" type="datetimeFigureOut">
              <a:rPr lang="en-US" smtClean="0"/>
              <a:t>10/14/2022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67887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8E4170AB-E679-4A63-9210-2CAAD409B9D0}" type="datetimeFigureOut">
              <a:rPr lang="en-US" smtClean="0"/>
              <a:t>10/14/2022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54399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8E4170AB-E679-4A63-9210-2CAAD409B9D0}" type="datetimeFigureOut">
              <a:rPr lang="en-US" smtClean="0"/>
              <a:t>10/14/2022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95162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8E4170AB-E679-4A63-9210-2CAAD409B9D0}" type="datetimeFigureOut">
              <a:rPr lang="en-US" smtClean="0"/>
              <a:t>10/14/2022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202300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E4170AB-E679-4A63-9210-2CAAD409B9D0}" type="datetimeFigureOut">
              <a:rPr lang="en-US" smtClean="0"/>
              <a:t>10/14/2022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168779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10/14/2022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35186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E4170AB-E679-4A63-9210-2CAAD409B9D0}" type="datetimeFigureOut">
              <a:rPr lang="en-US" smtClean="0"/>
              <a:t>10/14/2022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9D7892F2-3E59-4251-8021-6A99CB2F3062}" type="slidenum">
              <a:rPr lang="en-US" smtClean="0"/>
              <a:t>‹N›</a:t>
            </a:fld>
            <a:endParaRPr lang="en-US"/>
          </a:p>
        </p:txBody>
      </p:sp>
    </p:spTree>
    <p:extLst>
      <p:ext uri="{BB962C8B-B14F-4D97-AF65-F5344CB8AC3E}">
        <p14:creationId xmlns:p14="http://schemas.microsoft.com/office/powerpoint/2010/main" val="398626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170AB-E679-4A63-9210-2CAAD409B9D0}" type="datetimeFigureOut">
              <a:rPr lang="en-US" smtClean="0"/>
              <a:t>10/14/2022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892F2-3E59-4251-8021-6A99CB2F3062}" type="slidenum">
              <a:rPr lang="en-US" smtClean="0"/>
              <a:t>‹N›</a:t>
            </a:fld>
            <a:endParaRPr lang="en-US"/>
          </a:p>
        </p:txBody>
      </p:sp>
    </p:spTree>
    <p:extLst>
      <p:ext uri="{BB962C8B-B14F-4D97-AF65-F5344CB8AC3E}">
        <p14:creationId xmlns:p14="http://schemas.microsoft.com/office/powerpoint/2010/main" val="410029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gianluigi.depascale@g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1385188" y="2867640"/>
            <a:ext cx="9144000" cy="1515918"/>
          </a:xfrm>
          <a:prstGeom prst="rect">
            <a:avLst/>
          </a:prstGeom>
          <a:solidFill>
            <a:schemeClr val="lt1"/>
          </a:solid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E20D1C"/>
              </a:buClr>
              <a:buSzPts val="6000"/>
              <a:buNone/>
            </a:pPr>
            <a:endParaRPr sz="3600" b="1" dirty="0">
              <a:solidFill>
                <a:srgbClr val="FF0000"/>
              </a:solidFill>
              <a:latin typeface="Arial"/>
              <a:ea typeface="Arial"/>
              <a:cs typeface="Arial"/>
              <a:sym typeface="Arial"/>
            </a:endParaRPr>
          </a:p>
        </p:txBody>
      </p:sp>
      <p:grpSp>
        <p:nvGrpSpPr>
          <p:cNvPr id="91" name="Google Shape;91;p1"/>
          <p:cNvGrpSpPr/>
          <p:nvPr/>
        </p:nvGrpSpPr>
        <p:grpSpPr>
          <a:xfrm>
            <a:off x="307340" y="5954391"/>
            <a:ext cx="2849033" cy="707886"/>
            <a:chOff x="63500" y="5989560"/>
            <a:chExt cx="2849033" cy="707886"/>
          </a:xfrm>
        </p:grpSpPr>
        <p:sp>
          <p:nvSpPr>
            <p:cNvPr id="92" name="Google Shape;92;p1"/>
            <p:cNvSpPr/>
            <p:nvPr/>
          </p:nvSpPr>
          <p:spPr>
            <a:xfrm>
              <a:off x="711200" y="5989560"/>
              <a:ext cx="220133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000" b="0" i="0" u="none" strike="noStrike" cap="none" dirty="0">
                  <a:solidFill>
                    <a:schemeClr val="dk1"/>
                  </a:solidFill>
                  <a:latin typeface="Calibri"/>
                  <a:ea typeface="Calibri"/>
                  <a:cs typeface="Calibri"/>
                  <a:sym typeface="Calibri"/>
                </a:rPr>
                <a:t>This project has received funding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from the European Union’s Erasmus+ </a:t>
              </a:r>
              <a:endParaRPr dirty="0"/>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programme under grant agreement</a:t>
              </a:r>
              <a:endParaRPr sz="1000" dirty="0">
                <a:solidFill>
                  <a:schemeClr val="dk1"/>
                </a:solidFill>
                <a:latin typeface="Calibri"/>
                <a:ea typeface="Calibri"/>
                <a:cs typeface="Calibri"/>
                <a:sym typeface="Calibri"/>
              </a:endParaRPr>
            </a:p>
            <a:p>
              <a:pPr marL="0" marR="0" lvl="0" indent="0" algn="l" rtl="0">
                <a:spcBef>
                  <a:spcPts val="0"/>
                </a:spcBef>
                <a:spcAft>
                  <a:spcPts val="0"/>
                </a:spcAft>
                <a:buNone/>
              </a:pPr>
              <a:r>
                <a:rPr lang="it-IT" sz="1000" dirty="0">
                  <a:solidFill>
                    <a:schemeClr val="dk1"/>
                  </a:solidFill>
                  <a:latin typeface="Calibri"/>
                  <a:ea typeface="Calibri"/>
                  <a:cs typeface="Calibri"/>
                  <a:sym typeface="Calibri"/>
                </a:rPr>
                <a:t>N. 2018-2279/001-001</a:t>
              </a:r>
              <a:endParaRPr dirty="0"/>
            </a:p>
          </p:txBody>
        </p:sp>
        <p:pic>
          <p:nvPicPr>
            <p:cNvPr id="93" name="Google Shape;93;p1"/>
            <p:cNvPicPr preferRelativeResize="0"/>
            <p:nvPr/>
          </p:nvPicPr>
          <p:blipFill rotWithShape="1">
            <a:blip r:embed="rId3">
              <a:alphaModFix/>
            </a:blip>
            <a:srcRect/>
            <a:stretch/>
          </p:blipFill>
          <p:spPr>
            <a:xfrm>
              <a:off x="63500" y="6044826"/>
              <a:ext cx="647700" cy="444500"/>
            </a:xfrm>
            <a:prstGeom prst="rect">
              <a:avLst/>
            </a:prstGeom>
            <a:noFill/>
            <a:ln>
              <a:noFill/>
            </a:ln>
          </p:spPr>
        </p:pic>
      </p:grpSp>
      <p:pic>
        <p:nvPicPr>
          <p:cNvPr id="2" name="Immagine 1">
            <a:extLst>
              <a:ext uri="{FF2B5EF4-FFF2-40B4-BE49-F238E27FC236}">
                <a16:creationId xmlns:a16="http://schemas.microsoft.com/office/drawing/2014/main" id="{EAEED29F-B3E0-C848-921F-0726C269BFAA}"/>
              </a:ext>
            </a:extLst>
          </p:cNvPr>
          <p:cNvPicPr>
            <a:picLocks noChangeAspect="1"/>
          </p:cNvPicPr>
          <p:nvPr/>
        </p:nvPicPr>
        <p:blipFill>
          <a:blip r:embed="rId4"/>
          <a:stretch>
            <a:fillRect/>
          </a:stretch>
        </p:blipFill>
        <p:spPr>
          <a:xfrm>
            <a:off x="0" y="0"/>
            <a:ext cx="12192000" cy="5746271"/>
          </a:xfrm>
          <a:prstGeom prst="rect">
            <a:avLst/>
          </a:prstGeom>
        </p:spPr>
      </p:pic>
      <p:pic>
        <p:nvPicPr>
          <p:cNvPr id="6" name="Immagine 5">
            <a:extLst>
              <a:ext uri="{FF2B5EF4-FFF2-40B4-BE49-F238E27FC236}">
                <a16:creationId xmlns:a16="http://schemas.microsoft.com/office/drawing/2014/main" id="{A2CD5FD4-4598-DE4A-BA60-490C33F03026}"/>
              </a:ext>
            </a:extLst>
          </p:cNvPr>
          <p:cNvPicPr>
            <a:picLocks noChangeAspect="1"/>
          </p:cNvPicPr>
          <p:nvPr/>
        </p:nvPicPr>
        <p:blipFill>
          <a:blip r:embed="rId5"/>
          <a:stretch>
            <a:fillRect/>
          </a:stretch>
        </p:blipFill>
        <p:spPr>
          <a:xfrm>
            <a:off x="307339" y="173864"/>
            <a:ext cx="6047805" cy="1712787"/>
          </a:xfrm>
          <a:prstGeom prst="rect">
            <a:avLst/>
          </a:prstGeom>
        </p:spPr>
      </p:pic>
      <p:pic>
        <p:nvPicPr>
          <p:cNvPr id="4" name="Immagine 3">
            <a:extLst>
              <a:ext uri="{FF2B5EF4-FFF2-40B4-BE49-F238E27FC236}">
                <a16:creationId xmlns:a16="http://schemas.microsoft.com/office/drawing/2014/main" id="{354A0B71-977F-C243-A14F-D12CF8984D79}"/>
              </a:ext>
            </a:extLst>
          </p:cNvPr>
          <p:cNvPicPr>
            <a:picLocks noChangeAspect="1"/>
          </p:cNvPicPr>
          <p:nvPr/>
        </p:nvPicPr>
        <p:blipFill>
          <a:blip r:embed="rId6"/>
          <a:stretch>
            <a:fillRect/>
          </a:stretch>
        </p:blipFill>
        <p:spPr>
          <a:xfrm>
            <a:off x="6478124" y="1352738"/>
            <a:ext cx="5475571" cy="4180959"/>
          </a:xfrm>
          <a:prstGeom prst="rect">
            <a:avLst/>
          </a:prstGeom>
        </p:spPr>
      </p:pic>
      <p:sp>
        <p:nvSpPr>
          <p:cNvPr id="3" name="Rettangolo 2">
            <a:extLst>
              <a:ext uri="{FF2B5EF4-FFF2-40B4-BE49-F238E27FC236}">
                <a16:creationId xmlns:a16="http://schemas.microsoft.com/office/drawing/2014/main" id="{0D1848F2-82FD-8844-A622-E117468EF706}"/>
              </a:ext>
            </a:extLst>
          </p:cNvPr>
          <p:cNvSpPr/>
          <p:nvPr/>
        </p:nvSpPr>
        <p:spPr>
          <a:xfrm>
            <a:off x="119152" y="1953604"/>
            <a:ext cx="11953695" cy="3471720"/>
          </a:xfrm>
          <a:prstGeom prst="rect">
            <a:avLst/>
          </a:prstGeom>
        </p:spPr>
        <p:txBody>
          <a:bodyPr wrap="square">
            <a:spAutoFit/>
          </a:bodyPr>
          <a:lstStyle/>
          <a:p>
            <a:pPr marL="2246313" lvl="0" indent="-2246313">
              <a:lnSpc>
                <a:spcPct val="90000"/>
              </a:lnSpc>
              <a:buClr>
                <a:srgbClr val="E20D1C"/>
              </a:buClr>
              <a:buSzPts val="3600"/>
            </a:pPr>
            <a:r>
              <a:rPr lang="it-IT" sz="4000" b="1" dirty="0">
                <a:solidFill>
                  <a:schemeClr val="bg1"/>
                </a:solidFill>
                <a:latin typeface="Arial" panose="020B0604020202020204" pitchFamily="34" charset="0"/>
                <a:ea typeface="Open Sans ExtraBold"/>
                <a:cs typeface="Open Sans ExtraBold"/>
                <a:sym typeface="Open Sans ExtraBold"/>
              </a:rPr>
              <a:t>WP5</a:t>
            </a:r>
            <a:r>
              <a:rPr lang="it-IT" sz="4800" b="1" dirty="0">
                <a:solidFill>
                  <a:schemeClr val="bg1"/>
                </a:solidFill>
                <a:latin typeface="Arial" panose="020B0604020202020204" pitchFamily="34" charset="0"/>
                <a:ea typeface="Open Sans ExtraBold"/>
                <a:cs typeface="Open Sans ExtraBold"/>
                <a:sym typeface="Open Sans ExtraBold"/>
              </a:rPr>
              <a:t> - </a:t>
            </a:r>
            <a:r>
              <a:rPr lang="en-US" sz="2800" b="1" dirty="0">
                <a:solidFill>
                  <a:schemeClr val="bg1"/>
                </a:solidFill>
                <a:latin typeface="Arial" panose="020B0604020202020204" pitchFamily="34" charset="0"/>
                <a:ea typeface="Open Sans ExtraBold"/>
                <a:cs typeface="Open Sans ExtraBold"/>
                <a:sym typeface="Open Sans ExtraBold"/>
              </a:rPr>
              <a:t>Preparation of the IE3 Handbook. Design and content. Discussion and final decision</a:t>
            </a:r>
          </a:p>
          <a:p>
            <a:pPr marL="2246313" lvl="0" indent="-2246313">
              <a:lnSpc>
                <a:spcPct val="90000"/>
              </a:lnSpc>
              <a:buClr>
                <a:srgbClr val="E20D1C"/>
              </a:buClr>
              <a:buSzPts val="3600"/>
            </a:pPr>
            <a:r>
              <a:rPr lang="es-ES" sz="6000" b="1" dirty="0">
                <a:solidFill>
                  <a:schemeClr val="bg1"/>
                </a:solidFill>
                <a:latin typeface="Arial" panose="020B0604020202020204" pitchFamily="34" charset="0"/>
                <a:ea typeface="Open Sans ExtraBold"/>
                <a:cs typeface="Open Sans ExtraBold"/>
                <a:sym typeface="Open Sans ExtraBold"/>
              </a:rPr>
              <a:t>	</a:t>
            </a: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endParaRPr lang="es-ES" sz="3600" b="1" dirty="0">
              <a:solidFill>
                <a:schemeClr val="bg1"/>
              </a:solidFill>
              <a:latin typeface="Arial" panose="020B0604020202020204" pitchFamily="34" charset="0"/>
              <a:ea typeface="Open Sans ExtraBold"/>
              <a:cs typeface="Open Sans ExtraBold"/>
              <a:sym typeface="Open Sans ExtraBold"/>
            </a:endParaRPr>
          </a:p>
          <a:p>
            <a:pPr marL="2246313" lvl="0" indent="-2246313">
              <a:lnSpc>
                <a:spcPct val="90000"/>
              </a:lnSpc>
              <a:buClr>
                <a:srgbClr val="E20D1C"/>
              </a:buClr>
              <a:buSzPts val="3600"/>
            </a:pPr>
            <a:r>
              <a:rPr lang="es-ES" sz="3200" b="1" dirty="0">
                <a:solidFill>
                  <a:schemeClr val="bg1"/>
                </a:solidFill>
                <a:latin typeface="Arial" panose="020B0604020202020204" pitchFamily="34" charset="0"/>
                <a:ea typeface="Open Sans ExtraBold"/>
                <a:cs typeface="Open Sans ExtraBold"/>
                <a:sym typeface="Open Sans ExtraBold"/>
              </a:rPr>
              <a:t>Partners: InfoTech and LiU</a:t>
            </a:r>
            <a:endParaRPr lang="it-IT"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2344495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931722" cy="966241"/>
          </a:xfrm>
          <a:prstGeom prst="rect">
            <a:avLst/>
          </a:prstGeom>
          <a:noFill/>
          <a:ln>
            <a:noFill/>
          </a:ln>
        </p:spPr>
        <p:txBody>
          <a:bodyPr spcFirstLastPara="1" wrap="square" lIns="91425" tIns="45700" rIns="91425" bIns="45700" anchor="t" anchorCtr="0">
            <a:noAutofit/>
          </a:bodyPr>
          <a:lstStyle/>
          <a:p>
            <a:pPr marL="0" indent="0">
              <a:buNone/>
            </a:pPr>
            <a:r>
              <a:rPr lang="it-IT" sz="3200" b="1" dirty="0" err="1">
                <a:solidFill>
                  <a:srgbClr val="304987"/>
                </a:solidFill>
                <a:sym typeface="Wingdings" panose="05000000000000000000" pitchFamily="2" charset="2"/>
              </a:rPr>
              <a:t>What</a:t>
            </a:r>
            <a:r>
              <a:rPr lang="it-IT" sz="3200" b="1" dirty="0">
                <a:solidFill>
                  <a:srgbClr val="304987"/>
                </a:solidFill>
                <a:sym typeface="Wingdings" panose="05000000000000000000" pitchFamily="2" charset="2"/>
              </a:rPr>
              <a:t> are the technical </a:t>
            </a:r>
            <a:r>
              <a:rPr lang="it-IT" sz="3200" b="1" dirty="0" err="1">
                <a:solidFill>
                  <a:srgbClr val="304987"/>
                </a:solidFill>
                <a:sym typeface="Wingdings" panose="05000000000000000000" pitchFamily="2" charset="2"/>
              </a:rPr>
              <a:t>aspects</a:t>
            </a:r>
            <a:r>
              <a:rPr lang="it-IT" sz="3200" b="1" dirty="0">
                <a:solidFill>
                  <a:srgbClr val="304987"/>
                </a:solidFill>
                <a:sym typeface="Wingdings" panose="05000000000000000000" pitchFamily="2" charset="2"/>
              </a:rPr>
              <a:t> to replicate the </a:t>
            </a:r>
            <a:r>
              <a:rPr lang="it-IT" sz="3200" b="1" dirty="0" err="1">
                <a:solidFill>
                  <a:srgbClr val="304987"/>
                </a:solidFill>
                <a:sym typeface="Wingdings" panose="05000000000000000000" pitchFamily="2" charset="2"/>
              </a:rPr>
              <a:t>course</a:t>
            </a:r>
            <a:r>
              <a:rPr lang="it-IT" sz="3200" b="1" dirty="0">
                <a:solidFill>
                  <a:srgbClr val="304987"/>
                </a:solidFill>
                <a:sym typeface="Wingdings" panose="05000000000000000000" pitchFamily="2" charset="2"/>
              </a:rPr>
              <a:t> that </a:t>
            </a:r>
            <a:r>
              <a:rPr lang="it-IT" sz="3200" b="1" dirty="0" err="1">
                <a:solidFill>
                  <a:srgbClr val="304987"/>
                </a:solidFill>
                <a:sym typeface="Wingdings" panose="05000000000000000000" pitchFamily="2" charset="2"/>
              </a:rPr>
              <a:t>should</a:t>
            </a:r>
            <a:r>
              <a:rPr lang="it-IT" sz="3200" b="1" dirty="0">
                <a:solidFill>
                  <a:srgbClr val="304987"/>
                </a:solidFill>
                <a:sym typeface="Wingdings" panose="05000000000000000000" pitchFamily="2" charset="2"/>
              </a:rPr>
              <a:t> be </a:t>
            </a:r>
            <a:r>
              <a:rPr lang="it-IT" sz="3200" b="1" dirty="0" err="1">
                <a:solidFill>
                  <a:srgbClr val="304987"/>
                </a:solidFill>
                <a:sym typeface="Wingdings" panose="05000000000000000000" pitchFamily="2" charset="2"/>
              </a:rPr>
              <a:t>shared</a:t>
            </a:r>
            <a:r>
              <a:rPr lang="it-IT" sz="3200" b="1" dirty="0">
                <a:solidFill>
                  <a:srgbClr val="304987"/>
                </a:solidFill>
                <a:sym typeface="Wingdings" panose="05000000000000000000" pitchFamily="2" charset="2"/>
              </a:rPr>
              <a:t> </a:t>
            </a:r>
            <a:r>
              <a:rPr lang="it-IT" sz="3200" b="1" dirty="0" err="1">
                <a:solidFill>
                  <a:srgbClr val="304987"/>
                </a:solidFill>
                <a:sym typeface="Wingdings" panose="05000000000000000000" pitchFamily="2" charset="2"/>
              </a:rPr>
              <a:t>through</a:t>
            </a:r>
            <a:r>
              <a:rPr lang="it-IT" sz="3200" b="1" dirty="0">
                <a:solidFill>
                  <a:srgbClr val="304987"/>
                </a:solidFill>
                <a:sym typeface="Wingdings" panose="05000000000000000000" pitchFamily="2" charset="2"/>
              </a:rPr>
              <a:t> the </a:t>
            </a:r>
            <a:r>
              <a:rPr lang="it-IT" sz="3200" b="1" dirty="0" err="1">
                <a:solidFill>
                  <a:srgbClr val="304987"/>
                </a:solidFill>
                <a:sym typeface="Wingdings" panose="05000000000000000000" pitchFamily="2" charset="2"/>
              </a:rPr>
              <a:t>Handbook</a:t>
            </a:r>
            <a:r>
              <a:rPr lang="it-IT" sz="3200" b="1" dirty="0">
                <a:solidFill>
                  <a:srgbClr val="304987"/>
                </a:solidFill>
                <a:sym typeface="Wingdings" panose="05000000000000000000" pitchFamily="2" charset="2"/>
              </a:rPr>
              <a:t>?</a:t>
            </a:r>
          </a:p>
        </p:txBody>
      </p:sp>
      <p:sp>
        <p:nvSpPr>
          <p:cNvPr id="6" name="Rectángulo 6">
            <a:extLst>
              <a:ext uri="{FF2B5EF4-FFF2-40B4-BE49-F238E27FC236}">
                <a16:creationId xmlns:a16="http://schemas.microsoft.com/office/drawing/2014/main" id="{01D52ACD-79B2-C7E3-AE5A-E72D825896D1}"/>
              </a:ext>
            </a:extLst>
          </p:cNvPr>
          <p:cNvSpPr/>
          <p:nvPr/>
        </p:nvSpPr>
        <p:spPr>
          <a:xfrm>
            <a:off x="260278" y="1398642"/>
            <a:ext cx="11756338" cy="4770537"/>
          </a:xfrm>
          <a:prstGeom prst="rect">
            <a:avLst/>
          </a:prstGeom>
          <a:ln>
            <a:noFill/>
          </a:ln>
        </p:spPr>
        <p:txBody>
          <a:bodyPr wrap="square">
            <a:spAutoFit/>
          </a:bodyPr>
          <a:lstStyle/>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r>
              <a:rPr lang="it-IT" sz="2800" b="1" dirty="0">
                <a:solidFill>
                  <a:srgbClr val="304987"/>
                </a:solidFill>
              </a:rPr>
              <a:t>Leverage the new </a:t>
            </a:r>
            <a:r>
              <a:rPr lang="it-IT" sz="2800" b="1" dirty="0" err="1">
                <a:solidFill>
                  <a:srgbClr val="304987"/>
                </a:solidFill>
              </a:rPr>
              <a:t>BoK</a:t>
            </a:r>
            <a:r>
              <a:rPr lang="it-IT" sz="2800" b="1" dirty="0">
                <a:solidFill>
                  <a:srgbClr val="304987"/>
                </a:solidFill>
              </a:rPr>
              <a:t> guidelines </a:t>
            </a:r>
          </a:p>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r>
              <a:rPr lang="it-IT" sz="2800" b="1" dirty="0">
                <a:solidFill>
                  <a:srgbClr val="304987"/>
                </a:solidFill>
              </a:rPr>
              <a:t>Leverage the R3.1 </a:t>
            </a:r>
            <a:r>
              <a:rPr lang="it-IT" sz="2800" b="1" dirty="0">
                <a:solidFill>
                  <a:srgbClr val="304987"/>
                </a:solidFill>
                <a:sym typeface="Wingdings" panose="05000000000000000000" pitchFamily="2" charset="2"/>
              </a:rPr>
              <a:t> IE3 Course Action Plan</a:t>
            </a:r>
            <a:endParaRPr lang="it-IT" sz="2800" b="1" dirty="0"/>
          </a:p>
          <a:p>
            <a:pPr marL="342900" indent="-342900">
              <a:buFont typeface="Wingdings" panose="05000000000000000000" pitchFamily="2" charset="2"/>
              <a:buChar char="q"/>
            </a:pPr>
            <a:endParaRPr lang="it-IT" sz="2800" b="1" dirty="0">
              <a:solidFill>
                <a:srgbClr val="304987"/>
              </a:solidFill>
              <a:sym typeface="Wingdings" panose="05000000000000000000" pitchFamily="2" charset="2"/>
            </a:endParaRP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marL="342900"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grpSp>
        <p:nvGrpSpPr>
          <p:cNvPr id="12" name="Gruppo 11">
            <a:extLst>
              <a:ext uri="{FF2B5EF4-FFF2-40B4-BE49-F238E27FC236}">
                <a16:creationId xmlns:a16="http://schemas.microsoft.com/office/drawing/2014/main" id="{53D7F84A-45BE-7A47-C6DB-56477890BC30}"/>
              </a:ext>
            </a:extLst>
          </p:cNvPr>
          <p:cNvGrpSpPr/>
          <p:nvPr/>
        </p:nvGrpSpPr>
        <p:grpSpPr>
          <a:xfrm>
            <a:off x="7162800" y="1179388"/>
            <a:ext cx="4216402" cy="2346132"/>
            <a:chOff x="7162800" y="1179388"/>
            <a:chExt cx="4216402" cy="2346132"/>
          </a:xfrm>
        </p:grpSpPr>
        <p:grpSp>
          <p:nvGrpSpPr>
            <p:cNvPr id="3" name="Gruppo 2">
              <a:extLst>
                <a:ext uri="{FF2B5EF4-FFF2-40B4-BE49-F238E27FC236}">
                  <a16:creationId xmlns:a16="http://schemas.microsoft.com/office/drawing/2014/main" id="{F458039A-2C0E-2DF5-5F08-02F6EF20A18D}"/>
                </a:ext>
              </a:extLst>
            </p:cNvPr>
            <p:cNvGrpSpPr/>
            <p:nvPr/>
          </p:nvGrpSpPr>
          <p:grpSpPr>
            <a:xfrm>
              <a:off x="8077202" y="1179388"/>
              <a:ext cx="3302000" cy="2081441"/>
              <a:chOff x="7782562" y="2297519"/>
              <a:chExt cx="3302000" cy="2081441"/>
            </a:xfrm>
          </p:grpSpPr>
          <p:sp>
            <p:nvSpPr>
              <p:cNvPr id="4" name="Rettangolo 3">
                <a:extLst>
                  <a:ext uri="{FF2B5EF4-FFF2-40B4-BE49-F238E27FC236}">
                    <a16:creationId xmlns:a16="http://schemas.microsoft.com/office/drawing/2014/main" id="{49EFB3F0-7574-AF66-54B1-B14C1B345CC2}"/>
                  </a:ext>
                </a:extLst>
              </p:cNvPr>
              <p:cNvSpPr/>
              <p:nvPr/>
            </p:nvSpPr>
            <p:spPr>
              <a:xfrm>
                <a:off x="7782562" y="2834640"/>
                <a:ext cx="3302000" cy="1544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1" dirty="0" err="1">
                    <a:solidFill>
                      <a:srgbClr val="FF0000"/>
                    </a:solidFill>
                  </a:rPr>
                  <a:t>Develop</a:t>
                </a:r>
                <a:r>
                  <a:rPr lang="it-IT" sz="1800" b="1" dirty="0">
                    <a:solidFill>
                      <a:srgbClr val="FF0000"/>
                    </a:solidFill>
                  </a:rPr>
                  <a:t> new </a:t>
                </a:r>
                <a:r>
                  <a:rPr lang="it-IT" sz="1800" b="1" dirty="0">
                    <a:solidFill>
                      <a:srgbClr val="304987"/>
                    </a:solidFill>
                  </a:rPr>
                  <a:t>training </a:t>
                </a:r>
                <a:r>
                  <a:rPr lang="it-IT" sz="1800" b="1" dirty="0" err="1">
                    <a:solidFill>
                      <a:srgbClr val="304987"/>
                    </a:solidFill>
                  </a:rPr>
                  <a:t>materials</a:t>
                </a:r>
                <a:endParaRPr lang="it-IT" sz="1800" b="1" dirty="0">
                  <a:solidFill>
                    <a:srgbClr val="304987"/>
                  </a:solidFill>
                </a:endParaRPr>
              </a:p>
              <a:p>
                <a:pPr algn="ctr"/>
                <a:r>
                  <a:rPr lang="it-IT" b="1" dirty="0">
                    <a:solidFill>
                      <a:srgbClr val="304987"/>
                    </a:solidFill>
                  </a:rPr>
                  <a:t>By </a:t>
                </a:r>
                <a:r>
                  <a:rPr lang="it-IT" b="1" dirty="0" err="1">
                    <a:solidFill>
                      <a:srgbClr val="304987"/>
                    </a:solidFill>
                  </a:rPr>
                  <a:t>exploiting</a:t>
                </a:r>
                <a:r>
                  <a:rPr lang="it-IT" b="1" dirty="0">
                    <a:solidFill>
                      <a:srgbClr val="304987"/>
                    </a:solidFill>
                  </a:rPr>
                  <a:t> the IE3 </a:t>
                </a:r>
                <a:r>
                  <a:rPr lang="it-IT" b="1" dirty="0" err="1">
                    <a:solidFill>
                      <a:srgbClr val="304987"/>
                    </a:solidFill>
                  </a:rPr>
                  <a:t>BoK</a:t>
                </a:r>
                <a:endParaRPr lang="it-IT" sz="1800" b="1" dirty="0">
                  <a:solidFill>
                    <a:srgbClr val="304987"/>
                  </a:solidFill>
                </a:endParaRPr>
              </a:p>
            </p:txBody>
          </p:sp>
          <p:sp>
            <p:nvSpPr>
              <p:cNvPr id="5" name="CasellaDiTesto 4">
                <a:extLst>
                  <a:ext uri="{FF2B5EF4-FFF2-40B4-BE49-F238E27FC236}">
                    <a16:creationId xmlns:a16="http://schemas.microsoft.com/office/drawing/2014/main" id="{82D1054F-CF95-D2C5-3899-AF3710A62AE0}"/>
                  </a:ext>
                </a:extLst>
              </p:cNvPr>
              <p:cNvSpPr txBox="1"/>
              <p:nvPr/>
            </p:nvSpPr>
            <p:spPr>
              <a:xfrm>
                <a:off x="8801321" y="2297519"/>
                <a:ext cx="1264482" cy="400110"/>
              </a:xfrm>
              <a:prstGeom prst="rect">
                <a:avLst/>
              </a:prstGeom>
              <a:noFill/>
            </p:spPr>
            <p:txBody>
              <a:bodyPr wrap="square" rtlCol="0">
                <a:spAutoFit/>
              </a:bodyPr>
              <a:lstStyle/>
              <a:p>
                <a:pPr algn="ctr"/>
                <a:r>
                  <a:rPr lang="it-IT" sz="2000" b="1" dirty="0">
                    <a:solidFill>
                      <a:srgbClr val="304987"/>
                    </a:solidFill>
                  </a:rPr>
                  <a:t>(III)</a:t>
                </a:r>
              </a:p>
            </p:txBody>
          </p:sp>
        </p:grpSp>
        <p:cxnSp>
          <p:nvCxnSpPr>
            <p:cNvPr id="8" name="Connettore 2 7">
              <a:extLst>
                <a:ext uri="{FF2B5EF4-FFF2-40B4-BE49-F238E27FC236}">
                  <a16:creationId xmlns:a16="http://schemas.microsoft.com/office/drawing/2014/main" id="{8F04C126-1A90-8702-F0E1-28395E2A34BF}"/>
                </a:ext>
              </a:extLst>
            </p:cNvPr>
            <p:cNvCxnSpPr/>
            <p:nvPr/>
          </p:nvCxnSpPr>
          <p:spPr>
            <a:xfrm flipV="1">
              <a:off x="7162800" y="2611120"/>
              <a:ext cx="812800" cy="9144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13" name="Gruppo 12">
            <a:extLst>
              <a:ext uri="{FF2B5EF4-FFF2-40B4-BE49-F238E27FC236}">
                <a16:creationId xmlns:a16="http://schemas.microsoft.com/office/drawing/2014/main" id="{B31A186E-934A-0A6B-0914-A03FE8896A52}"/>
              </a:ext>
            </a:extLst>
          </p:cNvPr>
          <p:cNvGrpSpPr/>
          <p:nvPr/>
        </p:nvGrpSpPr>
        <p:grpSpPr>
          <a:xfrm>
            <a:off x="7162800" y="4137871"/>
            <a:ext cx="4490087" cy="1706253"/>
            <a:chOff x="7162800" y="4137871"/>
            <a:chExt cx="4490087" cy="1706253"/>
          </a:xfrm>
        </p:grpSpPr>
        <p:cxnSp>
          <p:nvCxnSpPr>
            <p:cNvPr id="9" name="Connettore 2 8">
              <a:extLst>
                <a:ext uri="{FF2B5EF4-FFF2-40B4-BE49-F238E27FC236}">
                  <a16:creationId xmlns:a16="http://schemas.microsoft.com/office/drawing/2014/main" id="{DD5B5130-AFD6-7407-2F88-32A43DD4307F}"/>
                </a:ext>
              </a:extLst>
            </p:cNvPr>
            <p:cNvCxnSpPr>
              <a:cxnSpLocks/>
            </p:cNvCxnSpPr>
            <p:nvPr/>
          </p:nvCxnSpPr>
          <p:spPr>
            <a:xfrm>
              <a:off x="7162800" y="4137871"/>
              <a:ext cx="670561" cy="90148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1" name="CasellaDiTesto 10">
              <a:extLst>
                <a:ext uri="{FF2B5EF4-FFF2-40B4-BE49-F238E27FC236}">
                  <a16:creationId xmlns:a16="http://schemas.microsoft.com/office/drawing/2014/main" id="{3AB9600F-EE56-E6D1-F148-A25EA2333463}"/>
                </a:ext>
              </a:extLst>
            </p:cNvPr>
            <p:cNvSpPr txBox="1"/>
            <p:nvPr/>
          </p:nvSpPr>
          <p:spPr>
            <a:xfrm>
              <a:off x="7975600" y="4459129"/>
              <a:ext cx="3677287" cy="1384995"/>
            </a:xfrm>
            <a:prstGeom prst="rect">
              <a:avLst/>
            </a:prstGeom>
            <a:noFill/>
            <a:ln w="28575">
              <a:solidFill>
                <a:srgbClr val="FF0000"/>
              </a:solidFill>
            </a:ln>
          </p:spPr>
          <p:txBody>
            <a:bodyPr wrap="square" rtlCol="0">
              <a:spAutoFit/>
            </a:bodyPr>
            <a:lstStyle/>
            <a:p>
              <a:r>
                <a:rPr lang="it-IT" sz="2800" b="1" dirty="0">
                  <a:solidFill>
                    <a:srgbClr val="304987"/>
                  </a:solidFill>
                </a:rPr>
                <a:t>The user makes the </a:t>
              </a:r>
              <a:r>
                <a:rPr lang="it-IT" sz="2800" b="1" dirty="0" err="1">
                  <a:solidFill>
                    <a:srgbClr val="304987"/>
                  </a:solidFill>
                </a:rPr>
                <a:t>decision</a:t>
              </a:r>
              <a:r>
                <a:rPr lang="it-IT" sz="2800" b="1" dirty="0">
                  <a:solidFill>
                    <a:srgbClr val="304987"/>
                  </a:solidFill>
                </a:rPr>
                <a:t> to </a:t>
              </a:r>
              <a:r>
                <a:rPr lang="it-IT" sz="2800" b="1" dirty="0">
                  <a:solidFill>
                    <a:srgbClr val="FF0000"/>
                  </a:solidFill>
                </a:rPr>
                <a:t>update the </a:t>
              </a:r>
              <a:r>
                <a:rPr lang="it-IT" sz="2800" b="1" dirty="0" err="1">
                  <a:solidFill>
                    <a:srgbClr val="FF0000"/>
                  </a:solidFill>
                </a:rPr>
                <a:t>BoK</a:t>
              </a:r>
              <a:endParaRPr lang="it-IT" sz="2800" b="1" dirty="0">
                <a:solidFill>
                  <a:srgbClr val="FF0000"/>
                </a:solidFill>
              </a:endParaRPr>
            </a:p>
          </p:txBody>
        </p:sp>
      </p:grpSp>
    </p:spTree>
    <p:extLst>
      <p:ext uri="{BB962C8B-B14F-4D97-AF65-F5344CB8AC3E}">
        <p14:creationId xmlns:p14="http://schemas.microsoft.com/office/powerpoint/2010/main" val="13825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5" end="5"/>
                                            </p:txEl>
                                          </p:spTgt>
                                        </p:tgtEl>
                                        <p:attrNameLst>
                                          <p:attrName>style.visibility</p:attrName>
                                        </p:attrNameLst>
                                      </p:cBhvr>
                                      <p:to>
                                        <p:strVal val="visible"/>
                                      </p:to>
                                    </p:set>
                                    <p:animEffect transition="in" filter="fade">
                                      <p:cBhvr>
                                        <p:cTn id="14" dur="1000"/>
                                        <p:tgtEl>
                                          <p:spTgt spid="6">
                                            <p:txEl>
                                              <p:pRg st="5" end="5"/>
                                            </p:txEl>
                                          </p:spTgt>
                                        </p:tgtEl>
                                      </p:cBhvr>
                                    </p:animEffect>
                                    <p:anim calcmode="lin" valueType="num">
                                      <p:cBhvr>
                                        <p:cTn id="1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7" name="Rectángulo 6"/>
          <p:cNvSpPr/>
          <p:nvPr/>
        </p:nvSpPr>
        <p:spPr>
          <a:xfrm>
            <a:off x="217831" y="2384162"/>
            <a:ext cx="11756338" cy="1938992"/>
          </a:xfrm>
          <a:prstGeom prst="rect">
            <a:avLst/>
          </a:prstGeom>
          <a:ln>
            <a:noFill/>
          </a:ln>
        </p:spPr>
        <p:txBody>
          <a:bodyPr wrap="square">
            <a:spAutoFit/>
          </a:bodyPr>
          <a:lstStyle/>
          <a:p>
            <a:pPr algn="ctr"/>
            <a:r>
              <a:rPr lang="it-IT" sz="6000" b="1" cap="small" dirty="0">
                <a:solidFill>
                  <a:srgbClr val="304987"/>
                </a:solidFill>
                <a:effectLst>
                  <a:outerShdw blurRad="38100" dist="38100" dir="2700000" algn="tl">
                    <a:srgbClr val="000000">
                      <a:alpha val="43137"/>
                    </a:srgbClr>
                  </a:outerShdw>
                </a:effectLst>
              </a:rPr>
              <a:t>THANK YOU FOR YOUR ATTENTION</a:t>
            </a:r>
            <a:endParaRPr lang="es-ES" sz="4800" dirty="0">
              <a:solidFill>
                <a:srgbClr val="304987"/>
              </a:solidFill>
              <a:effectLst>
                <a:outerShdw blurRad="38100" dist="38100" dir="2700000" algn="tl">
                  <a:srgbClr val="000000">
                    <a:alpha val="43137"/>
                  </a:srgbClr>
                </a:outerShdw>
              </a:effectLst>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
        <p:nvSpPr>
          <p:cNvPr id="5" name="CasellaDiTesto 4">
            <a:extLst>
              <a:ext uri="{FF2B5EF4-FFF2-40B4-BE49-F238E27FC236}">
                <a16:creationId xmlns:a16="http://schemas.microsoft.com/office/drawing/2014/main" id="{3BDD472F-F288-C570-2AB3-AF5CF85524AE}"/>
              </a:ext>
            </a:extLst>
          </p:cNvPr>
          <p:cNvSpPr txBox="1"/>
          <p:nvPr/>
        </p:nvSpPr>
        <p:spPr>
          <a:xfrm>
            <a:off x="6380480" y="4622800"/>
            <a:ext cx="5120640" cy="1477328"/>
          </a:xfrm>
          <a:prstGeom prst="rect">
            <a:avLst/>
          </a:prstGeom>
          <a:noFill/>
        </p:spPr>
        <p:txBody>
          <a:bodyPr wrap="square" rtlCol="0">
            <a:spAutoFit/>
          </a:bodyPr>
          <a:lstStyle/>
          <a:p>
            <a:r>
              <a:rPr lang="it-IT" dirty="0" err="1"/>
              <a:t>Contacts</a:t>
            </a:r>
            <a:r>
              <a:rPr lang="it-IT" dirty="0"/>
              <a:t>: </a:t>
            </a:r>
          </a:p>
          <a:p>
            <a:r>
              <a:rPr lang="it-IT" dirty="0"/>
              <a:t>progetti.infotech@gmail.com (</a:t>
            </a:r>
            <a:r>
              <a:rPr lang="it-IT" dirty="0" err="1"/>
              <a:t>InfoTech</a:t>
            </a:r>
            <a:r>
              <a:rPr lang="it-IT" dirty="0"/>
              <a:t>)</a:t>
            </a:r>
          </a:p>
          <a:p>
            <a:r>
              <a:rPr lang="it-IT" dirty="0"/>
              <a:t>info@infotechsrl.net (</a:t>
            </a:r>
            <a:r>
              <a:rPr lang="it-IT" dirty="0" err="1"/>
              <a:t>InfoTech</a:t>
            </a:r>
            <a:r>
              <a:rPr lang="it-IT" dirty="0"/>
              <a:t>)</a:t>
            </a:r>
          </a:p>
          <a:p>
            <a:r>
              <a:rPr lang="it-IT" dirty="0">
                <a:hlinkClick r:id="rId4"/>
              </a:rPr>
              <a:t>gianluigi.depascale@gmail.com</a:t>
            </a:r>
            <a:r>
              <a:rPr lang="it-IT" dirty="0"/>
              <a:t> (</a:t>
            </a:r>
            <a:r>
              <a:rPr lang="it-IT" dirty="0" err="1"/>
              <a:t>InfoTech</a:t>
            </a:r>
            <a:r>
              <a:rPr lang="it-IT" dirty="0"/>
              <a:t>)</a:t>
            </a:r>
          </a:p>
          <a:p>
            <a:endParaRPr lang="it-IT" dirty="0"/>
          </a:p>
        </p:txBody>
      </p:sp>
    </p:spTree>
    <p:extLst>
      <p:ext uri="{BB962C8B-B14F-4D97-AF65-F5344CB8AC3E}">
        <p14:creationId xmlns:p14="http://schemas.microsoft.com/office/powerpoint/2010/main" val="244320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354382" y="766109"/>
            <a:ext cx="11756338" cy="5324535"/>
          </a:xfrm>
          <a:prstGeom prst="rect">
            <a:avLst/>
          </a:prstGeom>
          <a:ln>
            <a:noFill/>
          </a:ln>
        </p:spPr>
        <p:txBody>
          <a:bodyPr wrap="square">
            <a:spAutoFit/>
          </a:bodyPr>
          <a:lstStyle/>
          <a:p>
            <a:pPr algn="ctr"/>
            <a:r>
              <a:rPr lang="es-ES" sz="3200" b="1" dirty="0">
                <a:solidFill>
                  <a:srgbClr val="304987"/>
                </a:solidFill>
              </a:rPr>
              <a:t>About WP5</a:t>
            </a:r>
          </a:p>
          <a:p>
            <a:pPr algn="ctr"/>
            <a:endParaRPr lang="es-ES" sz="2800" b="1" dirty="0">
              <a:solidFill>
                <a:srgbClr val="304987"/>
              </a:solidFill>
            </a:endParaRPr>
          </a:p>
          <a:p>
            <a:pPr marL="342900" indent="-342900">
              <a:buFont typeface="Arial" panose="020B0604020202020204" pitchFamily="34" charset="0"/>
              <a:buChar char="•"/>
            </a:pPr>
            <a:r>
              <a:rPr lang="es-ES" sz="2000" b="1" dirty="0">
                <a:solidFill>
                  <a:srgbClr val="304987"/>
                </a:solidFill>
              </a:rPr>
              <a:t>N.3 Tasks:</a:t>
            </a:r>
          </a:p>
          <a:p>
            <a:pPr marL="1257300" lvl="2" indent="-342900">
              <a:buFont typeface="Wingdings" panose="05000000000000000000" pitchFamily="2" charset="2"/>
              <a:buChar char="q"/>
            </a:pPr>
            <a:r>
              <a:rPr lang="en-US" sz="2000" b="1" dirty="0">
                <a:solidFill>
                  <a:srgbClr val="304987"/>
                </a:solidFill>
              </a:rPr>
              <a:t>T5.1 - Defining the Courses to be included in a full redesigned IE&amp;M Master Program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304987"/>
                </a:solidFill>
              </a:rPr>
              <a:t>T5.2 - Redesigning the Syllabi of the IE3 Master’s </a:t>
            </a:r>
            <a:r>
              <a:rPr lang="en-US" sz="2000" b="1" dirty="0" err="1">
                <a:solidFill>
                  <a:srgbClr val="304987"/>
                </a:solidFill>
              </a:rPr>
              <a:t>Programme</a:t>
            </a:r>
            <a:r>
              <a:rPr lang="en-US" sz="2000" b="1" dirty="0">
                <a:solidFill>
                  <a:srgbClr val="304987"/>
                </a:solidFill>
              </a:rPr>
              <a:t> </a:t>
            </a:r>
            <a:r>
              <a:rPr lang="en-US" sz="2000" b="1" dirty="0">
                <a:solidFill>
                  <a:srgbClr val="7030A0"/>
                </a:solidFill>
              </a:rPr>
              <a:t>(lead: LIU; all)</a:t>
            </a:r>
          </a:p>
          <a:p>
            <a:pPr marL="1257300" lvl="2" indent="-342900">
              <a:buFont typeface="Wingdings" panose="05000000000000000000" pitchFamily="2" charset="2"/>
              <a:buChar char="q"/>
            </a:pPr>
            <a:r>
              <a:rPr lang="en-US" sz="2000" b="1" dirty="0">
                <a:solidFill>
                  <a:srgbClr val="FF0000"/>
                </a:solidFill>
              </a:rPr>
              <a:t>T5.3 - Exploiting the new courses and capitalization: creation of a Handbook for IE3 Courses </a:t>
            </a:r>
            <a:r>
              <a:rPr lang="en-US" sz="2000" b="1" dirty="0">
                <a:solidFill>
                  <a:srgbClr val="7030A0"/>
                </a:solidFill>
              </a:rPr>
              <a:t>(lead: Infotech; all)</a:t>
            </a:r>
            <a:r>
              <a:rPr lang="en-US" sz="2000" b="1" dirty="0">
                <a:solidFill>
                  <a:srgbClr val="FF000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r>
              <a:rPr lang="en-US" sz="2000" b="1" dirty="0">
                <a:solidFill>
                  <a:srgbClr val="FF0000"/>
                </a:solidFill>
                <a:sym typeface="Wingdings" panose="05000000000000000000" pitchFamily="2" charset="2"/>
              </a:rPr>
              <a:t>(to be updated with the new date of the project end)</a:t>
            </a:r>
            <a:endParaRPr lang="es-ES" sz="2000" b="1" dirty="0">
              <a:solidFill>
                <a:srgbClr val="FF0000"/>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r>
              <a:rPr lang="es-ES" sz="2000" b="1" dirty="0">
                <a:solidFill>
                  <a:srgbClr val="304987"/>
                </a:solidFill>
              </a:rPr>
              <a:t>N.2 Results:</a:t>
            </a:r>
          </a:p>
          <a:p>
            <a:pPr marL="1257300" lvl="2" indent="-342900">
              <a:buFont typeface="Wingdings" panose="05000000000000000000" pitchFamily="2" charset="2"/>
              <a:buChar char="q"/>
            </a:pPr>
            <a:r>
              <a:rPr lang="es-ES" sz="2000" b="1" dirty="0">
                <a:solidFill>
                  <a:srgbClr val="304987"/>
                </a:solidFill>
              </a:rPr>
              <a:t>R5.1 - </a:t>
            </a:r>
            <a:r>
              <a:rPr lang="en-US" sz="2000" b="1" dirty="0">
                <a:solidFill>
                  <a:srgbClr val="304987"/>
                </a:solidFill>
              </a:rPr>
              <a:t>E3 Master’s </a:t>
            </a:r>
            <a:r>
              <a:rPr lang="en-US" sz="2000" b="1" dirty="0" err="1">
                <a:solidFill>
                  <a:srgbClr val="304987"/>
                </a:solidFill>
              </a:rPr>
              <a:t>Programme</a:t>
            </a:r>
            <a:r>
              <a:rPr lang="en-US" sz="2000" b="1" dirty="0">
                <a:solidFill>
                  <a:srgbClr val="304987"/>
                </a:solidFill>
              </a:rPr>
              <a:t> based on the </a:t>
            </a:r>
            <a:r>
              <a:rPr lang="en-US" sz="2000" b="1" dirty="0" err="1">
                <a:solidFill>
                  <a:srgbClr val="304987"/>
                </a:solidFill>
              </a:rPr>
              <a:t>BoK</a:t>
            </a:r>
            <a:r>
              <a:rPr lang="en-US" sz="2000" b="1" dirty="0">
                <a:solidFill>
                  <a:srgbClr val="304987"/>
                </a:solidFill>
              </a:rPr>
              <a:t> guidelines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a:t>
            </a:r>
          </a:p>
          <a:p>
            <a:pPr marL="1257300" lvl="2" indent="-342900">
              <a:buFont typeface="Wingdings" panose="05000000000000000000" pitchFamily="2" charset="2"/>
              <a:buChar char="q"/>
            </a:pPr>
            <a:r>
              <a:rPr lang="es-ES" sz="2000" b="1" dirty="0">
                <a:solidFill>
                  <a:srgbClr val="FF0000"/>
                </a:solidFill>
              </a:rPr>
              <a:t>R5.2 - IE3 model Courses Handbook </a:t>
            </a:r>
            <a:r>
              <a:rPr lang="en-US" sz="2000" b="1" dirty="0">
                <a:solidFill>
                  <a:srgbClr val="7030A0"/>
                </a:solidFill>
              </a:rPr>
              <a:t>(Responsible: </a:t>
            </a:r>
            <a:r>
              <a:rPr lang="en-US" sz="2000" b="1" dirty="0" err="1">
                <a:solidFill>
                  <a:srgbClr val="7030A0"/>
                </a:solidFill>
              </a:rPr>
              <a:t>LiU</a:t>
            </a:r>
            <a:r>
              <a:rPr lang="en-US" sz="2000" b="1" dirty="0">
                <a:solidFill>
                  <a:srgbClr val="7030A0"/>
                </a:solidFill>
              </a:rPr>
              <a:t>) </a:t>
            </a:r>
            <a:r>
              <a:rPr lang="en-US" sz="2000" b="1" dirty="0">
                <a:solidFill>
                  <a:srgbClr val="FF0000"/>
                </a:solidFill>
                <a:sym typeface="Wingdings" panose="05000000000000000000" pitchFamily="2" charset="2"/>
              </a:rPr>
              <a:t> </a:t>
            </a:r>
            <a:r>
              <a:rPr lang="en-US" sz="2000" b="1" u="sng" dirty="0">
                <a:solidFill>
                  <a:srgbClr val="FF0000"/>
                </a:solidFill>
                <a:sym typeface="Wingdings" panose="05000000000000000000" pitchFamily="2" charset="2"/>
              </a:rPr>
              <a:t>deadline M36 </a:t>
            </a:r>
            <a:endParaRPr lang="en-US" sz="2000" b="1" dirty="0">
              <a:solidFill>
                <a:srgbClr val="7030A0"/>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266499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WP5: Revising a new educational pathway of IE&amp;M</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435662" y="1307202"/>
            <a:ext cx="11756338" cy="3570208"/>
          </a:xfrm>
          <a:prstGeom prst="rect">
            <a:avLst/>
          </a:prstGeom>
          <a:ln>
            <a:noFill/>
          </a:ln>
        </p:spPr>
        <p:txBody>
          <a:bodyPr wrap="square">
            <a:spAutoFit/>
          </a:bodyPr>
          <a:lstStyle/>
          <a:p>
            <a:pPr marL="342900" indent="-342900">
              <a:buFont typeface="Wingdings" panose="05000000000000000000" pitchFamily="2" charset="2"/>
              <a:buChar char="q"/>
            </a:pPr>
            <a:r>
              <a:rPr lang="en-US" sz="2000" b="1" dirty="0">
                <a:solidFill>
                  <a:srgbClr val="304987"/>
                </a:solidFill>
              </a:rPr>
              <a:t>T5.3 - Exploiting the new courses and capitalization: creation of a Handbook for IE3 Courses (lead: Infotech; all)</a:t>
            </a:r>
          </a:p>
          <a:p>
            <a:pPr lvl="2"/>
            <a:r>
              <a:rPr lang="en-US" dirty="0">
                <a:solidFill>
                  <a:srgbClr val="304987"/>
                </a:solidFill>
              </a:rPr>
              <a:t>A specific task will be dedicated also in WP5 for the </a:t>
            </a:r>
            <a:r>
              <a:rPr lang="en-US" b="1" dirty="0">
                <a:solidFill>
                  <a:srgbClr val="304987"/>
                </a:solidFill>
              </a:rPr>
              <a:t>exploitation and capitalization of the final results (R5.1 and R5.2)</a:t>
            </a:r>
            <a:r>
              <a:rPr lang="en-US" dirty="0">
                <a:solidFill>
                  <a:srgbClr val="304987"/>
                </a:solidFill>
              </a:rPr>
              <a:t> of the project. This task will be intended specifically in focusing </a:t>
            </a:r>
            <a:r>
              <a:rPr lang="en-US" b="1" dirty="0">
                <a:solidFill>
                  <a:srgbClr val="304987"/>
                </a:solidFill>
              </a:rPr>
              <a:t>all the experience developed in the project execution</a:t>
            </a:r>
            <a:r>
              <a:rPr lang="en-US" dirty="0">
                <a:solidFill>
                  <a:srgbClr val="304987"/>
                </a:solidFill>
              </a:rPr>
              <a:t>, the </a:t>
            </a:r>
            <a:r>
              <a:rPr lang="en-US" b="1" dirty="0">
                <a:solidFill>
                  <a:srgbClr val="304987"/>
                </a:solidFill>
              </a:rPr>
              <a:t>knowledge created </a:t>
            </a:r>
            <a:r>
              <a:rPr lang="en-US" dirty="0">
                <a:solidFill>
                  <a:srgbClr val="304987"/>
                </a:solidFill>
              </a:rPr>
              <a:t>thanks to the partnership with the companies and the feedback received by the different stakeholders</a:t>
            </a:r>
            <a:r>
              <a:rPr lang="en-US" b="1" dirty="0">
                <a:solidFill>
                  <a:srgbClr val="304987"/>
                </a:solidFill>
              </a:rPr>
              <a:t> </a:t>
            </a:r>
            <a:r>
              <a:rPr lang="en-US" dirty="0">
                <a:solidFill>
                  <a:srgbClr val="304987"/>
                </a:solidFill>
              </a:rPr>
              <a:t>to create a </a:t>
            </a:r>
            <a:r>
              <a:rPr lang="en-US" b="1" dirty="0">
                <a:solidFill>
                  <a:srgbClr val="304987"/>
                </a:solidFill>
              </a:rPr>
              <a:t>Handbook</a:t>
            </a:r>
            <a:r>
              <a:rPr lang="en-US" dirty="0">
                <a:solidFill>
                  <a:srgbClr val="304987"/>
                </a:solidFill>
              </a:rPr>
              <a:t> for other Universities to create similar Master Courses.</a:t>
            </a:r>
          </a:p>
          <a:p>
            <a:pPr lvl="2"/>
            <a:r>
              <a:rPr lang="en-US" dirty="0">
                <a:solidFill>
                  <a:srgbClr val="304987"/>
                </a:solidFill>
              </a:rPr>
              <a:t>This activity won’t overlap with WP9 - Dissemination and Exploitation of Results but will be in synergy with it. This is why the task will be led by Infotech (WP9 Leader), that will take into account all the partners experience for developing </a:t>
            </a:r>
            <a:r>
              <a:rPr lang="en-US" b="1" dirty="0">
                <a:solidFill>
                  <a:srgbClr val="304987"/>
                </a:solidFill>
              </a:rPr>
              <a:t>an easy-to-use guide/manual </a:t>
            </a:r>
            <a:r>
              <a:rPr lang="en-US" dirty="0">
                <a:solidFill>
                  <a:srgbClr val="304987"/>
                </a:solidFill>
              </a:rPr>
              <a:t>in order </a:t>
            </a:r>
            <a:r>
              <a:rPr lang="en-US" b="1" dirty="0">
                <a:solidFill>
                  <a:srgbClr val="304987"/>
                </a:solidFill>
              </a:rPr>
              <a:t>to support other HEI in adopting similar courses</a:t>
            </a:r>
            <a:r>
              <a:rPr lang="en-US" dirty="0">
                <a:solidFill>
                  <a:srgbClr val="304987"/>
                </a:solidFill>
              </a:rPr>
              <a:t>.</a:t>
            </a:r>
            <a:endParaRPr lang="es-ES"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56756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Key points </a:t>
            </a:r>
            <a:r>
              <a:rPr lang="en-US" sz="3200" b="1">
                <a:solidFill>
                  <a:srgbClr val="304987"/>
                </a:solidFill>
                <a:latin typeface="Arial" panose="020B0604020202020204" pitchFamily="34" charset="0"/>
                <a:ea typeface="Open Sans ExtraBold"/>
                <a:cs typeface="Open Sans ExtraBold"/>
                <a:sym typeface="Open Sans ExtraBold"/>
              </a:rPr>
              <a:t>to address</a:t>
            </a:r>
            <a:endParaRPr b="1" dirty="0">
              <a:latin typeface="Arial Black" panose="020B0A04020102020204" pitchFamily="34" charset="0"/>
              <a:ea typeface="Open Sans ExtraBold"/>
              <a:cs typeface="Open Sans ExtraBold"/>
              <a:sym typeface="Open Sans ExtraBold"/>
            </a:endParaRPr>
          </a:p>
        </p:txBody>
      </p:sp>
      <p:sp>
        <p:nvSpPr>
          <p:cNvPr id="6" name="Rectángulo 6">
            <a:extLst>
              <a:ext uri="{FF2B5EF4-FFF2-40B4-BE49-F238E27FC236}">
                <a16:creationId xmlns:a16="http://schemas.microsoft.com/office/drawing/2014/main" id="{01D52ACD-79B2-C7E3-AE5A-E72D825896D1}"/>
              </a:ext>
            </a:extLst>
          </p:cNvPr>
          <p:cNvSpPr/>
          <p:nvPr/>
        </p:nvSpPr>
        <p:spPr>
          <a:xfrm>
            <a:off x="260278" y="1398642"/>
            <a:ext cx="11756338" cy="6986528"/>
          </a:xfrm>
          <a:prstGeom prst="rect">
            <a:avLst/>
          </a:prstGeom>
          <a:ln>
            <a:noFill/>
          </a:ln>
        </p:spPr>
        <p:txBody>
          <a:bodyPr wrap="square">
            <a:spAutoFit/>
          </a:bodyPr>
          <a:lstStyle/>
          <a:p>
            <a:pPr marL="342900" indent="-342900">
              <a:buFont typeface="Wingdings" panose="05000000000000000000" pitchFamily="2" charset="2"/>
              <a:buChar char="q"/>
            </a:pPr>
            <a:r>
              <a:rPr lang="it-IT" sz="2800" b="1" dirty="0" err="1">
                <a:solidFill>
                  <a:srgbClr val="304987"/>
                </a:solidFill>
              </a:rPr>
              <a:t>What</a:t>
            </a:r>
            <a:r>
              <a:rPr lang="it-IT" sz="2800" b="1" dirty="0">
                <a:solidFill>
                  <a:srgbClr val="304987"/>
                </a:solidFill>
              </a:rPr>
              <a:t> are the key IE&amp;M </a:t>
            </a:r>
            <a:r>
              <a:rPr lang="it-IT" sz="2800" b="1" dirty="0" err="1">
                <a:solidFill>
                  <a:srgbClr val="304987"/>
                </a:solidFill>
              </a:rPr>
              <a:t>topics</a:t>
            </a:r>
            <a:r>
              <a:rPr lang="it-IT" sz="2800" b="1" dirty="0">
                <a:solidFill>
                  <a:srgbClr val="304987"/>
                </a:solidFill>
              </a:rPr>
              <a:t> to </a:t>
            </a:r>
            <a:r>
              <a:rPr lang="it-IT" sz="2800" b="1" dirty="0" err="1">
                <a:solidFill>
                  <a:srgbClr val="304987"/>
                </a:solidFill>
              </a:rPr>
              <a:t>raise</a:t>
            </a:r>
            <a:r>
              <a:rPr lang="it-IT" sz="2800" b="1" dirty="0">
                <a:solidFill>
                  <a:srgbClr val="304987"/>
                </a:solidFill>
              </a:rPr>
              <a:t> in the </a:t>
            </a:r>
            <a:r>
              <a:rPr lang="it-IT" sz="2800" b="1" dirty="0" err="1">
                <a:solidFill>
                  <a:srgbClr val="304987"/>
                </a:solidFill>
              </a:rPr>
              <a:t>Handbook</a:t>
            </a:r>
            <a:r>
              <a:rPr lang="it-IT" sz="2800" b="1" dirty="0">
                <a:solidFill>
                  <a:srgbClr val="304987"/>
                </a:solidFill>
              </a:rPr>
              <a:t>?</a:t>
            </a:r>
          </a:p>
          <a:p>
            <a:pPr marL="800100" lvl="1" indent="-342900" algn="just">
              <a:buFont typeface="Courier New" panose="02070309020205020404" pitchFamily="49" charset="0"/>
              <a:buChar char="o"/>
            </a:pPr>
            <a:r>
              <a:rPr lang="it-IT" sz="2400" dirty="0">
                <a:solidFill>
                  <a:srgbClr val="304987"/>
                </a:solidFill>
                <a:sym typeface="Wingdings" panose="05000000000000000000" pitchFamily="2" charset="2"/>
              </a:rPr>
              <a:t>How to leverage the information </a:t>
            </a:r>
            <a:r>
              <a:rPr lang="it-IT" sz="2400" dirty="0" err="1">
                <a:solidFill>
                  <a:srgbClr val="304987"/>
                </a:solidFill>
                <a:sym typeface="Wingdings" panose="05000000000000000000" pitchFamily="2" charset="2"/>
              </a:rPr>
              <a:t>already</a:t>
            </a:r>
            <a:r>
              <a:rPr lang="it-IT" sz="2400" dirty="0">
                <a:solidFill>
                  <a:srgbClr val="304987"/>
                </a:solidFill>
                <a:sym typeface="Wingdings" panose="05000000000000000000" pitchFamily="2" charset="2"/>
              </a:rPr>
              <a:t> </a:t>
            </a:r>
            <a:r>
              <a:rPr lang="it-IT" sz="2400" dirty="0" err="1">
                <a:solidFill>
                  <a:srgbClr val="304987"/>
                </a:solidFill>
                <a:sym typeface="Wingdings" panose="05000000000000000000" pitchFamily="2" charset="2"/>
              </a:rPr>
              <a:t>available</a:t>
            </a:r>
            <a:r>
              <a:rPr lang="it-IT" sz="2400" dirty="0">
                <a:solidFill>
                  <a:srgbClr val="304987"/>
                </a:solidFill>
                <a:sym typeface="Wingdings" panose="05000000000000000000" pitchFamily="2" charset="2"/>
              </a:rPr>
              <a:t> with the IE3 </a:t>
            </a:r>
            <a:r>
              <a:rPr lang="it-IT" sz="2400" dirty="0" err="1">
                <a:solidFill>
                  <a:srgbClr val="304987"/>
                </a:solidFill>
                <a:sym typeface="Wingdings" panose="05000000000000000000" pitchFamily="2" charset="2"/>
              </a:rPr>
              <a:t>BoK</a:t>
            </a:r>
            <a:r>
              <a:rPr lang="it-IT" sz="2400" dirty="0">
                <a:solidFill>
                  <a:srgbClr val="304987"/>
                </a:solidFill>
                <a:sym typeface="Wingdings" panose="05000000000000000000" pitchFamily="2" charset="2"/>
              </a:rPr>
              <a:t>?</a:t>
            </a:r>
          </a:p>
          <a:p>
            <a:pPr marL="800100" lvl="1" indent="-342900" algn="just">
              <a:buFont typeface="Courier New" panose="02070309020205020404" pitchFamily="49" charset="0"/>
              <a:buChar char="o"/>
            </a:pPr>
            <a:r>
              <a:rPr lang="it-IT" sz="2400" dirty="0">
                <a:solidFill>
                  <a:srgbClr val="304987"/>
                </a:solidFill>
              </a:rPr>
              <a:t>The need for </a:t>
            </a:r>
            <a:r>
              <a:rPr lang="it-IT" sz="2400" u="sng" dirty="0" err="1">
                <a:solidFill>
                  <a:srgbClr val="304987"/>
                </a:solidFill>
              </a:rPr>
              <a:t>updating</a:t>
            </a:r>
            <a:r>
              <a:rPr lang="it-IT" sz="2400" u="sng" dirty="0">
                <a:solidFill>
                  <a:srgbClr val="304987"/>
                </a:solidFill>
              </a:rPr>
              <a:t> the </a:t>
            </a:r>
            <a:r>
              <a:rPr lang="it-IT" sz="2400" u="sng" dirty="0" err="1">
                <a:solidFill>
                  <a:srgbClr val="304987"/>
                </a:solidFill>
              </a:rPr>
              <a:t>BoK</a:t>
            </a:r>
            <a:r>
              <a:rPr lang="it-IT" sz="2400" u="sng" dirty="0">
                <a:solidFill>
                  <a:srgbClr val="304987"/>
                </a:solidFill>
              </a:rPr>
              <a:t> </a:t>
            </a:r>
            <a:r>
              <a:rPr lang="it-IT" sz="2400" dirty="0">
                <a:solidFill>
                  <a:srgbClr val="304987"/>
                </a:solidFill>
              </a:rPr>
              <a:t>by </a:t>
            </a:r>
            <a:r>
              <a:rPr lang="it-IT" sz="2400" dirty="0" err="1">
                <a:solidFill>
                  <a:srgbClr val="304987"/>
                </a:solidFill>
              </a:rPr>
              <a:t>exploiting</a:t>
            </a:r>
            <a:r>
              <a:rPr lang="it-IT" sz="2400" dirty="0">
                <a:solidFill>
                  <a:srgbClr val="304987"/>
                </a:solidFill>
              </a:rPr>
              <a:t> the </a:t>
            </a:r>
            <a:r>
              <a:rPr lang="it-IT" sz="2400" dirty="0" err="1">
                <a:solidFill>
                  <a:srgbClr val="304987"/>
                </a:solidFill>
              </a:rPr>
              <a:t>methods</a:t>
            </a:r>
            <a:r>
              <a:rPr lang="it-IT" sz="2400" dirty="0">
                <a:solidFill>
                  <a:srgbClr val="304987"/>
                </a:solidFill>
              </a:rPr>
              <a:t> </a:t>
            </a:r>
            <a:r>
              <a:rPr lang="it-IT" sz="2400" dirty="0" err="1">
                <a:solidFill>
                  <a:srgbClr val="304987"/>
                </a:solidFill>
              </a:rPr>
              <a:t>used</a:t>
            </a:r>
            <a:r>
              <a:rPr lang="it-IT" sz="2400" dirty="0">
                <a:solidFill>
                  <a:srgbClr val="304987"/>
                </a:solidFill>
              </a:rPr>
              <a:t> for the Desk </a:t>
            </a:r>
            <a:r>
              <a:rPr lang="it-IT" sz="2400" dirty="0" err="1">
                <a:solidFill>
                  <a:srgbClr val="304987"/>
                </a:solidFill>
              </a:rPr>
              <a:t>research</a:t>
            </a:r>
            <a:r>
              <a:rPr lang="it-IT" sz="2400" dirty="0">
                <a:solidFill>
                  <a:srgbClr val="304987"/>
                </a:solidFill>
              </a:rPr>
              <a:t> (WP1) and the Survey (WP2) </a:t>
            </a:r>
            <a:r>
              <a:rPr lang="it-IT" sz="2400" dirty="0">
                <a:solidFill>
                  <a:srgbClr val="304987"/>
                </a:solidFill>
                <a:sym typeface="Wingdings" panose="05000000000000000000" pitchFamily="2" charset="2"/>
              </a:rPr>
              <a:t> </a:t>
            </a:r>
            <a:r>
              <a:rPr lang="it-IT" sz="2400" dirty="0" err="1">
                <a:solidFill>
                  <a:srgbClr val="304987"/>
                </a:solidFill>
                <a:sym typeface="Wingdings" panose="05000000000000000000" pitchFamily="2" charset="2"/>
              </a:rPr>
              <a:t>What</a:t>
            </a:r>
            <a:r>
              <a:rPr lang="it-IT" sz="2400" dirty="0">
                <a:solidFill>
                  <a:srgbClr val="304987"/>
                </a:solidFill>
                <a:sym typeface="Wingdings" panose="05000000000000000000" pitchFamily="2" charset="2"/>
              </a:rPr>
              <a:t> the frequency?</a:t>
            </a:r>
          </a:p>
          <a:p>
            <a:pPr marL="342900" indent="-342900">
              <a:buFont typeface="Wingdings" panose="05000000000000000000" pitchFamily="2" charset="2"/>
              <a:buChar char="q"/>
            </a:pPr>
            <a:endParaRPr lang="it-IT" sz="2400" b="1" dirty="0">
              <a:solidFill>
                <a:srgbClr val="304987"/>
              </a:solidFill>
              <a:sym typeface="Wingdings" panose="05000000000000000000" pitchFamily="2" charset="2"/>
            </a:endParaRPr>
          </a:p>
          <a:p>
            <a:pPr marL="342900" indent="-342900">
              <a:buFont typeface="Wingdings" panose="05000000000000000000" pitchFamily="2" charset="2"/>
              <a:buChar char="q"/>
            </a:pPr>
            <a:r>
              <a:rPr lang="it-IT" sz="2400" b="1" dirty="0" err="1">
                <a:solidFill>
                  <a:srgbClr val="304987"/>
                </a:solidFill>
                <a:sym typeface="Wingdings" panose="05000000000000000000" pitchFamily="2" charset="2"/>
              </a:rPr>
              <a:t>What</a:t>
            </a:r>
            <a:r>
              <a:rPr lang="it-IT" sz="2400" b="1" dirty="0">
                <a:solidFill>
                  <a:srgbClr val="304987"/>
                </a:solidFill>
                <a:sym typeface="Wingdings" panose="05000000000000000000" pitchFamily="2" charset="2"/>
              </a:rPr>
              <a:t> are the technical </a:t>
            </a:r>
            <a:r>
              <a:rPr lang="it-IT" sz="2400" b="1" dirty="0" err="1">
                <a:solidFill>
                  <a:srgbClr val="304987"/>
                </a:solidFill>
                <a:sym typeface="Wingdings" panose="05000000000000000000" pitchFamily="2" charset="2"/>
              </a:rPr>
              <a:t>aspects</a:t>
            </a:r>
            <a:r>
              <a:rPr lang="it-IT" sz="2400" b="1" dirty="0">
                <a:solidFill>
                  <a:srgbClr val="304987"/>
                </a:solidFill>
                <a:sym typeface="Wingdings" panose="05000000000000000000" pitchFamily="2" charset="2"/>
              </a:rPr>
              <a:t> to replicate the </a:t>
            </a:r>
            <a:r>
              <a:rPr lang="it-IT" sz="2400" b="1" dirty="0" err="1">
                <a:solidFill>
                  <a:srgbClr val="304987"/>
                </a:solidFill>
                <a:sym typeface="Wingdings" panose="05000000000000000000" pitchFamily="2" charset="2"/>
              </a:rPr>
              <a:t>course</a:t>
            </a:r>
            <a:r>
              <a:rPr lang="it-IT" sz="2400" b="1" dirty="0">
                <a:solidFill>
                  <a:srgbClr val="304987"/>
                </a:solidFill>
                <a:sym typeface="Wingdings" panose="05000000000000000000" pitchFamily="2" charset="2"/>
              </a:rPr>
              <a:t> that </a:t>
            </a:r>
            <a:r>
              <a:rPr lang="it-IT" sz="2400" b="1" dirty="0" err="1">
                <a:solidFill>
                  <a:srgbClr val="304987"/>
                </a:solidFill>
                <a:sym typeface="Wingdings" panose="05000000000000000000" pitchFamily="2" charset="2"/>
              </a:rPr>
              <a:t>should</a:t>
            </a:r>
            <a:r>
              <a:rPr lang="it-IT" sz="2400" b="1" dirty="0">
                <a:solidFill>
                  <a:srgbClr val="304987"/>
                </a:solidFill>
                <a:sym typeface="Wingdings" panose="05000000000000000000" pitchFamily="2" charset="2"/>
              </a:rPr>
              <a:t> be </a:t>
            </a:r>
            <a:r>
              <a:rPr lang="it-IT" sz="2400" b="1" dirty="0" err="1">
                <a:solidFill>
                  <a:srgbClr val="304987"/>
                </a:solidFill>
                <a:sym typeface="Wingdings" panose="05000000000000000000" pitchFamily="2" charset="2"/>
              </a:rPr>
              <a:t>shared</a:t>
            </a:r>
            <a:r>
              <a:rPr lang="it-IT" sz="2400" b="1" dirty="0">
                <a:solidFill>
                  <a:srgbClr val="304987"/>
                </a:solidFill>
                <a:sym typeface="Wingdings" panose="05000000000000000000" pitchFamily="2" charset="2"/>
              </a:rPr>
              <a:t> </a:t>
            </a:r>
            <a:r>
              <a:rPr lang="it-IT" sz="2400" b="1" dirty="0" err="1">
                <a:solidFill>
                  <a:srgbClr val="304987"/>
                </a:solidFill>
                <a:sym typeface="Wingdings" panose="05000000000000000000" pitchFamily="2" charset="2"/>
              </a:rPr>
              <a:t>through</a:t>
            </a:r>
            <a:r>
              <a:rPr lang="it-IT" sz="2400" b="1" dirty="0">
                <a:solidFill>
                  <a:srgbClr val="304987"/>
                </a:solidFill>
                <a:sym typeface="Wingdings" panose="05000000000000000000" pitchFamily="2" charset="2"/>
              </a:rPr>
              <a:t> the </a:t>
            </a:r>
            <a:r>
              <a:rPr lang="it-IT" sz="2400" b="1" dirty="0" err="1">
                <a:solidFill>
                  <a:srgbClr val="304987"/>
                </a:solidFill>
                <a:sym typeface="Wingdings" panose="05000000000000000000" pitchFamily="2" charset="2"/>
              </a:rPr>
              <a:t>Handbook</a:t>
            </a:r>
            <a:r>
              <a:rPr lang="it-IT" sz="2400" b="1" dirty="0">
                <a:solidFill>
                  <a:srgbClr val="304987"/>
                </a:solidFill>
                <a:sym typeface="Wingdings" panose="05000000000000000000" pitchFamily="2" charset="2"/>
              </a:rPr>
              <a:t>?</a:t>
            </a:r>
          </a:p>
          <a:p>
            <a:pPr marL="800100" lvl="1" indent="-342900">
              <a:buFont typeface="Courier New" panose="02070309020205020404" pitchFamily="49" charset="0"/>
              <a:buChar char="o"/>
            </a:pPr>
            <a:r>
              <a:rPr lang="it-IT" sz="2400" dirty="0">
                <a:solidFill>
                  <a:srgbClr val="304987"/>
                </a:solidFill>
                <a:sym typeface="Wingdings" panose="05000000000000000000" pitchFamily="2" charset="2"/>
              </a:rPr>
              <a:t>Action Plan to </a:t>
            </a:r>
            <a:r>
              <a:rPr lang="it-IT" sz="2400" dirty="0" err="1">
                <a:solidFill>
                  <a:srgbClr val="304987"/>
                </a:solidFill>
                <a:sym typeface="Wingdings" panose="05000000000000000000" pitchFamily="2" charset="2"/>
              </a:rPr>
              <a:t>prepare</a:t>
            </a:r>
            <a:r>
              <a:rPr lang="it-IT" sz="2400" dirty="0">
                <a:solidFill>
                  <a:srgbClr val="304987"/>
                </a:solidFill>
                <a:sym typeface="Wingdings" panose="05000000000000000000" pitchFamily="2" charset="2"/>
              </a:rPr>
              <a:t> the </a:t>
            </a:r>
            <a:r>
              <a:rPr lang="it-IT" sz="2400" dirty="0" err="1">
                <a:solidFill>
                  <a:srgbClr val="304987"/>
                </a:solidFill>
                <a:sym typeface="Wingdings" panose="05000000000000000000" pitchFamily="2" charset="2"/>
              </a:rPr>
              <a:t>course</a:t>
            </a:r>
            <a:r>
              <a:rPr lang="it-IT" sz="2400" dirty="0">
                <a:solidFill>
                  <a:srgbClr val="304987"/>
                </a:solidFill>
                <a:sym typeface="Wingdings" panose="05000000000000000000" pitchFamily="2" charset="2"/>
              </a:rPr>
              <a:t> (i.e. WP3/T3.1-R3.1)</a:t>
            </a: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marL="342900" indent="-342900">
              <a:buFont typeface="Wingdings" panose="05000000000000000000" pitchFamily="2" charset="2"/>
              <a:buChar char="q"/>
            </a:pPr>
            <a:r>
              <a:rPr lang="it-IT" sz="2400" b="1" dirty="0">
                <a:solidFill>
                  <a:srgbClr val="304987"/>
                </a:solidFill>
                <a:sym typeface="Wingdings" panose="05000000000000000000" pitchFamily="2" charset="2"/>
              </a:rPr>
              <a:t>Graphics of the </a:t>
            </a:r>
            <a:r>
              <a:rPr lang="it-IT" sz="2400" b="1" dirty="0" err="1">
                <a:solidFill>
                  <a:srgbClr val="304987"/>
                </a:solidFill>
                <a:sym typeface="Wingdings" panose="05000000000000000000" pitchFamily="2" charset="2"/>
              </a:rPr>
              <a:t>Handbook</a:t>
            </a:r>
            <a:r>
              <a:rPr lang="it-IT" sz="2400" b="1" dirty="0">
                <a:solidFill>
                  <a:srgbClr val="304987"/>
                </a:solidFill>
                <a:sym typeface="Wingdings" panose="05000000000000000000" pitchFamily="2" charset="2"/>
              </a:rPr>
              <a:t> to make it appealing</a:t>
            </a: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lvl="2"/>
            <a:endParaRPr lang="it-IT" sz="2400" dirty="0">
              <a:solidFill>
                <a:srgbClr val="304987"/>
              </a:solidFill>
              <a:sym typeface="Wingdings" panose="05000000000000000000" pitchFamily="2" charset="2"/>
            </a:endParaRP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marL="1257300" lvl="2" indent="-342900">
              <a:buFont typeface="Wingdings" panose="05000000000000000000" pitchFamily="2" charset="2"/>
              <a:buChar char="§"/>
            </a:pPr>
            <a:endParaRPr lang="it-IT" sz="2400" dirty="0">
              <a:solidFill>
                <a:srgbClr val="304987"/>
              </a:solidFill>
              <a:sym typeface="Wingdings" panose="05000000000000000000" pitchFamily="2" charset="2"/>
            </a:endParaRP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marL="342900"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03001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fade">
                                      <p:cBhvr>
                                        <p:cTn id="28" dur="1000"/>
                                        <p:tgtEl>
                                          <p:spTgt spid="6">
                                            <p:txEl>
                                              <p:pRg st="5" end="5"/>
                                            </p:txEl>
                                          </p:spTgt>
                                        </p:tgtEl>
                                      </p:cBhvr>
                                    </p:animEffect>
                                    <p:anim calcmode="lin" valueType="num">
                                      <p:cBhvr>
                                        <p:cTn id="2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Effect transition="in" filter="fade">
                                      <p:cBhvr>
                                        <p:cTn id="35" dur="1000"/>
                                        <p:tgtEl>
                                          <p:spTgt spid="6">
                                            <p:txEl>
                                              <p:pRg st="7" end="7"/>
                                            </p:txEl>
                                          </p:spTgt>
                                        </p:tgtEl>
                                      </p:cBhvr>
                                    </p:animEffect>
                                    <p:anim calcmode="lin" valueType="num">
                                      <p:cBhvr>
                                        <p:cTn id="36"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93172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How to leverage the information already available with the IE3 </a:t>
            </a:r>
            <a:r>
              <a:rPr lang="en-US" sz="3200" b="1" dirty="0" err="1">
                <a:solidFill>
                  <a:srgbClr val="304987"/>
                </a:solidFill>
                <a:latin typeface="Arial" panose="020B0604020202020204" pitchFamily="34" charset="0"/>
                <a:ea typeface="Open Sans ExtraBold"/>
                <a:cs typeface="Open Sans ExtraBold"/>
                <a:sym typeface="Open Sans ExtraBold"/>
              </a:rPr>
              <a:t>BoK</a:t>
            </a:r>
            <a:r>
              <a:rPr lang="en-US" sz="3200" b="1" dirty="0">
                <a:solidFill>
                  <a:srgbClr val="304987"/>
                </a:solidFill>
                <a:latin typeface="Arial" panose="020B0604020202020204" pitchFamily="34" charset="0"/>
                <a:ea typeface="Open Sans ExtraBold"/>
                <a:cs typeface="Open Sans ExtraBold"/>
                <a:sym typeface="Open Sans ExtraBold"/>
              </a:rPr>
              <a:t>?</a:t>
            </a:r>
          </a:p>
        </p:txBody>
      </p:sp>
      <p:sp>
        <p:nvSpPr>
          <p:cNvPr id="6" name="Rectángulo 6">
            <a:extLst>
              <a:ext uri="{FF2B5EF4-FFF2-40B4-BE49-F238E27FC236}">
                <a16:creationId xmlns:a16="http://schemas.microsoft.com/office/drawing/2014/main" id="{01D52ACD-79B2-C7E3-AE5A-E72D825896D1}"/>
              </a:ext>
            </a:extLst>
          </p:cNvPr>
          <p:cNvSpPr/>
          <p:nvPr/>
        </p:nvSpPr>
        <p:spPr>
          <a:xfrm>
            <a:off x="260278" y="1398642"/>
            <a:ext cx="11756338" cy="5632311"/>
          </a:xfrm>
          <a:prstGeom prst="rect">
            <a:avLst/>
          </a:prstGeom>
          <a:ln>
            <a:noFill/>
          </a:ln>
        </p:spPr>
        <p:txBody>
          <a:bodyPr wrap="square">
            <a:spAutoFit/>
          </a:bodyPr>
          <a:lstStyle/>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r>
              <a:rPr lang="it-IT" sz="2800" b="1" dirty="0">
                <a:solidFill>
                  <a:srgbClr val="304987"/>
                </a:solidFill>
              </a:rPr>
              <a:t>Educational </a:t>
            </a:r>
            <a:r>
              <a:rPr lang="it-IT" sz="2800" b="1" dirty="0" err="1">
                <a:solidFill>
                  <a:srgbClr val="304987"/>
                </a:solidFill>
              </a:rPr>
              <a:t>offer</a:t>
            </a:r>
            <a:r>
              <a:rPr lang="it-IT" sz="2800" b="1" dirty="0">
                <a:solidFill>
                  <a:srgbClr val="304987"/>
                </a:solidFill>
              </a:rPr>
              <a:t> </a:t>
            </a:r>
            <a:r>
              <a:rPr lang="it-IT" sz="2800" b="1" dirty="0"/>
              <a:t>(Desk </a:t>
            </a:r>
            <a:r>
              <a:rPr lang="it-IT" sz="2800" b="1" dirty="0" err="1"/>
              <a:t>research</a:t>
            </a:r>
            <a:r>
              <a:rPr lang="it-IT" sz="2800" b="1" dirty="0"/>
              <a:t> by WP1)</a:t>
            </a:r>
          </a:p>
          <a:p>
            <a:pPr marL="342900" indent="-342900">
              <a:buFont typeface="Wingdings" panose="05000000000000000000" pitchFamily="2" charset="2"/>
              <a:buChar char="q"/>
            </a:pPr>
            <a:endParaRPr lang="it-IT" sz="2800" b="1" dirty="0">
              <a:solidFill>
                <a:srgbClr val="304987"/>
              </a:solidFill>
            </a:endParaRPr>
          </a:p>
          <a:p>
            <a:pPr marL="342900" indent="-342900">
              <a:buFont typeface="Wingdings" panose="05000000000000000000" pitchFamily="2" charset="2"/>
              <a:buChar char="q"/>
            </a:pPr>
            <a:r>
              <a:rPr lang="it-IT" sz="2800" b="1" dirty="0">
                <a:solidFill>
                  <a:srgbClr val="304987"/>
                </a:solidFill>
              </a:rPr>
              <a:t>Training </a:t>
            </a:r>
            <a:r>
              <a:rPr lang="it-IT" sz="2800" b="1" dirty="0" err="1">
                <a:solidFill>
                  <a:srgbClr val="304987"/>
                </a:solidFill>
              </a:rPr>
              <a:t>needs</a:t>
            </a:r>
            <a:r>
              <a:rPr lang="it-IT" sz="2800" b="1" dirty="0">
                <a:solidFill>
                  <a:srgbClr val="304987"/>
                </a:solidFill>
              </a:rPr>
              <a:t> </a:t>
            </a:r>
            <a:r>
              <a:rPr lang="it-IT" sz="2800" b="1" dirty="0" err="1">
                <a:solidFill>
                  <a:srgbClr val="304987"/>
                </a:solidFill>
              </a:rPr>
              <a:t>analysis</a:t>
            </a:r>
            <a:r>
              <a:rPr lang="it-IT" sz="2800" b="1" dirty="0">
                <a:solidFill>
                  <a:srgbClr val="304987"/>
                </a:solidFill>
              </a:rPr>
              <a:t> </a:t>
            </a:r>
            <a:r>
              <a:rPr lang="it-IT" sz="2800" b="1" dirty="0"/>
              <a:t>(by WP2 – R2.3)</a:t>
            </a:r>
          </a:p>
          <a:p>
            <a:endParaRPr lang="it-IT" sz="2800" b="1" dirty="0">
              <a:solidFill>
                <a:srgbClr val="304987"/>
              </a:solidFill>
              <a:sym typeface="Wingdings" panose="05000000000000000000" pitchFamily="2" charset="2"/>
            </a:endParaRPr>
          </a:p>
          <a:p>
            <a:pPr marL="342900" indent="-342900">
              <a:buFont typeface="Wingdings" panose="05000000000000000000" pitchFamily="2" charset="2"/>
              <a:buChar char="q"/>
            </a:pPr>
            <a:r>
              <a:rPr lang="it-IT" sz="2800" b="1" dirty="0">
                <a:solidFill>
                  <a:srgbClr val="304987"/>
                </a:solidFill>
                <a:sym typeface="Wingdings" panose="05000000000000000000" pitchFamily="2" charset="2"/>
              </a:rPr>
              <a:t>Gap </a:t>
            </a:r>
            <a:r>
              <a:rPr lang="it-IT" sz="2800" b="1" dirty="0" err="1">
                <a:solidFill>
                  <a:srgbClr val="304987"/>
                </a:solidFill>
                <a:sym typeface="Wingdings" panose="05000000000000000000" pitchFamily="2" charset="2"/>
              </a:rPr>
              <a:t>analysis</a:t>
            </a:r>
            <a:r>
              <a:rPr lang="it-IT" sz="2800" b="1" dirty="0">
                <a:solidFill>
                  <a:srgbClr val="304987"/>
                </a:solidFill>
                <a:sym typeface="Wingdings" panose="05000000000000000000" pitchFamily="2" charset="2"/>
              </a:rPr>
              <a:t> </a:t>
            </a:r>
            <a:r>
              <a:rPr lang="it-IT" sz="2800" b="1" dirty="0"/>
              <a:t>(by WP2 - </a:t>
            </a:r>
            <a:r>
              <a:rPr lang="it-IT" sz="2800" b="1" dirty="0" err="1"/>
              <a:t>BoK</a:t>
            </a:r>
            <a:r>
              <a:rPr lang="it-IT" sz="2800" b="1" dirty="0"/>
              <a:t>) </a:t>
            </a:r>
            <a:endParaRPr lang="it-IT" sz="2800" b="1" dirty="0">
              <a:sym typeface="Wingdings" panose="05000000000000000000" pitchFamily="2" charset="2"/>
            </a:endParaRPr>
          </a:p>
          <a:p>
            <a:pPr marL="342900" indent="-342900">
              <a:buFont typeface="Wingdings" panose="05000000000000000000" pitchFamily="2" charset="2"/>
              <a:buChar char="q"/>
            </a:pPr>
            <a:endParaRPr lang="it-IT" sz="2800" b="1" dirty="0">
              <a:solidFill>
                <a:srgbClr val="304987"/>
              </a:solidFill>
              <a:sym typeface="Wingdings" panose="05000000000000000000" pitchFamily="2" charset="2"/>
            </a:endParaRPr>
          </a:p>
          <a:p>
            <a:pPr marL="342900" indent="-342900">
              <a:buFont typeface="Wingdings" panose="05000000000000000000" pitchFamily="2" charset="2"/>
              <a:buChar char="q"/>
            </a:pPr>
            <a:r>
              <a:rPr lang="it-IT" sz="2800" b="1" dirty="0">
                <a:solidFill>
                  <a:srgbClr val="304987"/>
                </a:solidFill>
                <a:sym typeface="Wingdings" panose="05000000000000000000" pitchFamily="2" charset="2"/>
              </a:rPr>
              <a:t>The Competence Matrix </a:t>
            </a:r>
            <a:r>
              <a:rPr lang="it-IT" sz="2800" b="1" dirty="0"/>
              <a:t>(by WP2 - </a:t>
            </a:r>
            <a:r>
              <a:rPr lang="it-IT" sz="2800" b="1" dirty="0" err="1"/>
              <a:t>BoK</a:t>
            </a:r>
            <a:r>
              <a:rPr lang="it-IT" sz="2800" b="1" dirty="0"/>
              <a:t>)</a:t>
            </a:r>
          </a:p>
          <a:p>
            <a:pPr marL="342900" indent="-342900">
              <a:buFont typeface="Wingdings" panose="05000000000000000000" pitchFamily="2" charset="2"/>
              <a:buChar char="q"/>
            </a:pPr>
            <a:endParaRPr lang="it-IT" sz="2800" b="1" dirty="0">
              <a:solidFill>
                <a:srgbClr val="304987"/>
              </a:solidFill>
              <a:sym typeface="Wingdings" panose="05000000000000000000" pitchFamily="2" charset="2"/>
            </a:endParaRPr>
          </a:p>
          <a:p>
            <a:pPr marL="800100" lvl="1" indent="-342900">
              <a:buFont typeface="Courier New" panose="02070309020205020404" pitchFamily="49" charset="0"/>
              <a:buChar char="o"/>
            </a:pPr>
            <a:endParaRPr lang="it-IT" sz="2400" dirty="0">
              <a:solidFill>
                <a:srgbClr val="304987"/>
              </a:solidFill>
              <a:sym typeface="Wingdings" panose="05000000000000000000" pitchFamily="2" charset="2"/>
            </a:endParaRPr>
          </a:p>
          <a:p>
            <a:pPr marL="342900"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366080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3" end="3"/>
                                            </p:txEl>
                                          </p:spTgt>
                                        </p:tgtEl>
                                        <p:attrNameLst>
                                          <p:attrName>style.visibility</p:attrName>
                                        </p:attrNameLst>
                                      </p:cBhvr>
                                      <p:to>
                                        <p:strVal val="visible"/>
                                      </p:to>
                                    </p:set>
                                    <p:animEffect transition="in" filter="fade">
                                      <p:cBhvr>
                                        <p:cTn id="14" dur="1000"/>
                                        <p:tgtEl>
                                          <p:spTgt spid="6">
                                            <p:txEl>
                                              <p:pRg st="3" end="3"/>
                                            </p:txEl>
                                          </p:spTgt>
                                        </p:tgtEl>
                                      </p:cBhvr>
                                    </p:animEffect>
                                    <p:anim calcmode="lin" valueType="num">
                                      <p:cBhvr>
                                        <p:cTn id="1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fade">
                                      <p:cBhvr>
                                        <p:cTn id="21" dur="1000"/>
                                        <p:tgtEl>
                                          <p:spTgt spid="6">
                                            <p:txEl>
                                              <p:pRg st="5" end="5"/>
                                            </p:txEl>
                                          </p:spTgt>
                                        </p:tgtEl>
                                      </p:cBhvr>
                                    </p:animEffect>
                                    <p:anim calcmode="lin" valueType="num">
                                      <p:cBhvr>
                                        <p:cTn id="22"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1000"/>
                                        <p:tgtEl>
                                          <p:spTgt spid="6">
                                            <p:txEl>
                                              <p:pRg st="7" end="7"/>
                                            </p:txEl>
                                          </p:spTgt>
                                        </p:tgtEl>
                                      </p:cBhvr>
                                    </p:animEffect>
                                    <p:anim calcmode="lin" valueType="num">
                                      <p:cBhvr>
                                        <p:cTn id="29"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93172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How to leverage the information already available with the IE3 </a:t>
            </a:r>
            <a:r>
              <a:rPr lang="en-US" sz="3200" b="1" dirty="0" err="1">
                <a:solidFill>
                  <a:srgbClr val="304987"/>
                </a:solidFill>
                <a:latin typeface="Arial" panose="020B0604020202020204" pitchFamily="34" charset="0"/>
                <a:ea typeface="Open Sans ExtraBold"/>
                <a:cs typeface="Open Sans ExtraBold"/>
                <a:sym typeface="Open Sans ExtraBold"/>
              </a:rPr>
              <a:t>BoK</a:t>
            </a:r>
            <a:r>
              <a:rPr lang="en-US" sz="3200" b="1" dirty="0">
                <a:solidFill>
                  <a:srgbClr val="304987"/>
                </a:solidFill>
                <a:latin typeface="Arial" panose="020B0604020202020204" pitchFamily="34" charset="0"/>
                <a:ea typeface="Open Sans ExtraBold"/>
                <a:cs typeface="Open Sans ExtraBold"/>
                <a:sym typeface="Open Sans ExtraBold"/>
              </a:rPr>
              <a:t>?</a:t>
            </a:r>
          </a:p>
        </p:txBody>
      </p:sp>
      <p:sp>
        <p:nvSpPr>
          <p:cNvPr id="6" name="Rectángulo 6">
            <a:extLst>
              <a:ext uri="{FF2B5EF4-FFF2-40B4-BE49-F238E27FC236}">
                <a16:creationId xmlns:a16="http://schemas.microsoft.com/office/drawing/2014/main" id="{01D52ACD-79B2-C7E3-AE5A-E72D825896D1}"/>
              </a:ext>
            </a:extLst>
          </p:cNvPr>
          <p:cNvSpPr/>
          <p:nvPr/>
        </p:nvSpPr>
        <p:spPr>
          <a:xfrm>
            <a:off x="260278" y="1398642"/>
            <a:ext cx="11756338" cy="4462760"/>
          </a:xfrm>
          <a:prstGeom prst="rect">
            <a:avLst/>
          </a:prstGeom>
          <a:ln>
            <a:noFill/>
          </a:ln>
        </p:spPr>
        <p:txBody>
          <a:bodyPr wrap="square">
            <a:spAutoFit/>
          </a:bodyPr>
          <a:lstStyle/>
          <a:p>
            <a:pPr marL="342900" indent="-342900">
              <a:buFont typeface="Wingdings" panose="05000000000000000000" pitchFamily="2" charset="2"/>
              <a:buChar char="q"/>
            </a:pPr>
            <a:r>
              <a:rPr lang="it-IT" sz="2800" b="1" dirty="0" err="1">
                <a:solidFill>
                  <a:srgbClr val="FF0000"/>
                </a:solidFill>
              </a:rPr>
              <a:t>What</a:t>
            </a:r>
            <a:r>
              <a:rPr lang="it-IT" sz="2800" b="1" dirty="0">
                <a:solidFill>
                  <a:srgbClr val="FF0000"/>
                </a:solidFill>
              </a:rPr>
              <a:t> to show in the </a:t>
            </a:r>
            <a:r>
              <a:rPr lang="it-IT" sz="2800" b="1" dirty="0" err="1">
                <a:solidFill>
                  <a:srgbClr val="FF0000"/>
                </a:solidFill>
              </a:rPr>
              <a:t>Handbook</a:t>
            </a:r>
            <a:r>
              <a:rPr lang="it-IT" sz="2800" b="1" dirty="0">
                <a:solidFill>
                  <a:srgbClr val="FF0000"/>
                </a:solidFill>
              </a:rPr>
              <a:t>?</a:t>
            </a:r>
          </a:p>
          <a:p>
            <a:pPr marL="342900" indent="-342900">
              <a:buFont typeface="Wingdings" panose="05000000000000000000" pitchFamily="2" charset="2"/>
              <a:buChar char="q"/>
            </a:pPr>
            <a:endParaRPr lang="it-IT" sz="2800" b="1" dirty="0">
              <a:solidFill>
                <a:srgbClr val="FF0000"/>
              </a:solidFill>
            </a:endParaRPr>
          </a:p>
          <a:p>
            <a:pPr marL="914400" lvl="1" indent="-457200">
              <a:buFont typeface="+mj-lt"/>
              <a:buAutoNum type="arabicPeriod"/>
            </a:pPr>
            <a:endParaRPr lang="it-IT" sz="2400" b="1" dirty="0">
              <a:solidFill>
                <a:srgbClr val="304987"/>
              </a:solidFill>
            </a:endParaRPr>
          </a:p>
          <a:p>
            <a:pPr marL="914400" lvl="1" indent="-457200">
              <a:buFont typeface="+mj-lt"/>
              <a:buAutoNum type="arabicPeriod"/>
            </a:pPr>
            <a:r>
              <a:rPr lang="it-IT" sz="2400" b="1" dirty="0">
                <a:solidFill>
                  <a:srgbClr val="304987"/>
                </a:solidFill>
              </a:rPr>
              <a:t>Brief </a:t>
            </a:r>
            <a:r>
              <a:rPr lang="it-IT" sz="2400" b="1" dirty="0" err="1">
                <a:solidFill>
                  <a:srgbClr val="304987"/>
                </a:solidFill>
              </a:rPr>
              <a:t>explanation</a:t>
            </a:r>
            <a:r>
              <a:rPr lang="it-IT" sz="2400" b="1" dirty="0">
                <a:solidFill>
                  <a:srgbClr val="304987"/>
                </a:solidFill>
              </a:rPr>
              <a:t> of «the </a:t>
            </a:r>
            <a:r>
              <a:rPr lang="it-IT" sz="2400" b="1" dirty="0" err="1">
                <a:solidFill>
                  <a:srgbClr val="304987"/>
                </a:solidFill>
              </a:rPr>
              <a:t>methodological</a:t>
            </a:r>
            <a:r>
              <a:rPr lang="it-IT" sz="2400" b="1" dirty="0">
                <a:solidFill>
                  <a:srgbClr val="304987"/>
                </a:solidFill>
              </a:rPr>
              <a:t> </a:t>
            </a:r>
            <a:r>
              <a:rPr lang="it-IT" sz="2400" b="1" dirty="0" err="1">
                <a:solidFill>
                  <a:srgbClr val="304987"/>
                </a:solidFill>
              </a:rPr>
              <a:t>approach</a:t>
            </a:r>
            <a:r>
              <a:rPr lang="it-IT" sz="2400" b="1" dirty="0">
                <a:solidFill>
                  <a:srgbClr val="304987"/>
                </a:solidFill>
              </a:rPr>
              <a:t> and the </a:t>
            </a:r>
            <a:r>
              <a:rPr lang="it-IT" sz="2400" b="1" dirty="0" err="1">
                <a:solidFill>
                  <a:srgbClr val="304987"/>
                </a:solidFill>
              </a:rPr>
              <a:t>aim</a:t>
            </a:r>
            <a:r>
              <a:rPr lang="it-IT" sz="2400" b="1" dirty="0">
                <a:solidFill>
                  <a:srgbClr val="304987"/>
                </a:solidFill>
              </a:rPr>
              <a:t> of the </a:t>
            </a:r>
            <a:r>
              <a:rPr lang="it-IT" sz="2400" b="1" dirty="0" err="1">
                <a:solidFill>
                  <a:srgbClr val="304987"/>
                </a:solidFill>
              </a:rPr>
              <a:t>analysis</a:t>
            </a:r>
            <a:r>
              <a:rPr lang="it-IT" sz="2400" b="1" dirty="0">
                <a:solidFill>
                  <a:srgbClr val="304987"/>
                </a:solidFill>
              </a:rPr>
              <a:t>»</a:t>
            </a:r>
          </a:p>
          <a:p>
            <a:pPr marL="914400" lvl="1" indent="-457200">
              <a:buFont typeface="+mj-lt"/>
              <a:buAutoNum type="arabicPeriod"/>
            </a:pPr>
            <a:endParaRPr lang="it-IT" sz="2400" b="1" dirty="0">
              <a:solidFill>
                <a:srgbClr val="304987"/>
              </a:solidFill>
            </a:endParaRPr>
          </a:p>
          <a:p>
            <a:pPr marL="914400" lvl="1" indent="-457200">
              <a:buFont typeface="+mj-lt"/>
              <a:buAutoNum type="arabicPeriod"/>
            </a:pPr>
            <a:endParaRPr lang="it-IT" sz="2400" b="1" dirty="0">
              <a:solidFill>
                <a:srgbClr val="304987"/>
              </a:solidFill>
            </a:endParaRPr>
          </a:p>
          <a:p>
            <a:pPr marL="914400" lvl="1" indent="-457200">
              <a:buFont typeface="+mj-lt"/>
              <a:buAutoNum type="arabicPeriod"/>
            </a:pPr>
            <a:endParaRPr lang="it-IT" sz="2400" b="1" dirty="0">
              <a:solidFill>
                <a:srgbClr val="304987"/>
              </a:solidFill>
            </a:endParaRPr>
          </a:p>
          <a:p>
            <a:pPr marL="914400" lvl="1" indent="-457200">
              <a:buFont typeface="+mj-lt"/>
              <a:buAutoNum type="arabicPeriod"/>
            </a:pPr>
            <a:r>
              <a:rPr lang="it-IT" sz="2400" b="1" dirty="0" err="1">
                <a:solidFill>
                  <a:srgbClr val="304987"/>
                </a:solidFill>
                <a:sym typeface="Wingdings" panose="05000000000000000000" pitchFamily="2" charset="2"/>
              </a:rPr>
              <a:t>Provide</a:t>
            </a:r>
            <a:r>
              <a:rPr lang="it-IT" sz="2400" b="1" dirty="0">
                <a:solidFill>
                  <a:srgbClr val="304987"/>
                </a:solidFill>
                <a:sym typeface="Wingdings" panose="05000000000000000000" pitchFamily="2" charset="2"/>
              </a:rPr>
              <a:t> </a:t>
            </a:r>
            <a:r>
              <a:rPr lang="it-IT" sz="2400" b="1" dirty="0" err="1">
                <a:solidFill>
                  <a:srgbClr val="304987"/>
                </a:solidFill>
                <a:sym typeface="Wingdings" panose="05000000000000000000" pitchFamily="2" charset="2"/>
              </a:rPr>
              <a:t>evidence</a:t>
            </a:r>
            <a:r>
              <a:rPr lang="it-IT" sz="2400" b="1" dirty="0">
                <a:solidFill>
                  <a:srgbClr val="304987"/>
                </a:solidFill>
                <a:sym typeface="Wingdings" panose="05000000000000000000" pitchFamily="2" charset="2"/>
              </a:rPr>
              <a:t> of the key </a:t>
            </a:r>
            <a:r>
              <a:rPr lang="it-IT" sz="2400" b="1" dirty="0" err="1">
                <a:solidFill>
                  <a:srgbClr val="304987"/>
                </a:solidFill>
                <a:sym typeface="Wingdings" panose="05000000000000000000" pitchFamily="2" charset="2"/>
              </a:rPr>
              <a:t>results</a:t>
            </a:r>
            <a:r>
              <a:rPr lang="it-IT" sz="2400" b="1" dirty="0">
                <a:solidFill>
                  <a:srgbClr val="304987"/>
                </a:solidFill>
                <a:sym typeface="Wingdings" panose="05000000000000000000" pitchFamily="2" charset="2"/>
              </a:rPr>
              <a:t> </a:t>
            </a:r>
          </a:p>
          <a:p>
            <a:pPr marL="342900" indent="-342900">
              <a:buFont typeface="Wingdings" panose="05000000000000000000" pitchFamily="2" charset="2"/>
              <a:buChar char="q"/>
            </a:pPr>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Tree>
    <p:extLst>
      <p:ext uri="{BB962C8B-B14F-4D97-AF65-F5344CB8AC3E}">
        <p14:creationId xmlns:p14="http://schemas.microsoft.com/office/powerpoint/2010/main" val="9108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1000"/>
                                        <p:tgtEl>
                                          <p:spTgt spid="6">
                                            <p:txEl>
                                              <p:pRg st="3" end="3"/>
                                            </p:txEl>
                                          </p:spTgt>
                                        </p:tgtEl>
                                      </p:cBhvr>
                                    </p:animEffect>
                                    <p:anim calcmode="lin" valueType="num">
                                      <p:cBhvr>
                                        <p:cTn id="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7" end="7"/>
                                            </p:txEl>
                                          </p:spTgt>
                                        </p:tgtEl>
                                        <p:attrNameLst>
                                          <p:attrName>style.visibility</p:attrName>
                                        </p:attrNameLst>
                                      </p:cBhvr>
                                      <p:to>
                                        <p:strVal val="visible"/>
                                      </p:to>
                                    </p:set>
                                    <p:animEffect transition="in" filter="fade">
                                      <p:cBhvr>
                                        <p:cTn id="14" dur="1000"/>
                                        <p:tgtEl>
                                          <p:spTgt spid="6">
                                            <p:txEl>
                                              <p:pRg st="7" end="7"/>
                                            </p:txEl>
                                          </p:spTgt>
                                        </p:tgtEl>
                                      </p:cBhvr>
                                    </p:animEffect>
                                    <p:anim calcmode="lin" valueType="num">
                                      <p:cBhvr>
                                        <p:cTn id="15"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93172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How to leverage the information already available with the IE3 </a:t>
            </a:r>
            <a:r>
              <a:rPr lang="en-US" sz="3200" b="1" dirty="0" err="1">
                <a:solidFill>
                  <a:srgbClr val="304987"/>
                </a:solidFill>
                <a:latin typeface="Arial" panose="020B0604020202020204" pitchFamily="34" charset="0"/>
                <a:ea typeface="Open Sans ExtraBold"/>
                <a:cs typeface="Open Sans ExtraBold"/>
                <a:sym typeface="Open Sans ExtraBold"/>
              </a:rPr>
              <a:t>BoK</a:t>
            </a:r>
            <a:r>
              <a:rPr lang="en-US" sz="3200" b="1" dirty="0">
                <a:solidFill>
                  <a:srgbClr val="304987"/>
                </a:solidFill>
                <a:latin typeface="Arial" panose="020B0604020202020204" pitchFamily="34" charset="0"/>
                <a:ea typeface="Open Sans ExtraBold"/>
                <a:cs typeface="Open Sans ExtraBold"/>
                <a:sym typeface="Open Sans ExtraBold"/>
              </a:rPr>
              <a:t>?</a:t>
            </a:r>
          </a:p>
        </p:txBody>
      </p:sp>
      <p:sp>
        <p:nvSpPr>
          <p:cNvPr id="6" name="Rectángulo 6">
            <a:extLst>
              <a:ext uri="{FF2B5EF4-FFF2-40B4-BE49-F238E27FC236}">
                <a16:creationId xmlns:a16="http://schemas.microsoft.com/office/drawing/2014/main" id="{01D52ACD-79B2-C7E3-AE5A-E72D825896D1}"/>
              </a:ext>
            </a:extLst>
          </p:cNvPr>
          <p:cNvSpPr/>
          <p:nvPr/>
        </p:nvSpPr>
        <p:spPr>
          <a:xfrm>
            <a:off x="260278" y="1398642"/>
            <a:ext cx="11756338" cy="1815882"/>
          </a:xfrm>
          <a:prstGeom prst="rect">
            <a:avLst/>
          </a:prstGeom>
          <a:ln>
            <a:noFill/>
          </a:ln>
        </p:spPr>
        <p:txBody>
          <a:bodyPr wrap="square">
            <a:spAutoFit/>
          </a:bodyPr>
          <a:lstStyle/>
          <a:p>
            <a:pPr marL="342900" indent="-342900">
              <a:buFont typeface="Wingdings" panose="05000000000000000000" pitchFamily="2" charset="2"/>
              <a:buChar char="q"/>
            </a:pPr>
            <a:r>
              <a:rPr lang="it-IT" sz="2800" b="1" dirty="0" err="1">
                <a:solidFill>
                  <a:srgbClr val="FF0000"/>
                </a:solidFill>
              </a:rPr>
              <a:t>Example</a:t>
            </a:r>
            <a:r>
              <a:rPr lang="it-IT" sz="2800" b="1" dirty="0">
                <a:solidFill>
                  <a:srgbClr val="FF0000"/>
                </a:solidFill>
              </a:rPr>
              <a:t>: Competence </a:t>
            </a:r>
            <a:r>
              <a:rPr lang="it-IT" sz="2800" b="1" dirty="0" err="1">
                <a:solidFill>
                  <a:srgbClr val="FF0000"/>
                </a:solidFill>
              </a:rPr>
              <a:t>matrix</a:t>
            </a:r>
            <a:endParaRPr lang="it-IT" sz="2800" b="1" dirty="0">
              <a:solidFill>
                <a:srgbClr val="FF0000"/>
              </a:solidFill>
            </a:endParaRPr>
          </a:p>
          <a:p>
            <a:pPr lvl="1"/>
            <a:endParaRPr lang="es-ES" sz="2400"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a:p>
            <a:pPr lvl="2"/>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pic>
        <p:nvPicPr>
          <p:cNvPr id="4" name="Immagine 3">
            <a:extLst>
              <a:ext uri="{FF2B5EF4-FFF2-40B4-BE49-F238E27FC236}">
                <a16:creationId xmlns:a16="http://schemas.microsoft.com/office/drawing/2014/main" id="{F41C6B61-0BB5-951C-B581-0CE19D859D18}"/>
              </a:ext>
            </a:extLst>
          </p:cNvPr>
          <p:cNvPicPr>
            <a:picLocks noChangeAspect="1"/>
          </p:cNvPicPr>
          <p:nvPr/>
        </p:nvPicPr>
        <p:blipFill>
          <a:blip r:embed="rId4"/>
          <a:stretch>
            <a:fillRect/>
          </a:stretch>
        </p:blipFill>
        <p:spPr>
          <a:xfrm>
            <a:off x="897728" y="2034722"/>
            <a:ext cx="6234592" cy="3424636"/>
          </a:xfrm>
          <a:prstGeom prst="rect">
            <a:avLst/>
          </a:prstGeom>
        </p:spPr>
      </p:pic>
      <p:sp>
        <p:nvSpPr>
          <p:cNvPr id="5" name="CasellaDiTesto 4">
            <a:extLst>
              <a:ext uri="{FF2B5EF4-FFF2-40B4-BE49-F238E27FC236}">
                <a16:creationId xmlns:a16="http://schemas.microsoft.com/office/drawing/2014/main" id="{C9878C32-A971-55E8-2676-7C5C4F8D30D8}"/>
              </a:ext>
            </a:extLst>
          </p:cNvPr>
          <p:cNvSpPr txBox="1"/>
          <p:nvPr/>
        </p:nvSpPr>
        <p:spPr>
          <a:xfrm>
            <a:off x="7680960" y="2673981"/>
            <a:ext cx="4250762" cy="1938992"/>
          </a:xfrm>
          <a:prstGeom prst="rect">
            <a:avLst/>
          </a:prstGeom>
          <a:noFill/>
        </p:spPr>
        <p:txBody>
          <a:bodyPr wrap="square" rtlCol="0">
            <a:spAutoFit/>
          </a:bodyPr>
          <a:lstStyle/>
          <a:p>
            <a:pPr marL="285750" indent="-285750">
              <a:buFont typeface="Arial" panose="020B0604020202020204" pitchFamily="34" charset="0"/>
              <a:buChar char="•"/>
            </a:pPr>
            <a:r>
              <a:rPr lang="en-GB" sz="2000" b="1" dirty="0">
                <a:solidFill>
                  <a:srgbClr val="304987"/>
                </a:solidFill>
              </a:rPr>
              <a:t>Brief comments on the key results</a:t>
            </a:r>
          </a:p>
          <a:p>
            <a:pPr marL="285750" indent="-285750">
              <a:buFont typeface="Arial" panose="020B0604020202020204" pitchFamily="34" charset="0"/>
              <a:buChar char="•"/>
            </a:pPr>
            <a:endParaRPr lang="en-GB" sz="2000" b="1" dirty="0">
              <a:solidFill>
                <a:srgbClr val="304987"/>
              </a:solidFill>
            </a:endParaRPr>
          </a:p>
          <a:p>
            <a:pPr marL="285750" indent="-285750">
              <a:buFont typeface="Arial" panose="020B0604020202020204" pitchFamily="34" charset="0"/>
              <a:buChar char="•"/>
            </a:pPr>
            <a:endParaRPr lang="en-GB" sz="2000" b="1" dirty="0">
              <a:solidFill>
                <a:srgbClr val="304987"/>
              </a:solidFill>
            </a:endParaRPr>
          </a:p>
          <a:p>
            <a:pPr marL="285750" indent="-285750">
              <a:buFont typeface="Arial" panose="020B0604020202020204" pitchFamily="34" charset="0"/>
              <a:buChar char="•"/>
            </a:pPr>
            <a:endParaRPr lang="en-GB" sz="2000" b="1" dirty="0">
              <a:solidFill>
                <a:srgbClr val="304987"/>
              </a:solidFill>
            </a:endParaRPr>
          </a:p>
          <a:p>
            <a:pPr marL="285750" indent="-285750">
              <a:buFont typeface="Arial" panose="020B0604020202020204" pitchFamily="34" charset="0"/>
              <a:buChar char="•"/>
            </a:pPr>
            <a:r>
              <a:rPr lang="en-GB" sz="2000" b="1" dirty="0">
                <a:solidFill>
                  <a:srgbClr val="304987"/>
                </a:solidFill>
              </a:rPr>
              <a:t>Brief explanation of the resulting implications</a:t>
            </a:r>
          </a:p>
        </p:txBody>
      </p:sp>
    </p:spTree>
    <p:extLst>
      <p:ext uri="{BB962C8B-B14F-4D97-AF65-F5344CB8AC3E}">
        <p14:creationId xmlns:p14="http://schemas.microsoft.com/office/powerpoint/2010/main" val="415595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1931722"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The user has three options</a:t>
            </a:r>
          </a:p>
        </p:txBody>
      </p:sp>
      <p:grpSp>
        <p:nvGrpSpPr>
          <p:cNvPr id="11" name="Gruppo 10">
            <a:extLst>
              <a:ext uri="{FF2B5EF4-FFF2-40B4-BE49-F238E27FC236}">
                <a16:creationId xmlns:a16="http://schemas.microsoft.com/office/drawing/2014/main" id="{648E0018-213F-A395-EEF1-B3C824E6BF21}"/>
              </a:ext>
            </a:extLst>
          </p:cNvPr>
          <p:cNvGrpSpPr/>
          <p:nvPr/>
        </p:nvGrpSpPr>
        <p:grpSpPr>
          <a:xfrm>
            <a:off x="650240" y="1656908"/>
            <a:ext cx="3302000" cy="2081441"/>
            <a:chOff x="650240" y="2297519"/>
            <a:chExt cx="3302000" cy="2081441"/>
          </a:xfrm>
        </p:grpSpPr>
        <p:sp>
          <p:nvSpPr>
            <p:cNvPr id="3" name="Rettangolo 2">
              <a:extLst>
                <a:ext uri="{FF2B5EF4-FFF2-40B4-BE49-F238E27FC236}">
                  <a16:creationId xmlns:a16="http://schemas.microsoft.com/office/drawing/2014/main" id="{89A3B6A1-33FC-487E-EB33-33D4AB76D72E}"/>
                </a:ext>
              </a:extLst>
            </p:cNvPr>
            <p:cNvSpPr/>
            <p:nvPr/>
          </p:nvSpPr>
          <p:spPr>
            <a:xfrm>
              <a:off x="650240" y="2834640"/>
              <a:ext cx="3302000" cy="1544320"/>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0000"/>
                  </a:solidFill>
                </a:rPr>
                <a:t>Use</a:t>
              </a:r>
              <a:r>
                <a:rPr lang="it-IT" sz="2000" b="1" dirty="0">
                  <a:solidFill>
                    <a:srgbClr val="304987"/>
                  </a:solidFill>
                </a:rPr>
                <a:t> the IE3 training </a:t>
              </a:r>
              <a:r>
                <a:rPr lang="it-IT" sz="2000" b="1" dirty="0" err="1">
                  <a:solidFill>
                    <a:srgbClr val="304987"/>
                  </a:solidFill>
                </a:rPr>
                <a:t>materials</a:t>
              </a:r>
              <a:r>
                <a:rPr lang="it-IT" sz="2000" b="1" dirty="0">
                  <a:solidFill>
                    <a:srgbClr val="304987"/>
                  </a:solidFill>
                </a:rPr>
                <a:t> </a:t>
              </a:r>
              <a:r>
                <a:rPr lang="it-IT" sz="2000" b="1" dirty="0" err="1">
                  <a:solidFill>
                    <a:srgbClr val="304987"/>
                  </a:solidFill>
                </a:rPr>
                <a:t>without</a:t>
              </a:r>
              <a:r>
                <a:rPr lang="it-IT" sz="2000" b="1" dirty="0">
                  <a:solidFill>
                    <a:srgbClr val="304987"/>
                  </a:solidFill>
                </a:rPr>
                <a:t> </a:t>
              </a:r>
              <a:r>
                <a:rPr lang="it-IT" sz="2000" b="1" dirty="0" err="1">
                  <a:solidFill>
                    <a:srgbClr val="304987"/>
                  </a:solidFill>
                </a:rPr>
                <a:t>any</a:t>
              </a:r>
              <a:r>
                <a:rPr lang="it-IT" sz="2000" b="1" dirty="0">
                  <a:solidFill>
                    <a:srgbClr val="304987"/>
                  </a:solidFill>
                </a:rPr>
                <a:t> </a:t>
              </a:r>
              <a:r>
                <a:rPr lang="it-IT" sz="2000" b="1" dirty="0" err="1">
                  <a:solidFill>
                    <a:srgbClr val="304987"/>
                  </a:solidFill>
                </a:rPr>
                <a:t>change</a:t>
              </a:r>
              <a:r>
                <a:rPr lang="it-IT" sz="2000" b="1" dirty="0">
                  <a:solidFill>
                    <a:srgbClr val="304987"/>
                  </a:solidFill>
                </a:rPr>
                <a:t> </a:t>
              </a:r>
            </a:p>
          </p:txBody>
        </p:sp>
        <p:sp>
          <p:nvSpPr>
            <p:cNvPr id="8" name="CasellaDiTesto 7">
              <a:extLst>
                <a:ext uri="{FF2B5EF4-FFF2-40B4-BE49-F238E27FC236}">
                  <a16:creationId xmlns:a16="http://schemas.microsoft.com/office/drawing/2014/main" id="{C9580C9C-B95C-42B1-481B-75B13D55F13B}"/>
                </a:ext>
              </a:extLst>
            </p:cNvPr>
            <p:cNvSpPr txBox="1"/>
            <p:nvPr/>
          </p:nvSpPr>
          <p:spPr>
            <a:xfrm>
              <a:off x="1668999" y="2297519"/>
              <a:ext cx="1264482" cy="400110"/>
            </a:xfrm>
            <a:prstGeom prst="rect">
              <a:avLst/>
            </a:prstGeom>
            <a:noFill/>
          </p:spPr>
          <p:txBody>
            <a:bodyPr wrap="square" rtlCol="0">
              <a:spAutoFit/>
            </a:bodyPr>
            <a:lstStyle/>
            <a:p>
              <a:pPr algn="ctr"/>
              <a:r>
                <a:rPr lang="it-IT" sz="2000" b="1" dirty="0">
                  <a:solidFill>
                    <a:srgbClr val="304987"/>
                  </a:solidFill>
                </a:rPr>
                <a:t>(I)</a:t>
              </a:r>
            </a:p>
          </p:txBody>
        </p:sp>
      </p:grpSp>
      <p:grpSp>
        <p:nvGrpSpPr>
          <p:cNvPr id="12" name="Gruppo 11">
            <a:extLst>
              <a:ext uri="{FF2B5EF4-FFF2-40B4-BE49-F238E27FC236}">
                <a16:creationId xmlns:a16="http://schemas.microsoft.com/office/drawing/2014/main" id="{FDEE7801-B834-E250-1B0B-0C1E8C8C21EF}"/>
              </a:ext>
            </a:extLst>
          </p:cNvPr>
          <p:cNvGrpSpPr/>
          <p:nvPr/>
        </p:nvGrpSpPr>
        <p:grpSpPr>
          <a:xfrm>
            <a:off x="4216401" y="1656908"/>
            <a:ext cx="3302000" cy="2081441"/>
            <a:chOff x="4216401" y="2297519"/>
            <a:chExt cx="3302000" cy="2081441"/>
          </a:xfrm>
        </p:grpSpPr>
        <p:sp>
          <p:nvSpPr>
            <p:cNvPr id="5" name="Rettangolo 4">
              <a:extLst>
                <a:ext uri="{FF2B5EF4-FFF2-40B4-BE49-F238E27FC236}">
                  <a16:creationId xmlns:a16="http://schemas.microsoft.com/office/drawing/2014/main" id="{EF057913-D505-9268-6DD9-E30495B9BA97}"/>
                </a:ext>
              </a:extLst>
            </p:cNvPr>
            <p:cNvSpPr/>
            <p:nvPr/>
          </p:nvSpPr>
          <p:spPr>
            <a:xfrm>
              <a:off x="4216401" y="2834640"/>
              <a:ext cx="3302000" cy="154432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1" dirty="0">
                  <a:solidFill>
                    <a:srgbClr val="FF0000"/>
                  </a:solidFill>
                </a:rPr>
                <a:t>Update</a:t>
              </a:r>
              <a:r>
                <a:rPr lang="it-IT" sz="1800" b="1" dirty="0">
                  <a:solidFill>
                    <a:srgbClr val="304987"/>
                  </a:solidFill>
                </a:rPr>
                <a:t> the IE3 training </a:t>
              </a:r>
              <a:r>
                <a:rPr lang="it-IT" sz="1800" b="1" dirty="0" err="1">
                  <a:solidFill>
                    <a:srgbClr val="304987"/>
                  </a:solidFill>
                </a:rPr>
                <a:t>materials</a:t>
              </a:r>
              <a:endParaRPr lang="it-IT" sz="1800" b="1" dirty="0">
                <a:solidFill>
                  <a:srgbClr val="304987"/>
                </a:solidFill>
              </a:endParaRPr>
            </a:p>
          </p:txBody>
        </p:sp>
        <p:sp>
          <p:nvSpPr>
            <p:cNvPr id="9" name="CasellaDiTesto 8">
              <a:extLst>
                <a:ext uri="{FF2B5EF4-FFF2-40B4-BE49-F238E27FC236}">
                  <a16:creationId xmlns:a16="http://schemas.microsoft.com/office/drawing/2014/main" id="{6B162965-4998-B019-3686-A42A9498317F}"/>
                </a:ext>
              </a:extLst>
            </p:cNvPr>
            <p:cNvSpPr txBox="1"/>
            <p:nvPr/>
          </p:nvSpPr>
          <p:spPr>
            <a:xfrm>
              <a:off x="5463759" y="2297519"/>
              <a:ext cx="1264482" cy="400110"/>
            </a:xfrm>
            <a:prstGeom prst="rect">
              <a:avLst/>
            </a:prstGeom>
            <a:noFill/>
          </p:spPr>
          <p:txBody>
            <a:bodyPr wrap="square" rtlCol="0">
              <a:spAutoFit/>
            </a:bodyPr>
            <a:lstStyle/>
            <a:p>
              <a:pPr algn="ctr"/>
              <a:r>
                <a:rPr lang="it-IT" sz="2000" b="1" dirty="0">
                  <a:solidFill>
                    <a:srgbClr val="304987"/>
                  </a:solidFill>
                </a:rPr>
                <a:t>(II)</a:t>
              </a:r>
            </a:p>
          </p:txBody>
        </p:sp>
      </p:grpSp>
      <p:grpSp>
        <p:nvGrpSpPr>
          <p:cNvPr id="13" name="Gruppo 12">
            <a:extLst>
              <a:ext uri="{FF2B5EF4-FFF2-40B4-BE49-F238E27FC236}">
                <a16:creationId xmlns:a16="http://schemas.microsoft.com/office/drawing/2014/main" id="{284F26C6-EFB4-19F8-912A-EEBE82C2CB7C}"/>
              </a:ext>
            </a:extLst>
          </p:cNvPr>
          <p:cNvGrpSpPr/>
          <p:nvPr/>
        </p:nvGrpSpPr>
        <p:grpSpPr>
          <a:xfrm>
            <a:off x="7782562" y="1636588"/>
            <a:ext cx="3302000" cy="2081441"/>
            <a:chOff x="7782562" y="2297519"/>
            <a:chExt cx="3302000" cy="2081441"/>
          </a:xfrm>
        </p:grpSpPr>
        <p:sp>
          <p:nvSpPr>
            <p:cNvPr id="7" name="Rettangolo 6">
              <a:extLst>
                <a:ext uri="{FF2B5EF4-FFF2-40B4-BE49-F238E27FC236}">
                  <a16:creationId xmlns:a16="http://schemas.microsoft.com/office/drawing/2014/main" id="{10216290-7131-B716-932C-0F58FC6228D3}"/>
                </a:ext>
              </a:extLst>
            </p:cNvPr>
            <p:cNvSpPr/>
            <p:nvPr/>
          </p:nvSpPr>
          <p:spPr>
            <a:xfrm>
              <a:off x="7782562" y="2834640"/>
              <a:ext cx="3302000" cy="15443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1" dirty="0" err="1">
                  <a:solidFill>
                    <a:srgbClr val="FF0000"/>
                  </a:solidFill>
                </a:rPr>
                <a:t>Develop</a:t>
              </a:r>
              <a:r>
                <a:rPr lang="it-IT" sz="1800" b="1" dirty="0">
                  <a:solidFill>
                    <a:srgbClr val="FF0000"/>
                  </a:solidFill>
                </a:rPr>
                <a:t> new </a:t>
              </a:r>
              <a:r>
                <a:rPr lang="it-IT" sz="1800" b="1" dirty="0">
                  <a:solidFill>
                    <a:srgbClr val="304987"/>
                  </a:solidFill>
                </a:rPr>
                <a:t>training </a:t>
              </a:r>
              <a:r>
                <a:rPr lang="it-IT" sz="1800" b="1" dirty="0" err="1">
                  <a:solidFill>
                    <a:srgbClr val="304987"/>
                  </a:solidFill>
                </a:rPr>
                <a:t>materials</a:t>
              </a:r>
              <a:endParaRPr lang="it-IT" sz="1800" b="1" dirty="0">
                <a:solidFill>
                  <a:srgbClr val="304987"/>
                </a:solidFill>
              </a:endParaRPr>
            </a:p>
          </p:txBody>
        </p:sp>
        <p:sp>
          <p:nvSpPr>
            <p:cNvPr id="10" name="CasellaDiTesto 9">
              <a:extLst>
                <a:ext uri="{FF2B5EF4-FFF2-40B4-BE49-F238E27FC236}">
                  <a16:creationId xmlns:a16="http://schemas.microsoft.com/office/drawing/2014/main" id="{11C66D87-03A2-53FF-F9B9-7E5CDE9AF336}"/>
                </a:ext>
              </a:extLst>
            </p:cNvPr>
            <p:cNvSpPr txBox="1"/>
            <p:nvPr/>
          </p:nvSpPr>
          <p:spPr>
            <a:xfrm>
              <a:off x="8801321" y="2297519"/>
              <a:ext cx="1264482" cy="400110"/>
            </a:xfrm>
            <a:prstGeom prst="rect">
              <a:avLst/>
            </a:prstGeom>
            <a:noFill/>
          </p:spPr>
          <p:txBody>
            <a:bodyPr wrap="square" rtlCol="0">
              <a:spAutoFit/>
            </a:bodyPr>
            <a:lstStyle/>
            <a:p>
              <a:pPr algn="ctr"/>
              <a:r>
                <a:rPr lang="it-IT" sz="2000" b="1" dirty="0">
                  <a:solidFill>
                    <a:srgbClr val="304987"/>
                  </a:solidFill>
                </a:rPr>
                <a:t>(III)</a:t>
              </a:r>
            </a:p>
          </p:txBody>
        </p:sp>
      </p:grpSp>
      <p:sp>
        <p:nvSpPr>
          <p:cNvPr id="14" name="CasellaDiTesto 13">
            <a:extLst>
              <a:ext uri="{FF2B5EF4-FFF2-40B4-BE49-F238E27FC236}">
                <a16:creationId xmlns:a16="http://schemas.microsoft.com/office/drawing/2014/main" id="{D949ED61-EE99-91C1-3B36-7E92461E3603}"/>
              </a:ext>
            </a:extLst>
          </p:cNvPr>
          <p:cNvSpPr txBox="1"/>
          <p:nvPr/>
        </p:nvSpPr>
        <p:spPr>
          <a:xfrm>
            <a:off x="650240" y="3920485"/>
            <a:ext cx="3302000" cy="1631216"/>
          </a:xfrm>
          <a:prstGeom prst="rect">
            <a:avLst/>
          </a:prstGeom>
          <a:noFill/>
        </p:spPr>
        <p:txBody>
          <a:bodyPr wrap="square" rtlCol="0">
            <a:spAutoFit/>
          </a:bodyPr>
          <a:lstStyle/>
          <a:p>
            <a:pPr marL="514350" indent="-514350">
              <a:buFont typeface="+mj-lt"/>
              <a:buAutoNum type="romanUcPeriod"/>
            </a:pPr>
            <a:r>
              <a:rPr lang="it-IT" sz="2000" dirty="0" err="1">
                <a:solidFill>
                  <a:srgbClr val="304987"/>
                </a:solidFill>
              </a:rPr>
              <a:t>Where</a:t>
            </a:r>
            <a:r>
              <a:rPr lang="it-IT" sz="2000" dirty="0">
                <a:solidFill>
                  <a:srgbClr val="304987"/>
                </a:solidFill>
              </a:rPr>
              <a:t> to </a:t>
            </a:r>
            <a:r>
              <a:rPr lang="it-IT" sz="2000" dirty="0" err="1">
                <a:solidFill>
                  <a:srgbClr val="304987"/>
                </a:solidFill>
              </a:rPr>
              <a:t>find</a:t>
            </a:r>
            <a:r>
              <a:rPr lang="it-IT" sz="2000" dirty="0">
                <a:solidFill>
                  <a:srgbClr val="304987"/>
                </a:solidFill>
              </a:rPr>
              <a:t> the </a:t>
            </a:r>
            <a:r>
              <a:rPr lang="it-IT" sz="2000" dirty="0" err="1">
                <a:solidFill>
                  <a:srgbClr val="304987"/>
                </a:solidFill>
              </a:rPr>
              <a:t>materials</a:t>
            </a:r>
            <a:endParaRPr lang="it-IT" sz="2000" dirty="0">
              <a:solidFill>
                <a:srgbClr val="304987"/>
              </a:solidFill>
            </a:endParaRPr>
          </a:p>
          <a:p>
            <a:pPr marL="514350" indent="-514350">
              <a:buFont typeface="+mj-lt"/>
              <a:buAutoNum type="romanUcPeriod"/>
            </a:pPr>
            <a:r>
              <a:rPr lang="it-IT" sz="2000" dirty="0" err="1">
                <a:solidFill>
                  <a:srgbClr val="304987"/>
                </a:solidFill>
              </a:rPr>
              <a:t>Structure</a:t>
            </a:r>
            <a:r>
              <a:rPr lang="it-IT" sz="2000" dirty="0">
                <a:solidFill>
                  <a:srgbClr val="304987"/>
                </a:solidFill>
              </a:rPr>
              <a:t> of the knowledge </a:t>
            </a:r>
            <a:r>
              <a:rPr lang="it-IT" sz="2000" dirty="0" err="1">
                <a:solidFill>
                  <a:srgbClr val="304987"/>
                </a:solidFill>
              </a:rPr>
              <a:t>delivered</a:t>
            </a:r>
            <a:r>
              <a:rPr lang="it-IT" sz="2000" dirty="0">
                <a:solidFill>
                  <a:srgbClr val="304987"/>
                </a:solidFill>
              </a:rPr>
              <a:t> with the IE3 </a:t>
            </a:r>
            <a:r>
              <a:rPr lang="it-IT" sz="2000" dirty="0" err="1">
                <a:solidFill>
                  <a:srgbClr val="304987"/>
                </a:solidFill>
              </a:rPr>
              <a:t>materials</a:t>
            </a:r>
            <a:endParaRPr lang="it-IT" sz="2000" dirty="0">
              <a:solidFill>
                <a:srgbClr val="304987"/>
              </a:solidFill>
            </a:endParaRPr>
          </a:p>
        </p:txBody>
      </p:sp>
      <p:sp>
        <p:nvSpPr>
          <p:cNvPr id="15" name="CasellaDiTesto 14">
            <a:extLst>
              <a:ext uri="{FF2B5EF4-FFF2-40B4-BE49-F238E27FC236}">
                <a16:creationId xmlns:a16="http://schemas.microsoft.com/office/drawing/2014/main" id="{353D5B42-ABAD-EE4F-D15A-FA6736C72329}"/>
              </a:ext>
            </a:extLst>
          </p:cNvPr>
          <p:cNvSpPr txBox="1"/>
          <p:nvPr/>
        </p:nvSpPr>
        <p:spPr>
          <a:xfrm>
            <a:off x="4216401" y="3920485"/>
            <a:ext cx="3302000" cy="1631216"/>
          </a:xfrm>
          <a:prstGeom prst="rect">
            <a:avLst/>
          </a:prstGeom>
          <a:noFill/>
        </p:spPr>
        <p:txBody>
          <a:bodyPr wrap="square" rtlCol="0">
            <a:spAutoFit/>
          </a:bodyPr>
          <a:lstStyle/>
          <a:p>
            <a:pPr marL="514350" indent="-514350">
              <a:buFont typeface="+mj-lt"/>
              <a:buAutoNum type="romanUcPeriod"/>
            </a:pPr>
            <a:r>
              <a:rPr lang="it-IT" sz="2000" dirty="0" err="1">
                <a:solidFill>
                  <a:srgbClr val="304987"/>
                </a:solidFill>
              </a:rPr>
              <a:t>Where</a:t>
            </a:r>
            <a:r>
              <a:rPr lang="it-IT" sz="2000" dirty="0">
                <a:solidFill>
                  <a:srgbClr val="304987"/>
                </a:solidFill>
              </a:rPr>
              <a:t> to </a:t>
            </a:r>
            <a:r>
              <a:rPr lang="it-IT" sz="2000" dirty="0" err="1">
                <a:solidFill>
                  <a:srgbClr val="304987"/>
                </a:solidFill>
              </a:rPr>
              <a:t>find</a:t>
            </a:r>
            <a:r>
              <a:rPr lang="it-IT" sz="2000" dirty="0">
                <a:solidFill>
                  <a:srgbClr val="304987"/>
                </a:solidFill>
              </a:rPr>
              <a:t> the </a:t>
            </a:r>
            <a:r>
              <a:rPr lang="it-IT" sz="2000" dirty="0" err="1">
                <a:solidFill>
                  <a:srgbClr val="304987"/>
                </a:solidFill>
              </a:rPr>
              <a:t>materials</a:t>
            </a:r>
            <a:endParaRPr lang="it-IT" sz="2000" dirty="0">
              <a:solidFill>
                <a:srgbClr val="304987"/>
              </a:solidFill>
            </a:endParaRPr>
          </a:p>
          <a:p>
            <a:pPr marL="514350" indent="-514350">
              <a:buFont typeface="+mj-lt"/>
              <a:buAutoNum type="romanUcPeriod"/>
            </a:pPr>
            <a:r>
              <a:rPr lang="it-IT" sz="2000" dirty="0" err="1">
                <a:solidFill>
                  <a:srgbClr val="304987"/>
                </a:solidFill>
              </a:rPr>
              <a:t>Structure</a:t>
            </a:r>
            <a:r>
              <a:rPr lang="it-IT" sz="2000" dirty="0">
                <a:solidFill>
                  <a:srgbClr val="304987"/>
                </a:solidFill>
              </a:rPr>
              <a:t> of the knowledge </a:t>
            </a:r>
            <a:r>
              <a:rPr lang="it-IT" sz="2000" dirty="0" err="1">
                <a:solidFill>
                  <a:srgbClr val="304987"/>
                </a:solidFill>
              </a:rPr>
              <a:t>delivered</a:t>
            </a:r>
            <a:r>
              <a:rPr lang="it-IT" sz="2000" dirty="0">
                <a:solidFill>
                  <a:srgbClr val="304987"/>
                </a:solidFill>
              </a:rPr>
              <a:t> with the IE3 </a:t>
            </a:r>
            <a:r>
              <a:rPr lang="it-IT" sz="2000" dirty="0" err="1">
                <a:solidFill>
                  <a:srgbClr val="304987"/>
                </a:solidFill>
              </a:rPr>
              <a:t>materials</a:t>
            </a:r>
            <a:endParaRPr lang="it-IT" sz="2000" dirty="0">
              <a:solidFill>
                <a:srgbClr val="304987"/>
              </a:solidFill>
            </a:endParaRPr>
          </a:p>
        </p:txBody>
      </p:sp>
      <p:sp>
        <p:nvSpPr>
          <p:cNvPr id="16" name="CasellaDiTesto 15">
            <a:extLst>
              <a:ext uri="{FF2B5EF4-FFF2-40B4-BE49-F238E27FC236}">
                <a16:creationId xmlns:a16="http://schemas.microsoft.com/office/drawing/2014/main" id="{908C8B36-BF25-A414-F3CA-20E1B2109375}"/>
              </a:ext>
            </a:extLst>
          </p:cNvPr>
          <p:cNvSpPr txBox="1"/>
          <p:nvPr/>
        </p:nvSpPr>
        <p:spPr>
          <a:xfrm>
            <a:off x="7782562" y="3920485"/>
            <a:ext cx="3302000" cy="2246769"/>
          </a:xfrm>
          <a:prstGeom prst="rect">
            <a:avLst/>
          </a:prstGeom>
          <a:noFill/>
        </p:spPr>
        <p:txBody>
          <a:bodyPr wrap="square" rtlCol="0">
            <a:spAutoFit/>
          </a:bodyPr>
          <a:lstStyle/>
          <a:p>
            <a:pPr marL="514350" indent="-514350">
              <a:buFont typeface="+mj-lt"/>
              <a:buAutoNum type="romanUcPeriod"/>
            </a:pPr>
            <a:r>
              <a:rPr lang="it-IT" sz="2000" dirty="0" err="1">
                <a:solidFill>
                  <a:srgbClr val="304987"/>
                </a:solidFill>
              </a:rPr>
              <a:t>Where</a:t>
            </a:r>
            <a:r>
              <a:rPr lang="it-IT" sz="2000" dirty="0">
                <a:solidFill>
                  <a:srgbClr val="304987"/>
                </a:solidFill>
              </a:rPr>
              <a:t> to </a:t>
            </a:r>
            <a:r>
              <a:rPr lang="it-IT" sz="2000" dirty="0" err="1">
                <a:solidFill>
                  <a:srgbClr val="304987"/>
                </a:solidFill>
              </a:rPr>
              <a:t>find</a:t>
            </a:r>
            <a:r>
              <a:rPr lang="it-IT" sz="2000" dirty="0">
                <a:solidFill>
                  <a:srgbClr val="304987"/>
                </a:solidFill>
              </a:rPr>
              <a:t> the </a:t>
            </a:r>
            <a:r>
              <a:rPr lang="it-IT" sz="2000" dirty="0" err="1">
                <a:solidFill>
                  <a:srgbClr val="304987"/>
                </a:solidFill>
              </a:rPr>
              <a:t>materials</a:t>
            </a:r>
            <a:endParaRPr lang="it-IT" sz="2000" dirty="0">
              <a:solidFill>
                <a:srgbClr val="304987"/>
              </a:solidFill>
            </a:endParaRPr>
          </a:p>
          <a:p>
            <a:pPr marL="514350" indent="-514350">
              <a:buFont typeface="+mj-lt"/>
              <a:buAutoNum type="romanUcPeriod"/>
            </a:pPr>
            <a:r>
              <a:rPr lang="it-IT" sz="2000" dirty="0" err="1">
                <a:solidFill>
                  <a:srgbClr val="304987"/>
                </a:solidFill>
              </a:rPr>
              <a:t>Structure</a:t>
            </a:r>
            <a:r>
              <a:rPr lang="it-IT" sz="2000" dirty="0">
                <a:solidFill>
                  <a:srgbClr val="304987"/>
                </a:solidFill>
              </a:rPr>
              <a:t> of the knowledge </a:t>
            </a:r>
            <a:r>
              <a:rPr lang="it-IT" sz="2000" dirty="0" err="1">
                <a:solidFill>
                  <a:srgbClr val="304987"/>
                </a:solidFill>
              </a:rPr>
              <a:t>delivered</a:t>
            </a:r>
            <a:r>
              <a:rPr lang="it-IT" sz="2000" dirty="0">
                <a:solidFill>
                  <a:srgbClr val="304987"/>
                </a:solidFill>
              </a:rPr>
              <a:t> with the IE3 </a:t>
            </a:r>
            <a:r>
              <a:rPr lang="it-IT" sz="2000" dirty="0" err="1">
                <a:solidFill>
                  <a:srgbClr val="304987"/>
                </a:solidFill>
              </a:rPr>
              <a:t>materials</a:t>
            </a:r>
            <a:endParaRPr lang="it-IT" sz="2000" dirty="0">
              <a:solidFill>
                <a:srgbClr val="304987"/>
              </a:solidFill>
            </a:endParaRPr>
          </a:p>
          <a:p>
            <a:pPr marL="514350" indent="-514350">
              <a:buFont typeface="+mj-lt"/>
              <a:buAutoNum type="romanUcPeriod"/>
            </a:pPr>
            <a:r>
              <a:rPr lang="it-IT" sz="2000" dirty="0" err="1">
                <a:solidFill>
                  <a:srgbClr val="FF0000"/>
                </a:solidFill>
              </a:rPr>
              <a:t>Instructions</a:t>
            </a:r>
            <a:r>
              <a:rPr lang="it-IT" sz="2000" dirty="0">
                <a:solidFill>
                  <a:srgbClr val="FF0000"/>
                </a:solidFill>
              </a:rPr>
              <a:t> to make use of the WP3 outputs</a:t>
            </a:r>
          </a:p>
        </p:txBody>
      </p:sp>
    </p:spTree>
    <p:extLst>
      <p:ext uri="{BB962C8B-B14F-4D97-AF65-F5344CB8AC3E}">
        <p14:creationId xmlns:p14="http://schemas.microsoft.com/office/powerpoint/2010/main" val="381520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2" name="Immagine 1">
            <a:extLst>
              <a:ext uri="{FF2B5EF4-FFF2-40B4-BE49-F238E27FC236}">
                <a16:creationId xmlns:a16="http://schemas.microsoft.com/office/drawing/2014/main" id="{4F060DAC-BD22-6044-872D-C82EA74613B0}"/>
              </a:ext>
            </a:extLst>
          </p:cNvPr>
          <p:cNvPicPr>
            <a:picLocks noChangeAspect="1"/>
          </p:cNvPicPr>
          <p:nvPr/>
        </p:nvPicPr>
        <p:blipFill>
          <a:blip r:embed="rId3"/>
          <a:stretch>
            <a:fillRect/>
          </a:stretch>
        </p:blipFill>
        <p:spPr>
          <a:xfrm>
            <a:off x="539113" y="5781081"/>
            <a:ext cx="1010725" cy="797941"/>
          </a:xfrm>
          <a:prstGeom prst="rect">
            <a:avLst/>
          </a:prstGeom>
        </p:spPr>
      </p:pic>
      <p:sp>
        <p:nvSpPr>
          <p:cNvPr id="100" name="Google Shape;100;p2"/>
          <p:cNvSpPr txBox="1">
            <a:spLocks noGrp="1"/>
          </p:cNvSpPr>
          <p:nvPr>
            <p:ph type="body" idx="1"/>
          </p:nvPr>
        </p:nvSpPr>
        <p:spPr>
          <a:xfrm>
            <a:off x="260278" y="0"/>
            <a:ext cx="10515600" cy="966241"/>
          </a:xfrm>
          <a:prstGeom prst="rect">
            <a:avLst/>
          </a:prstGeom>
          <a:noFill/>
          <a:ln>
            <a:noFill/>
          </a:ln>
        </p:spPr>
        <p:txBody>
          <a:bodyPr spcFirstLastPara="1" wrap="square" lIns="91425" tIns="45700" rIns="91425" bIns="45700" anchor="t" anchorCtr="0">
            <a:noAutofit/>
          </a:bodyPr>
          <a:lstStyle/>
          <a:p>
            <a:pPr marL="1073150" lvl="0" indent="-958850">
              <a:buClr>
                <a:srgbClr val="E20D1C"/>
              </a:buClr>
              <a:buSzPts val="3600"/>
              <a:buNone/>
            </a:pPr>
            <a:r>
              <a:rPr lang="en-US" sz="3200" b="1" dirty="0">
                <a:solidFill>
                  <a:srgbClr val="304987"/>
                </a:solidFill>
                <a:latin typeface="Arial" panose="020B0604020202020204" pitchFamily="34" charset="0"/>
                <a:ea typeface="Open Sans ExtraBold"/>
                <a:cs typeface="Open Sans ExtraBold"/>
                <a:sym typeface="Open Sans ExtraBold"/>
              </a:rPr>
              <a:t>Updating the </a:t>
            </a:r>
            <a:r>
              <a:rPr lang="en-US" sz="3200" b="1" dirty="0" err="1">
                <a:solidFill>
                  <a:srgbClr val="304987"/>
                </a:solidFill>
                <a:latin typeface="Arial" panose="020B0604020202020204" pitchFamily="34" charset="0"/>
                <a:ea typeface="Open Sans ExtraBold"/>
                <a:cs typeface="Open Sans ExtraBold"/>
                <a:sym typeface="Open Sans ExtraBold"/>
              </a:rPr>
              <a:t>BoK</a:t>
            </a:r>
            <a:endParaRPr b="1" dirty="0">
              <a:latin typeface="Arial Black" panose="020B0A04020102020204" pitchFamily="34" charset="0"/>
              <a:ea typeface="Open Sans ExtraBold"/>
              <a:cs typeface="Open Sans ExtraBold"/>
              <a:sym typeface="Open Sans ExtraBold"/>
            </a:endParaRPr>
          </a:p>
        </p:txBody>
      </p:sp>
      <p:sp>
        <p:nvSpPr>
          <p:cNvPr id="7" name="Rectángulo 6"/>
          <p:cNvSpPr/>
          <p:nvPr/>
        </p:nvSpPr>
        <p:spPr>
          <a:xfrm>
            <a:off x="260278" y="1101738"/>
            <a:ext cx="11756338" cy="5816977"/>
          </a:xfrm>
          <a:prstGeom prst="rect">
            <a:avLst/>
          </a:prstGeom>
          <a:ln>
            <a:noFill/>
          </a:ln>
        </p:spPr>
        <p:txBody>
          <a:bodyPr wrap="square">
            <a:spAutoFit/>
          </a:bodyPr>
          <a:lstStyle/>
          <a:p>
            <a:r>
              <a:rPr lang="es-ES" sz="2800" b="1" dirty="0">
                <a:solidFill>
                  <a:srgbClr val="304987"/>
                </a:solidFill>
              </a:rPr>
              <a:t>Question that should be raised</a:t>
            </a:r>
          </a:p>
          <a:p>
            <a:pPr marL="342900" indent="-342900">
              <a:buFont typeface="Arial" panose="020B0604020202020204" pitchFamily="34" charset="0"/>
              <a:buChar char="•"/>
            </a:pPr>
            <a:endParaRPr lang="es-ES" sz="2800" b="1" dirty="0">
              <a:solidFill>
                <a:srgbClr val="FF0000"/>
              </a:solidFill>
            </a:endParaRPr>
          </a:p>
          <a:p>
            <a:pPr marL="342900" indent="-342900">
              <a:buFont typeface="Arial" panose="020B0604020202020204" pitchFamily="34" charset="0"/>
              <a:buChar char="•"/>
            </a:pPr>
            <a:endParaRPr lang="es-ES" sz="2800" b="1" dirty="0">
              <a:solidFill>
                <a:srgbClr val="304987"/>
              </a:solidFill>
              <a:sym typeface="Wingdings" panose="05000000000000000000" pitchFamily="2" charset="2"/>
            </a:endParaRPr>
          </a:p>
          <a:p>
            <a:pPr marL="342900" indent="-342900">
              <a:buFont typeface="Arial" panose="020B0604020202020204" pitchFamily="34" charset="0"/>
              <a:buChar char="•"/>
            </a:pPr>
            <a:r>
              <a:rPr lang="es-ES" sz="2800" b="1" dirty="0">
                <a:solidFill>
                  <a:srgbClr val="304987"/>
                </a:solidFill>
                <a:sym typeface="Wingdings" panose="05000000000000000000" pitchFamily="2" charset="2"/>
              </a:rPr>
              <a:t>What part of the BoK?</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800100" lvl="1" indent="-342900">
              <a:buFont typeface="Wingdings" panose="05000000000000000000" pitchFamily="2" charset="2"/>
              <a:buChar char="v"/>
            </a:pPr>
            <a:r>
              <a:rPr lang="es-ES" sz="2000" b="1" dirty="0">
                <a:solidFill>
                  <a:srgbClr val="304987"/>
                </a:solidFill>
                <a:sym typeface="Wingdings" panose="05000000000000000000" pitchFamily="2" charset="2"/>
              </a:rPr>
              <a:t>Educational offer investigation</a:t>
            </a:r>
          </a:p>
          <a:p>
            <a:pPr marL="800100" lvl="1" indent="-342900">
              <a:buFont typeface="Wingdings" panose="05000000000000000000" pitchFamily="2" charset="2"/>
              <a:buChar char="v"/>
            </a:pPr>
            <a:endParaRPr lang="es-ES" sz="2000" b="1" dirty="0">
              <a:solidFill>
                <a:srgbClr val="304987"/>
              </a:solidFill>
              <a:sym typeface="Wingdings" panose="05000000000000000000" pitchFamily="2" charset="2"/>
            </a:endParaRPr>
          </a:p>
          <a:p>
            <a:pPr marL="800100" lvl="1" indent="-342900">
              <a:buFont typeface="Wingdings" panose="05000000000000000000" pitchFamily="2" charset="2"/>
              <a:buChar char="v"/>
            </a:pPr>
            <a:r>
              <a:rPr lang="es-ES" sz="2000" b="1" dirty="0">
                <a:solidFill>
                  <a:srgbClr val="304987"/>
                </a:solidFill>
                <a:sym typeface="Wingdings" panose="05000000000000000000" pitchFamily="2" charset="2"/>
              </a:rPr>
              <a:t>Training needs analysis </a:t>
            </a:r>
          </a:p>
          <a:p>
            <a:pPr marL="800100" lvl="1" indent="-342900">
              <a:buFont typeface="Wingdings" panose="05000000000000000000" pitchFamily="2" charset="2"/>
              <a:buChar char="v"/>
            </a:pPr>
            <a:endParaRPr lang="es-ES" sz="2000" b="1" dirty="0">
              <a:solidFill>
                <a:srgbClr val="304987"/>
              </a:solidFill>
              <a:sym typeface="Wingdings" panose="05000000000000000000" pitchFamily="2" charset="2"/>
            </a:endParaRPr>
          </a:p>
          <a:p>
            <a:pPr marL="800100" lvl="1" indent="-342900">
              <a:buFont typeface="Wingdings" panose="05000000000000000000" pitchFamily="2" charset="2"/>
              <a:buChar char="v"/>
            </a:pPr>
            <a:r>
              <a:rPr lang="es-ES" sz="2000" b="1" dirty="0">
                <a:solidFill>
                  <a:srgbClr val="304987"/>
                </a:solidFill>
                <a:sym typeface="Wingdings" panose="05000000000000000000" pitchFamily="2" charset="2"/>
              </a:rPr>
              <a:t>Gap analysis</a:t>
            </a:r>
          </a:p>
          <a:p>
            <a:pPr marL="800100" lvl="1" indent="-342900">
              <a:buFont typeface="Wingdings" panose="05000000000000000000" pitchFamily="2" charset="2"/>
              <a:buChar char="v"/>
            </a:pPr>
            <a:endParaRPr lang="es-ES" sz="2000" b="1" dirty="0">
              <a:solidFill>
                <a:srgbClr val="304987"/>
              </a:solidFill>
              <a:sym typeface="Wingdings" panose="05000000000000000000" pitchFamily="2" charset="2"/>
            </a:endParaRPr>
          </a:p>
          <a:p>
            <a:pPr marL="800100" lvl="1" indent="-342900">
              <a:buFont typeface="Wingdings" panose="05000000000000000000" pitchFamily="2" charset="2"/>
              <a:buChar char="v"/>
            </a:pPr>
            <a:r>
              <a:rPr lang="es-ES" sz="2000" b="1" dirty="0">
                <a:solidFill>
                  <a:srgbClr val="304987"/>
                </a:solidFill>
                <a:sym typeface="Wingdings" panose="05000000000000000000" pitchFamily="2" charset="2"/>
              </a:rPr>
              <a:t>Competence matrix</a:t>
            </a: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800100" lvl="1"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sym typeface="Wingdings" panose="05000000000000000000" pitchFamily="2" charset="2"/>
            </a:endParaRPr>
          </a:p>
          <a:p>
            <a:pPr marL="342900" indent="-342900">
              <a:buFont typeface="Arial" panose="020B0604020202020204" pitchFamily="34" charset="0"/>
              <a:buChar char="•"/>
            </a:pPr>
            <a:endParaRPr lang="es-ES" sz="2000" b="1" dirty="0">
              <a:solidFill>
                <a:srgbClr val="304987"/>
              </a:solidFill>
            </a:endParaRPr>
          </a:p>
          <a:p>
            <a:pPr marL="342900" indent="-342900">
              <a:buFont typeface="Arial" panose="020B0604020202020204" pitchFamily="34" charset="0"/>
              <a:buChar char="•"/>
            </a:pPr>
            <a:endParaRPr lang="es-ES" sz="2000" b="1" dirty="0">
              <a:solidFill>
                <a:srgbClr val="304987"/>
              </a:solidFill>
            </a:endParaRPr>
          </a:p>
        </p:txBody>
      </p:sp>
      <p:sp>
        <p:nvSpPr>
          <p:cNvPr id="3" name="Freccia in giù 2">
            <a:extLst>
              <a:ext uri="{FF2B5EF4-FFF2-40B4-BE49-F238E27FC236}">
                <a16:creationId xmlns:a16="http://schemas.microsoft.com/office/drawing/2014/main" id="{A37DC39E-84BC-3506-6297-77E8EE9C3C69}"/>
              </a:ext>
            </a:extLst>
          </p:cNvPr>
          <p:cNvSpPr/>
          <p:nvPr/>
        </p:nvSpPr>
        <p:spPr>
          <a:xfrm>
            <a:off x="1452880" y="1524000"/>
            <a:ext cx="345440" cy="467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6" name="Gruppo 5">
            <a:extLst>
              <a:ext uri="{FF2B5EF4-FFF2-40B4-BE49-F238E27FC236}">
                <a16:creationId xmlns:a16="http://schemas.microsoft.com/office/drawing/2014/main" id="{2E187033-D9D8-1EE0-DDD9-ED6A2949E29F}"/>
              </a:ext>
            </a:extLst>
          </p:cNvPr>
          <p:cNvGrpSpPr/>
          <p:nvPr/>
        </p:nvGrpSpPr>
        <p:grpSpPr>
          <a:xfrm>
            <a:off x="5015158" y="3102285"/>
            <a:ext cx="6193129" cy="1815882"/>
            <a:chOff x="5015158" y="3102285"/>
            <a:chExt cx="6193129" cy="1815882"/>
          </a:xfrm>
        </p:grpSpPr>
        <p:sp>
          <p:nvSpPr>
            <p:cNvPr id="4" name="Freccia a destra 3">
              <a:extLst>
                <a:ext uri="{FF2B5EF4-FFF2-40B4-BE49-F238E27FC236}">
                  <a16:creationId xmlns:a16="http://schemas.microsoft.com/office/drawing/2014/main" id="{E57461A7-CF47-7AB8-6241-85E1B49A818E}"/>
                </a:ext>
              </a:extLst>
            </p:cNvPr>
            <p:cNvSpPr/>
            <p:nvPr/>
          </p:nvSpPr>
          <p:spPr>
            <a:xfrm>
              <a:off x="5015158" y="3669866"/>
              <a:ext cx="1005840" cy="6807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F36102FF-C1DF-3274-9371-F6497A0C41EF}"/>
                </a:ext>
              </a:extLst>
            </p:cNvPr>
            <p:cNvSpPr txBox="1"/>
            <p:nvPr/>
          </p:nvSpPr>
          <p:spPr>
            <a:xfrm>
              <a:off x="6483887" y="3102285"/>
              <a:ext cx="4724400" cy="1815882"/>
            </a:xfrm>
            <a:prstGeom prst="rect">
              <a:avLst/>
            </a:prstGeom>
            <a:noFill/>
          </p:spPr>
          <p:txBody>
            <a:bodyPr wrap="square" rtlCol="0">
              <a:spAutoFit/>
            </a:bodyPr>
            <a:lstStyle/>
            <a:p>
              <a:r>
                <a:rPr lang="it-IT" sz="2800" b="1" dirty="0">
                  <a:solidFill>
                    <a:srgbClr val="304987"/>
                  </a:solidFill>
                </a:rPr>
                <a:t>Key information on </a:t>
              </a:r>
            </a:p>
            <a:p>
              <a:pPr marL="457200" indent="-457200">
                <a:buFont typeface="Arial" panose="020B0604020202020204" pitchFamily="34" charset="0"/>
                <a:buChar char="•"/>
              </a:pPr>
              <a:r>
                <a:rPr lang="it-IT" sz="2800" b="1" dirty="0">
                  <a:solidFill>
                    <a:srgbClr val="FF0000"/>
                  </a:solidFill>
                </a:rPr>
                <a:t>the tools </a:t>
              </a:r>
            </a:p>
            <a:p>
              <a:pPr marL="457200" indent="-457200">
                <a:buFont typeface="Arial" panose="020B0604020202020204" pitchFamily="34" charset="0"/>
                <a:buChar char="•"/>
              </a:pPr>
              <a:r>
                <a:rPr lang="it-IT" sz="2800" b="1" dirty="0">
                  <a:solidFill>
                    <a:srgbClr val="FF0000"/>
                  </a:solidFill>
                </a:rPr>
                <a:t>the </a:t>
              </a:r>
              <a:r>
                <a:rPr lang="it-IT" sz="2800" b="1" dirty="0" err="1">
                  <a:solidFill>
                    <a:srgbClr val="FF0000"/>
                  </a:solidFill>
                </a:rPr>
                <a:t>methods</a:t>
              </a:r>
              <a:r>
                <a:rPr lang="it-IT" sz="2800" b="1" dirty="0">
                  <a:solidFill>
                    <a:srgbClr val="FF0000"/>
                  </a:solidFill>
                </a:rPr>
                <a:t> </a:t>
              </a:r>
            </a:p>
            <a:p>
              <a:r>
                <a:rPr lang="it-IT" sz="2800" b="1" dirty="0">
                  <a:solidFill>
                    <a:srgbClr val="304987"/>
                  </a:solidFill>
                </a:rPr>
                <a:t>to </a:t>
              </a:r>
              <a:r>
                <a:rPr lang="it-IT" sz="2800" b="1" dirty="0" err="1">
                  <a:solidFill>
                    <a:srgbClr val="304987"/>
                  </a:solidFill>
                </a:rPr>
                <a:t>conduct</a:t>
              </a:r>
              <a:r>
                <a:rPr lang="it-IT" sz="2800" b="1" dirty="0">
                  <a:solidFill>
                    <a:srgbClr val="304987"/>
                  </a:solidFill>
                </a:rPr>
                <a:t> </a:t>
              </a:r>
              <a:r>
                <a:rPr lang="it-IT" sz="2800" b="1" dirty="0" err="1">
                  <a:solidFill>
                    <a:srgbClr val="304987"/>
                  </a:solidFill>
                </a:rPr>
                <a:t>each</a:t>
              </a:r>
              <a:r>
                <a:rPr lang="it-IT" sz="2800" b="1" dirty="0">
                  <a:solidFill>
                    <a:srgbClr val="304987"/>
                  </a:solidFill>
                </a:rPr>
                <a:t> of </a:t>
              </a:r>
              <a:r>
                <a:rPr lang="it-IT" sz="2800" b="1" dirty="0" err="1">
                  <a:solidFill>
                    <a:srgbClr val="304987"/>
                  </a:solidFill>
                </a:rPr>
                <a:t>them</a:t>
              </a:r>
              <a:endParaRPr lang="it-IT" sz="2800" b="1" dirty="0">
                <a:solidFill>
                  <a:srgbClr val="304987"/>
                </a:solidFill>
              </a:endParaRPr>
            </a:p>
          </p:txBody>
        </p:sp>
      </p:grpSp>
    </p:spTree>
    <p:extLst>
      <p:ext uri="{BB962C8B-B14F-4D97-AF65-F5344CB8AC3E}">
        <p14:creationId xmlns:p14="http://schemas.microsoft.com/office/powerpoint/2010/main" val="898911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Effect transition="in" filter="fade">
                                      <p:cBhvr>
                                        <p:cTn id="7" dur="1000"/>
                                        <p:tgtEl>
                                          <p:spTgt spid="7">
                                            <p:txEl>
                                              <p:pRg st="5" end="5"/>
                                            </p:txEl>
                                          </p:spTgt>
                                        </p:tgtEl>
                                      </p:cBhvr>
                                    </p:animEffect>
                                    <p:anim calcmode="lin" valueType="num">
                                      <p:cBhvr>
                                        <p:cTn id="8"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7C39C2FE7BAF34582305479AB4894F7" ma:contentTypeVersion="29" ma:contentTypeDescription="Crear nuevo documento." ma:contentTypeScope="" ma:versionID="80869591a2a446f570a959e873097e1d">
  <xsd:schema xmlns:xsd="http://www.w3.org/2001/XMLSchema" xmlns:xs="http://www.w3.org/2001/XMLSchema" xmlns:p="http://schemas.microsoft.com/office/2006/metadata/properties" xmlns:ns3="3f1a5839-0945-46c2-a4d3-322d9d7c9b3d" xmlns:ns4="80cad474-091d-4659-ae69-da4618268329" targetNamespace="http://schemas.microsoft.com/office/2006/metadata/properties" ma:root="true" ma:fieldsID="16761a2ee2c79ccb5fb6d53307ae4de1" ns3:_="" ns4:_="">
    <xsd:import namespace="3f1a5839-0945-46c2-a4d3-322d9d7c9b3d"/>
    <xsd:import namespace="80cad474-091d-4659-ae69-da4618268329"/>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1a5839-0945-46c2-a4d3-322d9d7c9b3d"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Templates" ma:index="12" nillable="true" ma:displayName="Templates" ma:internalName="Templates">
      <xsd:simpleType>
        <xsd:restriction base="dms:Note">
          <xsd:maxLength value="255"/>
        </xsd:restriction>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chers" ma:index="1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18" nillable="true" ma:displayName="Invited Teachers" ma:internalName="Invited_Teachers">
      <xsd:simpleType>
        <xsd:restriction base="dms:Note">
          <xsd:maxLength value="255"/>
        </xsd:restriction>
      </xsd:simpleType>
    </xsd:element>
    <xsd:element name="Invited_Students" ma:index="19" nillable="true" ma:displayName="Invited Students" ma:internalName="Invited_Students">
      <xsd:simpleType>
        <xsd:restriction base="dms:Note">
          <xsd:maxLength value="255"/>
        </xsd:restriction>
      </xsd:simpleType>
    </xsd:element>
    <xsd:element name="Self_Registration_Enabled" ma:index="20" nillable="true" ma:displayName="Self Registration Enabled" ma:internalName="Self_Registration_Enabled">
      <xsd:simpleType>
        <xsd:restriction base="dms:Boolean"/>
      </xsd:simpleType>
    </xsd:element>
    <xsd:element name="Has_Teacher_Only_SectionGroup" ma:index="21" nillable="true" ma:displayName="Has Teacher Only SectionGroup" ma:internalName="Has_Teacher_Only_SectionGroup">
      <xsd:simpleType>
        <xsd:restriction base="dms:Boolean"/>
      </xsd:simpleType>
    </xsd:element>
    <xsd:element name="Is_Collaboration_Space_Locked" ma:index="22"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Location" ma:index="31" nillable="true" ma:displayName="Location" ma:internalName="MediaServiceLocation" ma:readOnly="true">
      <xsd:simpleType>
        <xsd:restriction base="dms:Text"/>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cad474-091d-4659-ae69-da4618268329" elementFormDefault="qualified">
    <xsd:import namespace="http://schemas.microsoft.com/office/2006/documentManagement/types"/>
    <xsd:import namespace="http://schemas.microsoft.com/office/infopath/2007/PartnerControls"/>
    <xsd:element name="SharedWithUsers" ma:index="23"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talles de uso compartido" ma:internalName="SharedWithDetails" ma:readOnly="true">
      <xsd:simpleType>
        <xsd:restriction base="dms:Note">
          <xsd:maxLength value="255"/>
        </xsd:restriction>
      </xsd:simpleType>
    </xsd:element>
    <xsd:element name="SharingHintHash" ma:index="25"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Version xmlns="3f1a5839-0945-46c2-a4d3-322d9d7c9b3d" xsi:nil="true"/>
    <Has_Teacher_Only_SectionGroup xmlns="3f1a5839-0945-46c2-a4d3-322d9d7c9b3d" xsi:nil="true"/>
    <NotebookType xmlns="3f1a5839-0945-46c2-a4d3-322d9d7c9b3d" xsi:nil="true"/>
    <Is_Collaboration_Space_Locked xmlns="3f1a5839-0945-46c2-a4d3-322d9d7c9b3d" xsi:nil="true"/>
    <Self_Registration_Enabled xmlns="3f1a5839-0945-46c2-a4d3-322d9d7c9b3d" xsi:nil="true"/>
    <Teachers xmlns="3f1a5839-0945-46c2-a4d3-322d9d7c9b3d">
      <UserInfo>
        <DisplayName/>
        <AccountId xsi:nil="true"/>
        <AccountType/>
      </UserInfo>
    </Teachers>
    <Invited_Teachers xmlns="3f1a5839-0945-46c2-a4d3-322d9d7c9b3d" xsi:nil="true"/>
    <Invited_Students xmlns="3f1a5839-0945-46c2-a4d3-322d9d7c9b3d" xsi:nil="true"/>
    <DefaultSectionNames xmlns="3f1a5839-0945-46c2-a4d3-322d9d7c9b3d" xsi:nil="true"/>
    <CultureName xmlns="3f1a5839-0945-46c2-a4d3-322d9d7c9b3d" xsi:nil="true"/>
    <Templates xmlns="3f1a5839-0945-46c2-a4d3-322d9d7c9b3d" xsi:nil="true"/>
    <FolderType xmlns="3f1a5839-0945-46c2-a4d3-322d9d7c9b3d" xsi:nil="true"/>
    <Students xmlns="3f1a5839-0945-46c2-a4d3-322d9d7c9b3d">
      <UserInfo>
        <DisplayName/>
        <AccountId xsi:nil="true"/>
        <AccountType/>
      </UserInfo>
    </Students>
    <Owner xmlns="3f1a5839-0945-46c2-a4d3-322d9d7c9b3d">
      <UserInfo>
        <DisplayName/>
        <AccountId xsi:nil="true"/>
        <AccountType/>
      </UserInfo>
    </Owner>
    <Student_Groups xmlns="3f1a5839-0945-46c2-a4d3-322d9d7c9b3d">
      <UserInfo>
        <DisplayName/>
        <AccountId xsi:nil="true"/>
        <AccountType/>
      </UserInfo>
    </Student_Groups>
  </documentManagement>
</p:properties>
</file>

<file path=customXml/itemProps1.xml><?xml version="1.0" encoding="utf-8"?>
<ds:datastoreItem xmlns:ds="http://schemas.openxmlformats.org/officeDocument/2006/customXml" ds:itemID="{067FD771-64DB-4D78-B660-8314B4913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1a5839-0945-46c2-a4d3-322d9d7c9b3d"/>
    <ds:schemaRef ds:uri="80cad474-091d-4659-ae69-da46182683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D70C95-E4A0-4594-916B-F83B82E2D59E}">
  <ds:schemaRefs>
    <ds:schemaRef ds:uri="http://schemas.microsoft.com/sharepoint/v3/contenttype/forms"/>
  </ds:schemaRefs>
</ds:datastoreItem>
</file>

<file path=customXml/itemProps3.xml><?xml version="1.0" encoding="utf-8"?>
<ds:datastoreItem xmlns:ds="http://schemas.openxmlformats.org/officeDocument/2006/customXml" ds:itemID="{2E4D93A7-4D28-46EF-B7B7-BD86829471E6}">
  <ds:schemaRefs>
    <ds:schemaRef ds:uri="http://www.w3.org/XML/1998/namespace"/>
    <ds:schemaRef ds:uri="http://purl.org/dc/terms/"/>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schemas.microsoft.com/office/2006/metadata/properties"/>
    <ds:schemaRef ds:uri="http://purl.org/dc/elements/1.1/"/>
    <ds:schemaRef ds:uri="80cad474-091d-4659-ae69-da4618268329"/>
    <ds:schemaRef ds:uri="3f1a5839-0945-46c2-a4d3-322d9d7c9b3d"/>
  </ds:schemaRefs>
</ds:datastoreItem>
</file>

<file path=docProps/app.xml><?xml version="1.0" encoding="utf-8"?>
<Properties xmlns="http://schemas.openxmlformats.org/officeDocument/2006/extended-properties" xmlns:vt="http://schemas.openxmlformats.org/officeDocument/2006/docPropsVTypes">
  <TotalTime>1436</TotalTime>
  <Words>767</Words>
  <Application>Microsoft Office PowerPoint</Application>
  <PresentationFormat>Widescreen</PresentationFormat>
  <Paragraphs>141</Paragraphs>
  <Slides>11</Slides>
  <Notes>11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vt:i4>
      </vt:variant>
    </vt:vector>
  </HeadingPairs>
  <TitlesOfParts>
    <vt:vector size="18" baseType="lpstr">
      <vt:lpstr>Arial</vt:lpstr>
      <vt:lpstr>Arial Black</vt:lpstr>
      <vt:lpstr>Calibri</vt:lpstr>
      <vt:lpstr>Calibri Light</vt:lpstr>
      <vt:lpstr>Courier New</vt:lpstr>
      <vt:lpstr>Wingdings</vt:lpstr>
      <vt:lpstr>Tema de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Joaquin Ordieres-Mere</dc:creator>
  <cp:lastModifiedBy>Gianluigi</cp:lastModifiedBy>
  <cp:revision>76</cp:revision>
  <dcterms:created xsi:type="dcterms:W3CDTF">2022-05-24T20:11:28Z</dcterms:created>
  <dcterms:modified xsi:type="dcterms:W3CDTF">2022-10-14T05:06:33Z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0x01010087C39C2FE7BAF34582305479AB4894F7</vt:lpwstr>
  </property>
</Properties>
</file>