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7" r:id="rId5"/>
    <p:sldId id="262" r:id="rId6"/>
    <p:sldId id="263" r:id="rId7"/>
    <p:sldId id="265" r:id="rId8"/>
    <p:sldId id="26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15A1B-0FFB-4B43-A421-A01FF87FA6A9}" v="3" dt="2022-10-17T15:25:36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87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8137F-C27D-7B4D-9973-6E687FE54145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35DFA-A4EA-BF48-A58A-D0363368CE6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60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8C15C-E2B9-91EB-65F5-87FA8C2228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F3A0D4-E65E-961D-EB5C-FAA19BC1C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6C91C0-CFA0-0352-8650-62967C35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034C46-7FF7-15F2-001D-8F4A9D9F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D8EA5F-96A4-5654-7999-8008B59D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7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DC2435-18B6-64F5-E46A-8057AF77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6AE580-829C-996D-0FB9-854D95CC6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F6CD6-DF80-F89F-97B3-6CB5B349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5AA786-613C-D6BA-1263-8CCEAE06D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68FA88-040B-8BC8-F31E-7DA654A5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81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5582133-B7BE-353B-A8FA-9475B969E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AB5BF0-35C5-AC00-3488-6854A805B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050627-76A3-08D4-FBCB-BED62F68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3E7746-3418-DD06-900D-D6BE9616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8039AD-23D5-E43A-1C85-4FDB45E3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8970C-CE40-5991-878C-7386F8BAB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81EF1C-6CAD-2F4C-BF27-E5FD9BFB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A4234B-76FA-DF2D-70C4-16D634FF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D27445-A3AA-D54F-E6B3-BCE3F54E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01939F-2C75-8122-2A66-ACB5B248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39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99AF46-40A6-3F57-5C01-48CDEE82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BC9B10-9BBB-AFC3-162E-E0DC44B48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D9F38F-51A6-4499-6645-0A70693F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730D46-5777-0E96-FEC3-EC8BEBFC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7A7FC5-C476-E653-F050-EA5A5342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13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5036DE-D1C7-716A-AD23-748500D2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D92908-BAD9-83A5-211F-776D16E8A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EE4E63-436B-CDC0-30FE-5BC44F9D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FAD9F2-61D6-4F64-A694-B23EA653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1871A0-FCA2-25BB-C5A6-79AC5374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B72955-B74A-607B-726D-43E1E2E5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9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5F74D-6E31-8674-D380-F70A6174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1FCEBE-ABF8-E723-192B-093D0ADF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1A85D7-D328-4D92-3EC4-7F09C566E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1CCC30-3181-1640-926B-88C55B5F2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32F710-DDB1-7564-A2BA-6D33AD148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72CB785-B569-FEF0-7756-99ECE777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6CE636-E153-1BA0-4ECF-4838E5BA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9A9859-CBCC-BF6C-4CAF-CAA8394E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86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8E49A9-6FFC-3E03-965E-E0AFB384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D9ECE27-7E03-E674-0C89-722B2295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4B42A94-444E-BFAB-6769-BC743B2D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B440C8D-5E38-BE62-DD51-82B9E23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78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5E16FD-FA68-CD90-881B-765AC8AE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D46B99-92C8-51D3-D958-7357E136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F7CEA6-6174-0D3A-CE32-A316CE4F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16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8453E-3B5F-AAE7-0AA0-2CA2ABF13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67BEBA-C5D5-E68F-77A8-9F7B726DA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44CB28-2AF9-9C35-5A76-F307D868C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5C5B96-90B4-2B57-D773-6C64614C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75A68A-3F70-1F91-EAEC-9F273331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0393F3-090E-7D9D-747C-BF4299DC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1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F39247-EF06-3077-A6AB-27A94275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1B95B3E-FDA2-888E-FE8C-61F1E5143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A58218B-97F8-D7AF-6F19-94DED1B28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3505A2-D1AE-0927-5AF1-285277B86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74A112-8AA7-0F09-6EC9-9F591A7E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5E5093-C7D8-ABB7-0D79-FC971576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6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0757DC-AECF-DFAD-46BB-0461F0BB3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36C46B-BC77-ECF2-2AA7-90C0EB926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3E5E74-2CA9-FCCD-EC5A-653BAE075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706E-FB6A-3246-A769-FA03379AF839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545015-5F21-111E-E7FC-FDEF4A763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334716-B09D-D2F0-DED4-F9D28BDF9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7172-8598-4C40-9510-F9D1D4C6BF80}" type="slidenum">
              <a:rPr lang="en-GB" smtClean="0"/>
              <a:t>‹N›</a:t>
            </a:fld>
            <a:endParaRPr lang="en-GB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B924576-59B4-B564-802F-62ADFFE8ED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688" y="6143205"/>
            <a:ext cx="732475" cy="57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3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726568" y="6068694"/>
            <a:ext cx="2201333" cy="72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project has received funding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European Union’s Erasmus+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 under grant agreement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N. 2018-2279/001-001</a:t>
            </a:r>
            <a:endParaRPr dirty="0"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8868" y="6125667"/>
            <a:ext cx="647700" cy="458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524390"/>
            <a:ext cx="119536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WP9. FINAL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CONFERENCE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7BBC3-B714-D44E-D40E-A556E5E2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Final Dissemination Conference</a:t>
            </a:r>
            <a:r>
              <a:rPr lang="it-IT" dirty="0">
                <a:effectLst/>
              </a:rPr>
              <a:t>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CBB8B8-2706-6F68-31C5-BD20C924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First week of February 2023 – 2nd February</a:t>
            </a:r>
          </a:p>
          <a:p>
            <a:r>
              <a:rPr lang="en-GB" dirty="0"/>
              <a:t>Location: </a:t>
            </a:r>
            <a:r>
              <a:rPr lang="en-GB" dirty="0" err="1"/>
              <a:t>PoliBa</a:t>
            </a:r>
            <a:r>
              <a:rPr lang="en-GB" dirty="0"/>
              <a:t> Main Conference Hall</a:t>
            </a:r>
          </a:p>
          <a:p>
            <a:r>
              <a:rPr lang="en-GB" dirty="0"/>
              <a:t>On-line (</a:t>
            </a:r>
            <a:r>
              <a:rPr lang="en-GB" dirty="0" err="1"/>
              <a:t>Youtube</a:t>
            </a:r>
            <a:r>
              <a:rPr lang="en-GB" dirty="0"/>
              <a:t> channel, Webex)</a:t>
            </a:r>
          </a:p>
        </p:txBody>
      </p:sp>
      <p:pic>
        <p:nvPicPr>
          <p:cNvPr id="5" name="Immagine 4" descr="Immagine che contiene sedia, interni, pavimento, soffitto&#10;&#10;Descrizione generata automaticamente">
            <a:extLst>
              <a:ext uri="{FF2B5EF4-FFF2-40B4-BE49-F238E27FC236}">
                <a16:creationId xmlns:a16="http://schemas.microsoft.com/office/drawing/2014/main" id="{8D20660B-AC3E-8F3C-C4DD-0D9CE50B8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826" y="2887734"/>
            <a:ext cx="4982016" cy="3644090"/>
          </a:xfrm>
          <a:prstGeom prst="rect">
            <a:avLst/>
          </a:prstGeom>
        </p:spPr>
      </p:pic>
      <p:pic>
        <p:nvPicPr>
          <p:cNvPr id="9" name="Immagine 8" descr="Immagine che contiene cielo, edificio, esterni, strada&#10;&#10;Descrizione generata automaticamente">
            <a:extLst>
              <a:ext uri="{FF2B5EF4-FFF2-40B4-BE49-F238E27FC236}">
                <a16:creationId xmlns:a16="http://schemas.microsoft.com/office/drawing/2014/main" id="{F2B91AE9-6D56-76AE-BCD8-490AA4C05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9" y="3445563"/>
            <a:ext cx="5328796" cy="308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8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62BDD9-CD18-A50E-D014-61227E93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0A2EFE-02A7-A8D5-C8DD-1908F699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8"/>
            <a:ext cx="10515600" cy="5043487"/>
          </a:xfrm>
        </p:spPr>
        <p:txBody>
          <a:bodyPr>
            <a:normAutofit/>
          </a:bodyPr>
          <a:lstStyle/>
          <a:p>
            <a:r>
              <a:rPr lang="en-GB" sz="3200" dirty="0"/>
              <a:t>One-Day Conference with Institutions, Academics, Students and Companies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Thursday (02/02/2023)</a:t>
            </a:r>
            <a:endParaRPr lang="en-GB" sz="3200" dirty="0"/>
          </a:p>
          <a:p>
            <a:r>
              <a:rPr lang="en-GB" sz="3200" dirty="0"/>
              <a:t>Morning: Institutions and Invited Speakers</a:t>
            </a:r>
          </a:p>
          <a:p>
            <a:r>
              <a:rPr lang="en-GB" sz="3200" dirty="0"/>
              <a:t>Afternoon: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a. One Technical Workshop (IE3 Results)</a:t>
            </a:r>
          </a:p>
          <a:p>
            <a:endParaRPr lang="en-GB" sz="3200" dirty="0"/>
          </a:p>
          <a:p>
            <a:r>
              <a:rPr lang="en-GB" sz="3200" dirty="0"/>
              <a:t>Open points</a:t>
            </a:r>
            <a:endParaRPr lang="en-GB" sz="2800" dirty="0"/>
          </a:p>
          <a:p>
            <a:pPr lvl="1"/>
            <a:r>
              <a:rPr lang="en-GB" sz="2800" dirty="0"/>
              <a:t>a. Who is the audience?</a:t>
            </a:r>
          </a:p>
          <a:p>
            <a:pPr lvl="1"/>
            <a:r>
              <a:rPr lang="en-GB" sz="2800" dirty="0"/>
              <a:t>b. How can we involve colleagues from abroad?</a:t>
            </a:r>
          </a:p>
        </p:txBody>
      </p:sp>
      <p:sp>
        <p:nvSpPr>
          <p:cNvPr id="4" name="Simbolo &quot;divieto&quot; 3">
            <a:extLst>
              <a:ext uri="{FF2B5EF4-FFF2-40B4-BE49-F238E27FC236}">
                <a16:creationId xmlns:a16="http://schemas.microsoft.com/office/drawing/2014/main" id="{811EEA6A-FDDC-C296-1BC6-6A224E682F72}"/>
              </a:ext>
            </a:extLst>
          </p:cNvPr>
          <p:cNvSpPr/>
          <p:nvPr/>
        </p:nvSpPr>
        <p:spPr>
          <a:xfrm>
            <a:off x="4197275" y="1653988"/>
            <a:ext cx="3797449" cy="3550024"/>
          </a:xfrm>
          <a:prstGeom prst="noSmoking">
            <a:avLst>
              <a:gd name="adj" fmla="val 87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88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62BDD9-CD18-A50E-D014-61227E93C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 (NEW)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0A2EFE-02A7-A8D5-C8DD-1908F699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8"/>
            <a:ext cx="10515600" cy="5043487"/>
          </a:xfrm>
        </p:spPr>
        <p:txBody>
          <a:bodyPr>
            <a:normAutofit/>
          </a:bodyPr>
          <a:lstStyle/>
          <a:p>
            <a:r>
              <a:rPr lang="en-GB" sz="3200" dirty="0"/>
              <a:t>One-Day Conference with Institutions, Academics, Students and Companies</a:t>
            </a:r>
          </a:p>
          <a:p>
            <a:pPr lvl="1"/>
            <a:r>
              <a:rPr lang="en-GB" sz="2800" dirty="0">
                <a:solidFill>
                  <a:srgbClr val="0070C0"/>
                </a:solidFill>
              </a:rPr>
              <a:t>Thursday (02/02/2023)</a:t>
            </a:r>
            <a:endParaRPr lang="en-GB" sz="3200" dirty="0"/>
          </a:p>
          <a:p>
            <a:r>
              <a:rPr lang="en-GB" sz="3200" dirty="0"/>
              <a:t>Morning: </a:t>
            </a:r>
            <a:r>
              <a:rPr lang="en-GB" sz="3200" dirty="0">
                <a:solidFill>
                  <a:srgbClr val="0070C0"/>
                </a:solidFill>
              </a:rPr>
              <a:t>IE3 Results + Round Table + Lunch</a:t>
            </a:r>
          </a:p>
          <a:p>
            <a:r>
              <a:rPr lang="en-GB" sz="3200" dirty="0">
                <a:solidFill>
                  <a:srgbClr val="0070C0"/>
                </a:solidFill>
              </a:rPr>
              <a:t>Blended (in-person and virtual)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Open points</a:t>
            </a:r>
            <a:endParaRPr lang="en-GB" sz="2800" dirty="0"/>
          </a:p>
          <a:p>
            <a:pPr lvl="1"/>
            <a:r>
              <a:rPr lang="en-GB" sz="2800" dirty="0"/>
              <a:t>a. Who is the audience?</a:t>
            </a:r>
          </a:p>
          <a:p>
            <a:pPr lvl="1"/>
            <a:r>
              <a:rPr lang="en-GB" sz="2800" dirty="0"/>
              <a:t>b. How can we involve colleagues from abroad?</a:t>
            </a:r>
          </a:p>
        </p:txBody>
      </p:sp>
    </p:spTree>
    <p:extLst>
      <p:ext uri="{BB962C8B-B14F-4D97-AF65-F5344CB8AC3E}">
        <p14:creationId xmlns:p14="http://schemas.microsoft.com/office/powerpoint/2010/main" val="237243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B4DE19-6798-1ED4-AA6B-DDA14A26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Invited Speakers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5F89B9-3AEC-1390-9D72-B150704EC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EU representative</a:t>
            </a:r>
          </a:p>
          <a:p>
            <a:r>
              <a:rPr lang="en-GB" dirty="0"/>
              <a:t>Prof. M. TAISCH (</a:t>
            </a:r>
            <a:r>
              <a:rPr lang="en-GB" dirty="0" err="1"/>
              <a:t>PoliMi</a:t>
            </a:r>
            <a:r>
              <a:rPr lang="en-GB" dirty="0"/>
              <a:t> – World Manufacturing Forum)</a:t>
            </a:r>
          </a:p>
          <a:p>
            <a:r>
              <a:rPr lang="en-GB" dirty="0"/>
              <a:t>Representative from AIM - ESTIEM</a:t>
            </a:r>
          </a:p>
          <a:p>
            <a:r>
              <a:rPr lang="en-GB" dirty="0"/>
              <a:t>Representative from Companies (suggestions?)</a:t>
            </a:r>
          </a:p>
        </p:txBody>
      </p:sp>
    </p:spTree>
    <p:extLst>
      <p:ext uri="{BB962C8B-B14F-4D97-AF65-F5344CB8AC3E}">
        <p14:creationId xmlns:p14="http://schemas.microsoft.com/office/powerpoint/2010/main" val="390430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436BA9-0B73-9E32-4736-8B218874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EE7D9-6558-61C1-F51A-AF288355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6"/>
            <a:ext cx="10515600" cy="487203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9.00-9.15 	Welcome - Institutions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9.15-9.30 	The IE3 Project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9.30-10.00 	EU representative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10.00-10.30 	Prof. M. TAISCH (</a:t>
            </a:r>
            <a:r>
              <a:rPr lang="en-GB" dirty="0" err="1"/>
              <a:t>PoliMi</a:t>
            </a:r>
            <a:r>
              <a:rPr lang="en-GB" dirty="0"/>
              <a:t> – World Manufacturing Forum)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10.30-11.00 	</a:t>
            </a:r>
            <a:r>
              <a:rPr lang="en-GB" i="1" dirty="0" err="1"/>
              <a:t>Coffe</a:t>
            </a:r>
            <a:r>
              <a:rPr lang="en-GB" i="1" dirty="0"/>
              <a:t> Break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11.00-11.30 	Representative from AIM (ESTIEM) - </a:t>
            </a:r>
            <a:r>
              <a:rPr lang="en-GB" i="1" dirty="0"/>
              <a:t>Stakeholders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11.30-12.00 	Representative from Companies (VW?) - </a:t>
            </a:r>
            <a:r>
              <a:rPr lang="en-GB" i="1" dirty="0"/>
              <a:t>Stakeholders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12.00-12.30 	Round table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12.30-12.45 	Conclusion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13.00-14.00 	Lunch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/>
          </a:p>
        </p:txBody>
      </p:sp>
      <p:sp>
        <p:nvSpPr>
          <p:cNvPr id="4" name="Simbolo &quot;divieto&quot; 3">
            <a:extLst>
              <a:ext uri="{FF2B5EF4-FFF2-40B4-BE49-F238E27FC236}">
                <a16:creationId xmlns:a16="http://schemas.microsoft.com/office/drawing/2014/main" id="{F2992076-D439-9879-5F14-5B83A32456B1}"/>
              </a:ext>
            </a:extLst>
          </p:cNvPr>
          <p:cNvSpPr/>
          <p:nvPr/>
        </p:nvSpPr>
        <p:spPr>
          <a:xfrm>
            <a:off x="4197275" y="1653988"/>
            <a:ext cx="3797449" cy="3550024"/>
          </a:xfrm>
          <a:prstGeom prst="noSmoking">
            <a:avLst>
              <a:gd name="adj" fmla="val 87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3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436BA9-0B73-9E32-4736-8B218874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EE7D9-6558-61C1-F51A-AF288355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6"/>
            <a:ext cx="10515600" cy="462914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14.00-14.10 	Technical Workshop - Welcome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70C0"/>
                </a:solidFill>
              </a:rPr>
              <a:t>14.15-14.45 	Gap Analysis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70C0"/>
                </a:solidFill>
              </a:rPr>
              <a:t>14.45-15.15 	</a:t>
            </a:r>
            <a:r>
              <a:rPr lang="en-GB" dirty="0" err="1">
                <a:solidFill>
                  <a:srgbClr val="0070C0"/>
                </a:solidFill>
              </a:rPr>
              <a:t>BoK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15.15-15.45 	</a:t>
            </a:r>
            <a:r>
              <a:rPr lang="en-GB" i="1" dirty="0" err="1"/>
              <a:t>Coffe</a:t>
            </a:r>
            <a:r>
              <a:rPr lang="en-GB" i="1" dirty="0"/>
              <a:t> Break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70C0"/>
                </a:solidFill>
              </a:rPr>
              <a:t>15.45-16.15 	e-learning experience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70C0"/>
                </a:solidFill>
              </a:rPr>
              <a:t>16.15-16.45 	A new European Master in IE&amp;M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16.45-17.00 	Final Conclusion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20.00-22.00 	Dinner?</a:t>
            </a:r>
            <a:endParaRPr lang="en-GB" dirty="0"/>
          </a:p>
        </p:txBody>
      </p:sp>
      <p:sp>
        <p:nvSpPr>
          <p:cNvPr id="4" name="Simbolo &quot;divieto&quot; 3">
            <a:extLst>
              <a:ext uri="{FF2B5EF4-FFF2-40B4-BE49-F238E27FC236}">
                <a16:creationId xmlns:a16="http://schemas.microsoft.com/office/drawing/2014/main" id="{C2902AF7-B30A-6AE4-3B0A-9FD10AA35913}"/>
              </a:ext>
            </a:extLst>
          </p:cNvPr>
          <p:cNvSpPr/>
          <p:nvPr/>
        </p:nvSpPr>
        <p:spPr>
          <a:xfrm>
            <a:off x="4197275" y="1653988"/>
            <a:ext cx="3797449" cy="3550024"/>
          </a:xfrm>
          <a:prstGeom prst="noSmoking">
            <a:avLst>
              <a:gd name="adj" fmla="val 87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2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436BA9-0B73-9E32-4736-8B218874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Agenda (NEW)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EE7D9-6558-61C1-F51A-AF288355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6"/>
            <a:ext cx="10515600" cy="487203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dirty="0"/>
              <a:t>9.15-9.30 	Welcome - Institutions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dirty="0"/>
              <a:t>9.30-10.30 	The IE3 Project</a:t>
            </a:r>
          </a:p>
          <a:p>
            <a:pPr lvl="3" indent="-3095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322388" algn="l"/>
              </a:tabLst>
            </a:pPr>
            <a:r>
              <a:rPr lang="en-GB" dirty="0">
                <a:solidFill>
                  <a:srgbClr val="0070C0"/>
                </a:solidFill>
              </a:rPr>
              <a:t>Gap Analysis</a:t>
            </a:r>
          </a:p>
          <a:p>
            <a:pPr lvl="3" indent="-3095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322388" algn="l"/>
              </a:tabLst>
            </a:pPr>
            <a:r>
              <a:rPr lang="en-GB" dirty="0" err="1">
                <a:solidFill>
                  <a:srgbClr val="0070C0"/>
                </a:solidFill>
              </a:rPr>
              <a:t>BoK</a:t>
            </a:r>
            <a:endParaRPr lang="en-GB" dirty="0">
              <a:solidFill>
                <a:srgbClr val="0070C0"/>
              </a:solidFill>
            </a:endParaRPr>
          </a:p>
          <a:p>
            <a:pPr lvl="3" indent="-3095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322388" algn="l"/>
              </a:tabLst>
            </a:pPr>
            <a:r>
              <a:rPr lang="en-GB" dirty="0">
                <a:solidFill>
                  <a:srgbClr val="0070C0"/>
                </a:solidFill>
              </a:rPr>
              <a:t>e-learning experience [The company vision and contribution (life-long learning)]</a:t>
            </a:r>
          </a:p>
          <a:p>
            <a:pPr lvl="3" indent="-309563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322388" algn="l"/>
              </a:tabLst>
            </a:pPr>
            <a:r>
              <a:rPr lang="en-GB" dirty="0">
                <a:solidFill>
                  <a:srgbClr val="0070C0"/>
                </a:solidFill>
              </a:rPr>
              <a:t>A new European Master in IE&amp;M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i="1" dirty="0"/>
              <a:t>10.30-11.00 	</a:t>
            </a:r>
            <a:r>
              <a:rPr lang="en-GB" sz="2000" i="1" dirty="0" err="1"/>
              <a:t>Coffe</a:t>
            </a:r>
            <a:r>
              <a:rPr lang="en-GB" sz="2000" i="1" dirty="0"/>
              <a:t> Break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dirty="0"/>
              <a:t>11.00-12.30 	 Round table – Sustainability of the project And What’s next!</a:t>
            </a:r>
          </a:p>
          <a:p>
            <a:pPr marL="1600200" lvl="1" indent="-2667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728788" algn="l"/>
              </a:tabLst>
            </a:pPr>
            <a:r>
              <a:rPr lang="en-GB" sz="1800" dirty="0"/>
              <a:t>EU representative – Project Officer</a:t>
            </a:r>
          </a:p>
          <a:p>
            <a:pPr marL="1600200" lvl="1" indent="-2667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728788" algn="l"/>
              </a:tabLst>
            </a:pPr>
            <a:r>
              <a:rPr lang="en-GB" sz="1800" dirty="0"/>
              <a:t>Prof. M. TAISCH (</a:t>
            </a:r>
            <a:r>
              <a:rPr lang="en-GB" sz="1800" dirty="0" err="1"/>
              <a:t>PoliMi</a:t>
            </a:r>
            <a:r>
              <a:rPr lang="en-GB" sz="1800" dirty="0"/>
              <a:t> – World Manufacturing Forum)</a:t>
            </a:r>
          </a:p>
          <a:p>
            <a:pPr marL="1600200" lvl="1" indent="-2667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728788" algn="l"/>
              </a:tabLst>
            </a:pPr>
            <a:r>
              <a:rPr lang="en-GB" sz="1800" dirty="0"/>
              <a:t>Representative from AIM / ESTIEM (??) - </a:t>
            </a:r>
            <a:r>
              <a:rPr lang="en-GB" sz="1800" i="1" dirty="0"/>
              <a:t>Stakeholders</a:t>
            </a:r>
          </a:p>
          <a:p>
            <a:pPr marL="1600200" lvl="1" indent="-2667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tabLst>
                <a:tab pos="1728788" algn="l"/>
              </a:tabLst>
            </a:pPr>
            <a:r>
              <a:rPr lang="en-GB" sz="1800" dirty="0"/>
              <a:t>Representative from Companies (??) - </a:t>
            </a:r>
            <a:r>
              <a:rPr lang="en-GB" sz="1800" i="1" dirty="0"/>
              <a:t>Stakeholders</a:t>
            </a:r>
            <a:endParaRPr lang="en-GB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dirty="0"/>
              <a:t>12.30-12.45 	Conclusion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1322388" algn="l"/>
              </a:tabLst>
            </a:pPr>
            <a:r>
              <a:rPr lang="en-GB" sz="2000" i="1" dirty="0"/>
              <a:t>13.00-14.00 	Lunch</a:t>
            </a:r>
            <a:endParaRPr lang="en-GB" sz="2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61257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374</Words>
  <Application>Microsoft Macintosh PowerPoint</Application>
  <PresentationFormat>Widescreen</PresentationFormat>
  <Paragraphs>69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Final Dissemination Conference </vt:lpstr>
      <vt:lpstr>Format</vt:lpstr>
      <vt:lpstr>Format (NEW)</vt:lpstr>
      <vt:lpstr>Invited Speakers</vt:lpstr>
      <vt:lpstr>Draft Agenda</vt:lpstr>
      <vt:lpstr>Draft Agenda</vt:lpstr>
      <vt:lpstr>Draft Agenda (NEW)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Prof. Giorgio Mossa</dc:creator>
  <cp:lastModifiedBy>Prof. Giorgio Mossa</cp:lastModifiedBy>
  <cp:revision>2</cp:revision>
  <dcterms:created xsi:type="dcterms:W3CDTF">2022-06-15T15:17:36Z</dcterms:created>
  <dcterms:modified xsi:type="dcterms:W3CDTF">2022-10-17T15:28:59Z</dcterms:modified>
</cp:coreProperties>
</file>