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2" r:id="rId4"/>
    <p:sldId id="261" r:id="rId5"/>
    <p:sldId id="263" r:id="rId6"/>
    <p:sldId id="257" r:id="rId7"/>
    <p:sldId id="259" r:id="rId8"/>
    <p:sldId id="258" r:id="rId9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I0DzqfJcyIu1lqMhuOmdfuUlw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81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Gz4tCbxdq8N61D84XIgErK7KiN690jws" TargetMode="External"/><Relationship Id="rId2" Type="http://schemas.openxmlformats.org/officeDocument/2006/relationships/hyperlink" Target="https://docs.google.com/document/d/1H-5EbP0xUmOgovIexK7OQ10C_ONfTT5H/edit?rtpof=tru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GwTSvX7iDPf7Zzp7ZpmHTWrIRLSiv0ZQ" TargetMode="External"/><Relationship Id="rId2" Type="http://schemas.openxmlformats.org/officeDocument/2006/relationships/hyperlink" Target="https://docs.google.com/spreadsheets/d/1Gym_2BbIUZVYt0A07N5JLIlQjzlEolXE/edit#gid=50874740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1ybILhKjBJpvlbZ_ma5EM3BTmOkGRWZ0OG8uSO4RM6o/edit#gid=1694116966" TargetMode="External"/><Relationship Id="rId7" Type="http://schemas.openxmlformats.org/officeDocument/2006/relationships/hyperlink" Target="https://docs.google.com/spreadsheets/d/1FDsy3BXCnUUkgz2rhMfGNm5w2KQcu9aLYTF9lOCAkq0/edit?usp=drive_fs&amp;ouid=115321187131052982567" TargetMode="External"/><Relationship Id="rId2" Type="http://schemas.openxmlformats.org/officeDocument/2006/relationships/hyperlink" Target="https://docs.google.com/spreadsheets/d/1vKbmw1uh83ZF5ze3ZO_j2Xhs__5unxYWoT0EbWVjARA/edit#gid=169411696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spreadsheets/d/1DVNpIqJW0VG6uC6XIZkBiY7fbi8y-EAXBq7azPn3w6s/edit#gid=1264467512" TargetMode="External"/><Relationship Id="rId5" Type="http://schemas.openxmlformats.org/officeDocument/2006/relationships/hyperlink" Target="https://docs.google.com/spreadsheets/d/1fKrJpgVbW0-11yJzITFjejCUeWbxozErLZBKtkYFZZg/edit#gid=1264467512" TargetMode="External"/><Relationship Id="rId4" Type="http://schemas.openxmlformats.org/officeDocument/2006/relationships/hyperlink" Target="https://docs.google.com/spreadsheets/d/1pVH7VqIpY-2rOEir0c5wa3dZx-qyseVpIeWutViAWL0/edit#gid=126446751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273475" y="5954391"/>
            <a:ext cx="6727034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The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European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Commission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support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for the production of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this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publication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does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not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constitute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endorsement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of the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contents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which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reflects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the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views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only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of the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authors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and the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Commission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cannot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be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held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responsible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for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any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use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which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may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be made of the information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contained</a:t>
            </a:r>
            <a:r>
              <a:rPr lang="it-IT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it-IT" sz="10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therein</a:t>
            </a:r>
            <a:endParaRPr sz="1400" b="0" i="0" u="none" strike="noStrike" cap="none" dirty="0">
              <a:solidFill>
                <a:srgbClr val="000000"/>
              </a:solidFill>
              <a:latin typeface="+mn-lt"/>
              <a:sym typeface="Arial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0" y="-251689"/>
            <a:ext cx="12189800" cy="586744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631190" y="3793537"/>
            <a:ext cx="5846934" cy="978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 smtClean="0">
                <a:solidFill>
                  <a:srgbClr val="304987"/>
                </a:solidFill>
                <a:latin typeface="+mn-lt"/>
                <a:ea typeface="Avenir"/>
                <a:cs typeface="Avenir"/>
                <a:sym typeface="Avenir"/>
              </a:rPr>
              <a:t>WP6 – Financial reporting WP7 – </a:t>
            </a:r>
            <a:r>
              <a:rPr lang="it-IT" sz="3200" b="1" dirty="0" err="1" smtClean="0">
                <a:solidFill>
                  <a:srgbClr val="304987"/>
                </a:solidFill>
                <a:latin typeface="+mn-lt"/>
                <a:ea typeface="Avenir"/>
                <a:cs typeface="Avenir"/>
                <a:sym typeface="Avenir"/>
              </a:rPr>
              <a:t>Quality</a:t>
            </a:r>
            <a:r>
              <a:rPr lang="it-IT" sz="3200" b="1" dirty="0" smtClean="0">
                <a:solidFill>
                  <a:srgbClr val="304987"/>
                </a:solidFill>
                <a:latin typeface="+mn-lt"/>
                <a:ea typeface="Avenir"/>
                <a:cs typeface="Avenir"/>
                <a:sym typeface="Avenir"/>
              </a:rPr>
              <a:t> Assurance </a:t>
            </a:r>
            <a:endParaRPr sz="3200" b="1" i="1" u="none" strike="noStrike" cap="none" dirty="0">
              <a:solidFill>
                <a:srgbClr val="304987"/>
              </a:solidFill>
              <a:latin typeface="+mn-lt"/>
              <a:ea typeface="Avenir"/>
              <a:cs typeface="Avenir"/>
              <a:sym typeface="Avenir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 l="-3050" t="-12213" r="-3617" b="-11700"/>
          <a:stretch/>
        </p:blipFill>
        <p:spPr>
          <a:xfrm>
            <a:off x="180000" y="0"/>
            <a:ext cx="6336000" cy="20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78124" y="1352738"/>
            <a:ext cx="5475571" cy="4180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 descr="Erasmus+ Programme of the European Union logo with text on the right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5850104"/>
            <a:ext cx="4273475" cy="8773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+mn-lt"/>
              </a:rPr>
              <a:t>Financial Reporting</a:t>
            </a:r>
            <a:endParaRPr lang="en-US" sz="2800" dirty="0">
              <a:latin typeface="+mn-lt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36418" y="1219200"/>
            <a:ext cx="11319164" cy="5070764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20000"/>
              </a:lnSpc>
              <a:buNone/>
            </a:pPr>
            <a:r>
              <a:rPr lang="en-US" sz="1800" dirty="0" smtClean="0">
                <a:latin typeface="+mn-lt"/>
              </a:rPr>
              <a:t>You are all requested to send all the </a:t>
            </a:r>
            <a:r>
              <a:rPr lang="en-US" sz="1800" b="1" dirty="0" smtClean="0">
                <a:latin typeface="+mn-lt"/>
              </a:rPr>
              <a:t>financial documents still missing for all the staff members reported </a:t>
            </a:r>
            <a:r>
              <a:rPr lang="en-US" sz="1800" dirty="0" smtClean="0">
                <a:latin typeface="+mn-lt"/>
              </a:rPr>
              <a:t>by 15.02.2023:</a:t>
            </a:r>
          </a:p>
          <a:p>
            <a:pPr lvl="1" algn="just">
              <a:lnSpc>
                <a:spcPct val="120000"/>
              </a:lnSpc>
            </a:pPr>
            <a:r>
              <a:rPr lang="en-US" sz="1800" dirty="0" smtClean="0">
                <a:latin typeface="+mn-lt"/>
              </a:rPr>
              <a:t>Timesheets;</a:t>
            </a:r>
          </a:p>
          <a:p>
            <a:pPr lvl="1" algn="just">
              <a:lnSpc>
                <a:spcPct val="120000"/>
              </a:lnSpc>
            </a:pPr>
            <a:r>
              <a:rPr lang="en-US" sz="1800" dirty="0" err="1" smtClean="0">
                <a:latin typeface="+mn-lt"/>
              </a:rPr>
              <a:t>Payslips</a:t>
            </a:r>
            <a:r>
              <a:rPr lang="en-US" sz="1800" dirty="0" smtClean="0">
                <a:latin typeface="+mn-lt"/>
              </a:rPr>
              <a:t> and proofs of payment;</a:t>
            </a:r>
          </a:p>
          <a:p>
            <a:pPr lvl="1" algn="just">
              <a:lnSpc>
                <a:spcPct val="120000"/>
              </a:lnSpc>
            </a:pPr>
            <a:r>
              <a:rPr lang="en-US" sz="1800" dirty="0" smtClean="0">
                <a:latin typeface="+mn-lt"/>
              </a:rPr>
              <a:t>Contracts.</a:t>
            </a:r>
          </a:p>
          <a:p>
            <a:pPr marL="571500" lvl="1" indent="0" algn="just">
              <a:lnSpc>
                <a:spcPct val="120000"/>
              </a:lnSpc>
              <a:buNone/>
            </a:pPr>
            <a:endParaRPr lang="en-US" sz="1800" dirty="0" smtClean="0">
              <a:latin typeface="+mn-lt"/>
            </a:endParaRPr>
          </a:p>
          <a:p>
            <a:pPr marL="571500" lvl="1" indent="0" algn="just">
              <a:lnSpc>
                <a:spcPct val="120000"/>
              </a:lnSpc>
              <a:buNone/>
            </a:pPr>
            <a:endParaRPr lang="en-US" sz="1800" dirty="0">
              <a:latin typeface="+mn-lt"/>
            </a:endParaRPr>
          </a:p>
          <a:p>
            <a:pPr marL="571500" lvl="1" indent="0" algn="just">
              <a:lnSpc>
                <a:spcPct val="120000"/>
              </a:lnSpc>
              <a:buNone/>
            </a:pPr>
            <a:endParaRPr lang="en-US" sz="1800" dirty="0" smtClean="0">
              <a:latin typeface="+mn-lt"/>
            </a:endParaRPr>
          </a:p>
          <a:p>
            <a:pPr marL="571500" lvl="1" indent="0" algn="just">
              <a:lnSpc>
                <a:spcPct val="120000"/>
              </a:lnSpc>
              <a:buNone/>
            </a:pPr>
            <a:endParaRPr lang="en-US" sz="1800" dirty="0">
              <a:latin typeface="+mn-lt"/>
            </a:endParaRPr>
          </a:p>
          <a:p>
            <a:pPr marL="571500" lvl="1" indent="0" algn="just">
              <a:lnSpc>
                <a:spcPct val="120000"/>
              </a:lnSpc>
              <a:buNone/>
            </a:pPr>
            <a:endParaRPr lang="en-US" sz="1800" dirty="0" smtClean="0">
              <a:latin typeface="+mn-lt"/>
            </a:endParaRPr>
          </a:p>
          <a:p>
            <a:pPr marL="571500" lvl="1" indent="0" algn="just">
              <a:lnSpc>
                <a:spcPct val="120000"/>
              </a:lnSpc>
              <a:buNone/>
            </a:pPr>
            <a:endParaRPr lang="en-GB" sz="2000" dirty="0"/>
          </a:p>
          <a:p>
            <a:pPr marL="114300" indent="0" algn="just">
              <a:buNone/>
            </a:pPr>
            <a:endParaRPr lang="en-US" sz="18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27" y="3616036"/>
            <a:ext cx="1118754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5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43345" y="1097166"/>
            <a:ext cx="1050174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1" indent="0">
              <a:lnSpc>
                <a:spcPct val="120000"/>
              </a:lnSpc>
              <a:buNone/>
            </a:pPr>
            <a:r>
              <a:rPr lang="en-US" sz="1800" dirty="0" smtClean="0"/>
              <a:t>You are asked to </a:t>
            </a:r>
            <a:r>
              <a:rPr lang="en-GB" sz="1800" b="1" dirty="0" smtClean="0"/>
              <a:t>fill </a:t>
            </a:r>
            <a:r>
              <a:rPr lang="en-GB" sz="1800" b="1" dirty="0"/>
              <a:t>in a table for each budget item of the Project Implementation Support budget heading with the requested information</a:t>
            </a:r>
            <a:r>
              <a:rPr lang="en-GB" sz="1800" dirty="0"/>
              <a:t> </a:t>
            </a:r>
            <a:r>
              <a:rPr lang="en-GB" sz="1800" dirty="0" smtClean="0"/>
              <a:t>(</a:t>
            </a:r>
            <a:r>
              <a:rPr lang="en-GB" sz="1800" dirty="0" smtClean="0">
                <a:hlinkClick r:id="rId2"/>
              </a:rPr>
              <a:t>IE3_tables</a:t>
            </a:r>
            <a:r>
              <a:rPr lang="en-GB" sz="1800" dirty="0" smtClean="0"/>
              <a:t>). </a:t>
            </a:r>
            <a:r>
              <a:rPr lang="en-GB" sz="1800" dirty="0"/>
              <a:t>For your perusal, you will find information on ISCO Categories in this file </a:t>
            </a:r>
            <a:r>
              <a:rPr lang="en-GB" sz="1800" dirty="0" smtClean="0"/>
              <a:t>ISCO-CAT: </a:t>
            </a:r>
            <a:r>
              <a:rPr lang="en-GB" sz="1800" dirty="0" smtClean="0">
                <a:hlinkClick r:id="rId3"/>
              </a:rPr>
              <a:t>https</a:t>
            </a:r>
            <a:r>
              <a:rPr lang="en-GB" sz="1800" dirty="0">
                <a:hlinkClick r:id="rId3"/>
              </a:rPr>
              <a:t>://</a:t>
            </a:r>
            <a:r>
              <a:rPr lang="en-GB" sz="1800" dirty="0" smtClean="0">
                <a:hlinkClick r:id="rId3"/>
              </a:rPr>
              <a:t>drive.google.com/drive/folders/1Gz4tCbxdq8N61D84XIgErK7KiN690jws</a:t>
            </a:r>
            <a:r>
              <a:rPr lang="en-GB" sz="1800" dirty="0" smtClean="0"/>
              <a:t>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67463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57200" y="904544"/>
            <a:ext cx="11166764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GB" sz="1800" dirty="0">
                <a:solidFill>
                  <a:schemeClr val="tx1"/>
                </a:solidFill>
              </a:rPr>
              <a:t>Please consider that you can report working days until February 2023 since we have asked for an extension of our project. The template for the timesheets of November 2022 – February 2023 is available </a:t>
            </a:r>
            <a:r>
              <a:rPr lang="en-GB" sz="1800" dirty="0">
                <a:solidFill>
                  <a:schemeClr val="tx1"/>
                </a:solidFill>
                <a:hlinkClick r:id="rId2"/>
              </a:rPr>
              <a:t>here</a:t>
            </a:r>
            <a:endParaRPr lang="en-GB" sz="180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chemeClr val="tx1"/>
                </a:solidFill>
              </a:rPr>
              <a:t>working days reported in the timesheets must be in line with the total of working days foreseen in your budget.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Please </a:t>
            </a:r>
            <a:r>
              <a:rPr lang="en-US" sz="1800" dirty="0">
                <a:solidFill>
                  <a:schemeClr val="tx1"/>
                </a:solidFill>
              </a:rPr>
              <a:t>fill in </a:t>
            </a:r>
            <a:r>
              <a:rPr lang="en-US" sz="1800" b="1" dirty="0">
                <a:solidFill>
                  <a:srgbClr val="FF0000"/>
                </a:solidFill>
                <a:hlinkClick r:id="rId3"/>
              </a:rPr>
              <a:t>this </a:t>
            </a:r>
            <a:r>
              <a:rPr lang="en-GB" sz="1800" b="1" dirty="0">
                <a:solidFill>
                  <a:srgbClr val="FF0000"/>
                </a:solidFill>
                <a:hlinkClick r:id="rId3"/>
              </a:rPr>
              <a:t>excel file</a:t>
            </a:r>
            <a:r>
              <a:rPr lang="en-GB" sz="1800" dirty="0">
                <a:solidFill>
                  <a:schemeClr val="tx1"/>
                </a:solidFill>
              </a:rPr>
              <a:t>, as it will be useful for the completion of the Financial Section in IE3 Final Report.</a:t>
            </a:r>
          </a:p>
          <a:p>
            <a:pPr marL="2857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In </a:t>
            </a:r>
            <a:r>
              <a:rPr lang="en-GB" sz="1800" dirty="0">
                <a:solidFill>
                  <a:schemeClr val="tx1"/>
                </a:solidFill>
              </a:rPr>
              <a:t>the first sheet you will find the amount of the working days your organization reported in the </a:t>
            </a:r>
            <a:r>
              <a:rPr lang="en-GB" sz="1800" dirty="0" smtClean="0">
                <a:solidFill>
                  <a:schemeClr val="tx1"/>
                </a:solidFill>
              </a:rPr>
              <a:t>first </a:t>
            </a:r>
            <a:r>
              <a:rPr lang="en-GB" sz="1800" dirty="0">
                <a:solidFill>
                  <a:schemeClr val="tx1"/>
                </a:solidFill>
              </a:rPr>
              <a:t>18 months of the project (this section was completed by each partner for the Interim Report): </a:t>
            </a:r>
            <a:r>
              <a:rPr lang="en-GB" sz="1800" u="sng" dirty="0">
                <a:solidFill>
                  <a:schemeClr val="tx1"/>
                </a:solidFill>
              </a:rPr>
              <a:t>please double-check this data before </a:t>
            </a:r>
            <a:r>
              <a:rPr lang="en-GB" sz="1800" u="sng" dirty="0" smtClean="0">
                <a:solidFill>
                  <a:schemeClr val="tx1"/>
                </a:solidFill>
              </a:rPr>
              <a:t>proceeding</a:t>
            </a:r>
            <a:r>
              <a:rPr lang="en-GB" sz="1800" dirty="0" smtClean="0">
                <a:solidFill>
                  <a:schemeClr val="tx1"/>
                </a:solidFill>
              </a:rPr>
              <a:t>.</a:t>
            </a:r>
          </a:p>
          <a:p>
            <a:pPr marL="2857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You </a:t>
            </a:r>
            <a:r>
              <a:rPr lang="en-GB" sz="1800" dirty="0">
                <a:solidFill>
                  <a:schemeClr val="tx1"/>
                </a:solidFill>
              </a:rPr>
              <a:t>are asked to fill in the second sheet named </a:t>
            </a:r>
            <a:r>
              <a:rPr lang="en-GB" sz="1800" b="1" dirty="0">
                <a:solidFill>
                  <a:schemeClr val="tx1"/>
                </a:solidFill>
              </a:rPr>
              <a:t>“Working Days reported M19-M40"</a:t>
            </a:r>
            <a:r>
              <a:rPr lang="en-GB" sz="1800" dirty="0">
                <a:solidFill>
                  <a:schemeClr val="tx1"/>
                </a:solidFill>
              </a:rPr>
              <a:t> indicating the working days per each category involved and the corresponding WPs, as it results from </a:t>
            </a:r>
            <a:r>
              <a:rPr lang="en-GB" sz="1800" dirty="0" smtClean="0">
                <a:solidFill>
                  <a:schemeClr val="tx1"/>
                </a:solidFill>
              </a:rPr>
              <a:t>time-sheets.</a:t>
            </a:r>
          </a:p>
          <a:p>
            <a:pPr marL="2857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The </a:t>
            </a:r>
            <a:r>
              <a:rPr lang="en-GB" sz="1800" dirty="0">
                <a:solidFill>
                  <a:schemeClr val="tx1"/>
                </a:solidFill>
              </a:rPr>
              <a:t>third sheet will automatically calculate the total amount of working days (and corresponding budget spent) reported during the whole project. 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en-GB" sz="1800" b="1" dirty="0" smtClean="0">
              <a:solidFill>
                <a:schemeClr val="tx1"/>
              </a:solidFill>
            </a:endParaRPr>
          </a:p>
          <a:p>
            <a:pPr marL="114300" indent="0" algn="just">
              <a:lnSpc>
                <a:spcPct val="120000"/>
              </a:lnSpc>
              <a:buNone/>
            </a:pPr>
            <a:r>
              <a:rPr lang="en-GB" sz="1800" b="1" dirty="0" smtClean="0">
                <a:solidFill>
                  <a:schemeClr val="tx1"/>
                </a:solidFill>
              </a:rPr>
              <a:t>The </a:t>
            </a:r>
            <a:r>
              <a:rPr lang="en-GB" sz="1800" b="1" dirty="0">
                <a:solidFill>
                  <a:schemeClr val="tx1"/>
                </a:solidFill>
              </a:rPr>
              <a:t>deadline for providing the document with your contribution for the Final Report is </a:t>
            </a:r>
            <a:r>
              <a:rPr lang="en-GB" sz="1800" b="1" dirty="0" smtClean="0">
                <a:solidFill>
                  <a:schemeClr val="tx1"/>
                </a:solidFill>
              </a:rPr>
              <a:t>15.03.2023</a:t>
            </a:r>
            <a:r>
              <a:rPr lang="en-GB" sz="1800" b="1" dirty="0">
                <a:solidFill>
                  <a:schemeClr val="tx1"/>
                </a:solidFill>
              </a:rPr>
              <a:t>. 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5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06582" y="861435"/>
            <a:ext cx="10875818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GB" sz="1800" dirty="0">
                <a:solidFill>
                  <a:schemeClr val="tx1"/>
                </a:solidFill>
              </a:rPr>
              <a:t>Please </a:t>
            </a:r>
            <a:r>
              <a:rPr lang="en-GB" sz="1800" dirty="0" smtClean="0">
                <a:solidFill>
                  <a:schemeClr val="tx1"/>
                </a:solidFill>
              </a:rPr>
              <a:t>remember also to send the contribution for the </a:t>
            </a:r>
            <a:r>
              <a:rPr lang="en-GB" sz="1800" b="1" dirty="0" smtClean="0">
                <a:solidFill>
                  <a:schemeClr val="tx1"/>
                </a:solidFill>
              </a:rPr>
              <a:t>Final Report by 10.02.2023, at the latest, </a:t>
            </a:r>
            <a:r>
              <a:rPr lang="en-GB" sz="1800" dirty="0" smtClean="0">
                <a:solidFill>
                  <a:schemeClr val="tx1"/>
                </a:solidFill>
              </a:rPr>
              <a:t>and to upload </a:t>
            </a:r>
            <a:r>
              <a:rPr lang="en-GB" sz="1800" dirty="0">
                <a:solidFill>
                  <a:schemeClr val="tx1"/>
                </a:solidFill>
              </a:rPr>
              <a:t>on the </a:t>
            </a:r>
            <a:r>
              <a:rPr lang="en-GB" sz="1800" dirty="0" smtClean="0">
                <a:solidFill>
                  <a:schemeClr val="tx1"/>
                </a:solidFill>
              </a:rPr>
              <a:t>Google Drive </a:t>
            </a:r>
            <a:r>
              <a:rPr lang="en-GB" sz="1800" dirty="0">
                <a:solidFill>
                  <a:schemeClr val="tx1"/>
                </a:solidFill>
              </a:rPr>
              <a:t>project </a:t>
            </a:r>
            <a:r>
              <a:rPr lang="en-GB" sz="1800" dirty="0" smtClean="0">
                <a:solidFill>
                  <a:schemeClr val="tx1"/>
                </a:solidFill>
              </a:rPr>
              <a:t>folder the</a:t>
            </a:r>
            <a:r>
              <a:rPr lang="en-GB" sz="1800" b="1" dirty="0" smtClean="0">
                <a:solidFill>
                  <a:schemeClr val="tx1"/>
                </a:solidFill>
              </a:rPr>
              <a:t> final version of the results </a:t>
            </a:r>
            <a:r>
              <a:rPr lang="en-GB" sz="1800" dirty="0" smtClean="0">
                <a:solidFill>
                  <a:schemeClr val="tx1"/>
                </a:solidFill>
              </a:rPr>
              <a:t>of the WPs you led, as well as the </a:t>
            </a:r>
            <a:r>
              <a:rPr lang="en-GB" sz="1800" b="1" dirty="0" smtClean="0">
                <a:solidFill>
                  <a:schemeClr val="tx1"/>
                </a:solidFill>
              </a:rPr>
              <a:t>supporting documents (if any).</a:t>
            </a:r>
          </a:p>
          <a:p>
            <a:pPr algn="just">
              <a:lnSpc>
                <a:spcPct val="120000"/>
              </a:lnSpc>
            </a:pPr>
            <a:endParaRPr lang="en-GB" sz="1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08863"/>
              </p:ext>
            </p:extLst>
          </p:nvPr>
        </p:nvGraphicFramePr>
        <p:xfrm>
          <a:off x="3431310" y="2396065"/>
          <a:ext cx="461818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909">
                  <a:extLst>
                    <a:ext uri="{9D8B030D-6E8A-4147-A177-3AD203B41FA5}">
                      <a16:colId xmlns:a16="http://schemas.microsoft.com/office/drawing/2014/main" val="3784937630"/>
                    </a:ext>
                  </a:extLst>
                </a:gridCol>
                <a:gridCol w="2355273">
                  <a:extLst>
                    <a:ext uri="{9D8B030D-6E8A-4147-A177-3AD203B41FA5}">
                      <a16:colId xmlns:a16="http://schemas.microsoft.com/office/drawing/2014/main" val="173243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POLIBA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448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5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UPM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01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PUT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112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INFOTECH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954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BOSCH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990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IMPLEMA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662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ARRUTI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63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ALCO-MOT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0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UNIBA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508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51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sp>
        <p:nvSpPr>
          <p:cNvPr id="6" name="Rettangolo 5"/>
          <p:cNvSpPr/>
          <p:nvPr/>
        </p:nvSpPr>
        <p:spPr>
          <a:xfrm>
            <a:off x="838200" y="859691"/>
            <a:ext cx="10926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dirty="0">
                <a:latin typeface="+mn-lt"/>
              </a:rPr>
              <a:t>The table indicates the quarterly reports (word.doc) that are still missing (red </a:t>
            </a:r>
            <a:r>
              <a:rPr lang="en-GB" sz="1600" dirty="0" smtClean="0">
                <a:latin typeface="+mn-lt"/>
              </a:rPr>
              <a:t>boxes) of </a:t>
            </a:r>
            <a:r>
              <a:rPr lang="en-GB" sz="1600" dirty="0">
                <a:latin typeface="+mn-lt"/>
              </a:rPr>
              <a:t>the last quarters (from May 2021 to October 2022). Please check if you have completed all of them and send us the missing </a:t>
            </a:r>
            <a:r>
              <a:rPr lang="en-GB" sz="1600" dirty="0" smtClean="0">
                <a:latin typeface="+mn-lt"/>
              </a:rPr>
              <a:t>ones. </a:t>
            </a:r>
          </a:p>
          <a:p>
            <a:pPr algn="just"/>
            <a:r>
              <a:rPr lang="en-GB" sz="1600" dirty="0" smtClean="0">
                <a:latin typeface="+mn-lt"/>
              </a:rPr>
              <a:t>We need these reports for the Overall Evaluation Report to be submitted within the Final Report. </a:t>
            </a:r>
            <a:endParaRPr lang="en-US" sz="1600" dirty="0">
              <a:latin typeface="+mn-lt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85254"/>
            <a:ext cx="10776256" cy="36714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54243" y="1291831"/>
            <a:ext cx="10335126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1600" dirty="0" smtClean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You are also requested to fill in the Google </a:t>
            </a:r>
            <a:r>
              <a:rPr lang="en-US" sz="16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Spreadsheets from May 2021 to October 2022:</a:t>
            </a:r>
            <a:br>
              <a:rPr lang="en-US" sz="16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1600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600" u="sng" dirty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IE3_7th QR_WPs and Results quality (May - July 2021) - Google Sheets</a:t>
            </a:r>
            <a:endParaRPr lang="en-GB" sz="16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600" u="sng" dirty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IE3_8th QR_WPs and Results quality (August - October 2021) - Google Sheets</a:t>
            </a:r>
            <a:endParaRPr lang="en-GB" sz="16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600" u="sng" dirty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IE3_9th QR_WPs and Results quality (November 2021 - January 2022) - Google Sheets</a:t>
            </a:r>
            <a:endParaRPr lang="en-GB" sz="16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600" u="sng" dirty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IE3_10th QR_WPs and Results quality (Feb-Apr22) - Google Sheets</a:t>
            </a:r>
            <a:endParaRPr lang="en-GB" sz="16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en-US" sz="1600" u="sng" dirty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IE3_11th QR_WPs and Results quality (May-July 2022) - Google Sheets</a:t>
            </a:r>
            <a:endParaRPr lang="en-GB" sz="16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-"/>
            </a:pPr>
            <a:r>
              <a:rPr lang="en-US" sz="1600" u="sng" dirty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IE3_12th QR_WPs and Results quality (August-October 2022) - Google </a:t>
            </a:r>
            <a:r>
              <a:rPr lang="en-US" sz="1600" u="sng" dirty="0" smtClean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Sheets</a:t>
            </a:r>
            <a:endParaRPr lang="en-US" sz="1600" u="sng" dirty="0" smtClean="0">
              <a:solidFill>
                <a:srgbClr val="0563C1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529503" y="4369986"/>
            <a:ext cx="69846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u="sng" dirty="0">
                <a:latin typeface="+mn-lt"/>
              </a:rPr>
              <a:t>The quality assurance activities must be accomplished by 15.02.2023.</a:t>
            </a:r>
            <a:endParaRPr lang="en-US" sz="16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6562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110" name="Google Shape;1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299545"/>
            <a:ext cx="12192000" cy="8226833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7"/>
          <p:cNvSpPr txBox="1">
            <a:spLocks noGrp="1"/>
          </p:cNvSpPr>
          <p:nvPr>
            <p:ph type="body" idx="1"/>
          </p:nvPr>
        </p:nvSpPr>
        <p:spPr>
          <a:xfrm>
            <a:off x="4295553" y="3551303"/>
            <a:ext cx="3595698" cy="1143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it-IT" sz="4400" b="1" dirty="0" err="1">
                <a:solidFill>
                  <a:schemeClr val="lt1"/>
                </a:solidFill>
                <a:latin typeface="+mn-lt"/>
                <a:ea typeface="Avenir"/>
                <a:cs typeface="Avenir"/>
                <a:sym typeface="Avenir"/>
              </a:rPr>
              <a:t>Thank</a:t>
            </a:r>
            <a:r>
              <a:rPr lang="it-IT" sz="4400" b="1" dirty="0">
                <a:solidFill>
                  <a:schemeClr val="lt1"/>
                </a:solidFill>
                <a:latin typeface="+mn-lt"/>
                <a:ea typeface="Avenir"/>
                <a:cs typeface="Avenir"/>
                <a:sym typeface="Avenir"/>
              </a:rPr>
              <a:t> </a:t>
            </a:r>
            <a:r>
              <a:rPr lang="it-IT" sz="4400" b="1" dirty="0" err="1">
                <a:solidFill>
                  <a:schemeClr val="lt1"/>
                </a:solidFill>
                <a:latin typeface="+mn-lt"/>
                <a:ea typeface="Avenir"/>
                <a:cs typeface="Avenir"/>
                <a:sym typeface="Avenir"/>
              </a:rPr>
              <a:t>you</a:t>
            </a:r>
            <a:r>
              <a:rPr lang="it-IT" sz="4400" b="1" dirty="0">
                <a:solidFill>
                  <a:schemeClr val="lt1"/>
                </a:solidFill>
                <a:latin typeface="+mn-lt"/>
                <a:ea typeface="Avenir"/>
                <a:cs typeface="Avenir"/>
                <a:sym typeface="Avenir"/>
              </a:rPr>
              <a:t>!</a:t>
            </a:r>
            <a:endParaRPr sz="4400" b="1" dirty="0">
              <a:latin typeface="+mn-lt"/>
              <a:ea typeface="Avenir"/>
              <a:cs typeface="Avenir"/>
              <a:sym typeface="Avenir"/>
            </a:endParaRPr>
          </a:p>
        </p:txBody>
      </p:sp>
      <p:pic>
        <p:nvPicPr>
          <p:cNvPr id="112" name="Google Shape;112;p7"/>
          <p:cNvPicPr preferRelativeResize="0"/>
          <p:nvPr/>
        </p:nvPicPr>
        <p:blipFill rotWithShape="1">
          <a:blip r:embed="rId4">
            <a:alphaModFix/>
          </a:blip>
          <a:srcRect l="-7936" t="-9618" r="-8988" b="-10543"/>
          <a:stretch/>
        </p:blipFill>
        <p:spPr>
          <a:xfrm>
            <a:off x="5148000" y="1476000"/>
            <a:ext cx="1908000" cy="15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567</Words>
  <Application>Microsoft Office PowerPoint</Application>
  <PresentationFormat>Widescreen</PresentationFormat>
  <Paragraphs>50</Paragraphs>
  <Slides>8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Calibri</vt:lpstr>
      <vt:lpstr>Arial</vt:lpstr>
      <vt:lpstr>Times New Roman</vt:lpstr>
      <vt:lpstr>Avenir</vt:lpstr>
      <vt:lpstr>Tema di Office</vt:lpstr>
      <vt:lpstr>Presentazione standard di PowerPoint</vt:lpstr>
      <vt:lpstr>Financial Reporting</vt:lpstr>
      <vt:lpstr>Presentazione standard di PowerPoint</vt:lpstr>
      <vt:lpstr>Presentazione standard di PowerPoint</vt:lpstr>
      <vt:lpstr>Presentazione standard di PowerPoint</vt:lpstr>
      <vt:lpstr> </vt:lpstr>
      <vt:lpstr>Presentazione standard di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popjek@gmail.com</dc:creator>
  <cp:lastModifiedBy>Utente Windows</cp:lastModifiedBy>
  <cp:revision>16</cp:revision>
  <dcterms:created xsi:type="dcterms:W3CDTF">2019-01-08T11:06:26Z</dcterms:created>
  <dcterms:modified xsi:type="dcterms:W3CDTF">2023-02-01T15:03:18Z</dcterms:modified>
</cp:coreProperties>
</file>