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8"/>
  </p:notesMasterIdLst>
  <p:sldIdLst>
    <p:sldId id="256" r:id="rId2"/>
    <p:sldId id="263" r:id="rId3"/>
    <p:sldId id="269" r:id="rId4"/>
    <p:sldId id="285" r:id="rId5"/>
    <p:sldId id="257" r:id="rId6"/>
    <p:sldId id="272" r:id="rId7"/>
    <p:sldId id="284" r:id="rId8"/>
    <p:sldId id="280" r:id="rId9"/>
    <p:sldId id="271" r:id="rId10"/>
    <p:sldId id="281" r:id="rId11"/>
    <p:sldId id="279" r:id="rId12"/>
    <p:sldId id="274" r:id="rId13"/>
    <p:sldId id="278" r:id="rId14"/>
    <p:sldId id="270" r:id="rId15"/>
    <p:sldId id="286" r:id="rId16"/>
    <p:sldId id="26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Arial Narrow" panose="020B0606020202030204" pitchFamily="34" charset="0"/>
      <p:regular r:id="rId23"/>
      <p:bold r:id="rId24"/>
      <p:italic r:id="rId25"/>
      <p:boldItalic r:id="rId26"/>
    </p:embeddedFont>
    <p:embeddedFont>
      <p:font typeface="Arial Black" panose="020B0A04020102020204" pitchFamily="34" charset="0"/>
      <p:bold r:id="rId27"/>
    </p:embeddedFont>
    <p:embeddedFont>
      <p:font typeface="Open Sans ExtraBold" panose="020B0604020202020204" charset="0"/>
      <p:bold r:id="rId28"/>
      <p:boldItalic r:id="rId29"/>
    </p:embeddedFont>
    <p:embeddedFont>
      <p:font typeface="Segoe UI Light" panose="020B0502040204020203" pitchFamily="34" charset="0"/>
      <p:regular r:id="rId30"/>
      <p:italic r:id="rId31"/>
    </p:embeddedFont>
    <p:embeddedFont>
      <p:font typeface="Tahoma" panose="020B0604030504040204" pitchFamily="34" charset="0"/>
      <p:regular r:id="rId32"/>
      <p:bold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JctCiUzSchCpNseI37w8OcaJx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987"/>
    <a:srgbClr val="3BA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32" autoAdjust="0"/>
    <p:restoredTop sz="94685"/>
  </p:normalViewPr>
  <p:slideViewPr>
    <p:cSldViewPr snapToGrid="0" snapToObjects="1">
      <p:cViewPr varScale="1">
        <p:scale>
          <a:sx n="83" d="100"/>
          <a:sy n="83" d="100"/>
        </p:scale>
        <p:origin x="11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10</a:t>
            </a:fld>
            <a:endParaRPr/>
          </a:p>
        </p:txBody>
      </p:sp>
    </p:spTree>
    <p:extLst>
      <p:ext uri="{BB962C8B-B14F-4D97-AF65-F5344CB8AC3E}">
        <p14:creationId xmlns:p14="http://schemas.microsoft.com/office/powerpoint/2010/main" val="148849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11</a:t>
            </a:fld>
            <a:endParaRPr/>
          </a:p>
        </p:txBody>
      </p:sp>
    </p:spTree>
    <p:extLst>
      <p:ext uri="{BB962C8B-B14F-4D97-AF65-F5344CB8AC3E}">
        <p14:creationId xmlns:p14="http://schemas.microsoft.com/office/powerpoint/2010/main" val="292278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12</a:t>
            </a:fld>
            <a:endParaRPr/>
          </a:p>
        </p:txBody>
      </p:sp>
    </p:spTree>
    <p:extLst>
      <p:ext uri="{BB962C8B-B14F-4D97-AF65-F5344CB8AC3E}">
        <p14:creationId xmlns:p14="http://schemas.microsoft.com/office/powerpoint/2010/main" val="134463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13</a:t>
            </a:fld>
            <a:endParaRPr/>
          </a:p>
        </p:txBody>
      </p:sp>
    </p:spTree>
    <p:extLst>
      <p:ext uri="{BB962C8B-B14F-4D97-AF65-F5344CB8AC3E}">
        <p14:creationId xmlns:p14="http://schemas.microsoft.com/office/powerpoint/2010/main" val="47811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14</a:t>
            </a:fld>
            <a:endParaRPr/>
          </a:p>
        </p:txBody>
      </p:sp>
    </p:spTree>
    <p:extLst>
      <p:ext uri="{BB962C8B-B14F-4D97-AF65-F5344CB8AC3E}">
        <p14:creationId xmlns:p14="http://schemas.microsoft.com/office/powerpoint/2010/main" val="2778598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15</a:t>
            </a:fld>
            <a:endParaRPr/>
          </a:p>
        </p:txBody>
      </p:sp>
    </p:spTree>
    <p:extLst>
      <p:ext uri="{BB962C8B-B14F-4D97-AF65-F5344CB8AC3E}">
        <p14:creationId xmlns:p14="http://schemas.microsoft.com/office/powerpoint/2010/main" val="1612230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a:t>
            </a:fld>
            <a:endParaRPr/>
          </a:p>
        </p:txBody>
      </p:sp>
    </p:spTree>
    <p:extLst>
      <p:ext uri="{BB962C8B-B14F-4D97-AF65-F5344CB8AC3E}">
        <p14:creationId xmlns:p14="http://schemas.microsoft.com/office/powerpoint/2010/main" val="83533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a:t>
            </a:fld>
            <a:endParaRPr/>
          </a:p>
        </p:txBody>
      </p:sp>
    </p:spTree>
    <p:extLst>
      <p:ext uri="{BB962C8B-B14F-4D97-AF65-F5344CB8AC3E}">
        <p14:creationId xmlns:p14="http://schemas.microsoft.com/office/powerpoint/2010/main" val="157426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4</a:t>
            </a:fld>
            <a:endParaRPr/>
          </a:p>
        </p:txBody>
      </p:sp>
    </p:spTree>
    <p:extLst>
      <p:ext uri="{BB962C8B-B14F-4D97-AF65-F5344CB8AC3E}">
        <p14:creationId xmlns:p14="http://schemas.microsoft.com/office/powerpoint/2010/main" val="269603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6</a:t>
            </a:fld>
            <a:endParaRPr/>
          </a:p>
        </p:txBody>
      </p:sp>
    </p:spTree>
    <p:extLst>
      <p:ext uri="{BB962C8B-B14F-4D97-AF65-F5344CB8AC3E}">
        <p14:creationId xmlns:p14="http://schemas.microsoft.com/office/powerpoint/2010/main" val="3740883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7</a:t>
            </a:fld>
            <a:endParaRPr/>
          </a:p>
        </p:txBody>
      </p:sp>
    </p:spTree>
    <p:extLst>
      <p:ext uri="{BB962C8B-B14F-4D97-AF65-F5344CB8AC3E}">
        <p14:creationId xmlns:p14="http://schemas.microsoft.com/office/powerpoint/2010/main" val="2363076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8</a:t>
            </a:fld>
            <a:endParaRPr/>
          </a:p>
        </p:txBody>
      </p:sp>
    </p:spTree>
    <p:extLst>
      <p:ext uri="{BB962C8B-B14F-4D97-AF65-F5344CB8AC3E}">
        <p14:creationId xmlns:p14="http://schemas.microsoft.com/office/powerpoint/2010/main" val="32646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9</a:t>
            </a:fld>
            <a:endParaRPr/>
          </a:p>
        </p:txBody>
      </p:sp>
    </p:spTree>
    <p:extLst>
      <p:ext uri="{BB962C8B-B14F-4D97-AF65-F5344CB8AC3E}">
        <p14:creationId xmlns:p14="http://schemas.microsoft.com/office/powerpoint/2010/main" val="27307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1385188" y="2867640"/>
            <a:ext cx="9144000" cy="1515918"/>
          </a:xfrm>
          <a:prstGeom prst="rect">
            <a:avLst/>
          </a:prstGeom>
          <a:solidFill>
            <a:schemeClr val="lt1"/>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E20D1C"/>
              </a:buClr>
              <a:buSzPts val="6000"/>
              <a:buNone/>
            </a:pPr>
            <a:endParaRPr sz="3600" b="1" dirty="0">
              <a:solidFill>
                <a:srgbClr val="FF0000"/>
              </a:solidFill>
              <a:latin typeface="Arial"/>
              <a:ea typeface="Arial"/>
              <a:cs typeface="Arial"/>
              <a:sym typeface="Arial"/>
            </a:endParaRPr>
          </a:p>
        </p:txBody>
      </p:sp>
      <p:grpSp>
        <p:nvGrpSpPr>
          <p:cNvPr id="91" name="Google Shape;91;p1"/>
          <p:cNvGrpSpPr/>
          <p:nvPr/>
        </p:nvGrpSpPr>
        <p:grpSpPr>
          <a:xfrm>
            <a:off x="307340" y="5954391"/>
            <a:ext cx="2849033" cy="707886"/>
            <a:chOff x="63500" y="5989560"/>
            <a:chExt cx="2849033" cy="707886"/>
          </a:xfrm>
        </p:grpSpPr>
        <p:sp>
          <p:nvSpPr>
            <p:cNvPr id="92" name="Google Shape;92;p1"/>
            <p:cNvSpPr/>
            <p:nvPr/>
          </p:nvSpPr>
          <p:spPr>
            <a:xfrm>
              <a:off x="711200" y="5989560"/>
              <a:ext cx="220133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000" b="0" i="0" u="none" strike="noStrike" cap="none" dirty="0">
                  <a:solidFill>
                    <a:schemeClr val="dk1"/>
                  </a:solidFill>
                  <a:latin typeface="Calibri"/>
                  <a:ea typeface="Calibri"/>
                  <a:cs typeface="Calibri"/>
                  <a:sym typeface="Calibri"/>
                </a:rPr>
                <a:t>This project has received funding </a:t>
              </a:r>
              <a:endParaRPr dirty="0"/>
            </a:p>
            <a:p>
              <a:pPr marL="0" marR="0" lvl="0" indent="0" algn="l" rtl="0">
                <a:spcBef>
                  <a:spcPts val="0"/>
                </a:spcBef>
                <a:spcAft>
                  <a:spcPts val="0"/>
                </a:spcAft>
                <a:buNone/>
              </a:pPr>
              <a:r>
                <a:rPr lang="it-IT" sz="1000" dirty="0">
                  <a:solidFill>
                    <a:schemeClr val="dk1"/>
                  </a:solidFill>
                  <a:latin typeface="Calibri"/>
                  <a:ea typeface="Calibri"/>
                  <a:cs typeface="Calibri"/>
                  <a:sym typeface="Calibri"/>
                </a:rPr>
                <a:t>from the European Union’s Erasmus+ </a:t>
              </a:r>
              <a:endParaRPr dirty="0"/>
            </a:p>
            <a:p>
              <a:pPr marL="0" marR="0" lvl="0" indent="0" algn="l" rtl="0">
                <a:spcBef>
                  <a:spcPts val="0"/>
                </a:spcBef>
                <a:spcAft>
                  <a:spcPts val="0"/>
                </a:spcAft>
                <a:buNone/>
              </a:pPr>
              <a:r>
                <a:rPr lang="it-IT" sz="1000" dirty="0">
                  <a:solidFill>
                    <a:schemeClr val="dk1"/>
                  </a:solidFill>
                  <a:latin typeface="Calibri"/>
                  <a:ea typeface="Calibri"/>
                  <a:cs typeface="Calibri"/>
                  <a:sym typeface="Calibri"/>
                </a:rPr>
                <a:t>programme under grant agreement</a:t>
              </a: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000" dirty="0">
                  <a:solidFill>
                    <a:schemeClr val="dk1"/>
                  </a:solidFill>
                  <a:latin typeface="Calibri"/>
                  <a:ea typeface="Calibri"/>
                  <a:cs typeface="Calibri"/>
                  <a:sym typeface="Calibri"/>
                </a:rPr>
                <a:t>N. 2018-2279/001-001</a:t>
              </a:r>
              <a:endParaRPr dirty="0"/>
            </a:p>
          </p:txBody>
        </p:sp>
        <p:pic>
          <p:nvPicPr>
            <p:cNvPr id="93" name="Google Shape;93;p1"/>
            <p:cNvPicPr preferRelativeResize="0"/>
            <p:nvPr/>
          </p:nvPicPr>
          <p:blipFill rotWithShape="1">
            <a:blip r:embed="rId3">
              <a:alphaModFix/>
            </a:blip>
            <a:srcRect/>
            <a:stretch/>
          </p:blipFill>
          <p:spPr>
            <a:xfrm>
              <a:off x="63500" y="6044826"/>
              <a:ext cx="647700" cy="444500"/>
            </a:xfrm>
            <a:prstGeom prst="rect">
              <a:avLst/>
            </a:prstGeom>
            <a:noFill/>
            <a:ln>
              <a:noFill/>
            </a:ln>
          </p:spPr>
        </p:pic>
      </p:grpSp>
      <p:pic>
        <p:nvPicPr>
          <p:cNvPr id="2" name="Immagine 1">
            <a:extLst>
              <a:ext uri="{FF2B5EF4-FFF2-40B4-BE49-F238E27FC236}">
                <a16:creationId xmlns:a16="http://schemas.microsoft.com/office/drawing/2014/main" id="{EAEED29F-B3E0-C848-921F-0726C269BFAA}"/>
              </a:ext>
            </a:extLst>
          </p:cNvPr>
          <p:cNvPicPr>
            <a:picLocks noChangeAspect="1"/>
          </p:cNvPicPr>
          <p:nvPr/>
        </p:nvPicPr>
        <p:blipFill>
          <a:blip r:embed="rId4"/>
          <a:stretch>
            <a:fillRect/>
          </a:stretch>
        </p:blipFill>
        <p:spPr>
          <a:xfrm>
            <a:off x="0" y="0"/>
            <a:ext cx="12192000" cy="5746271"/>
          </a:xfrm>
          <a:prstGeom prst="rect">
            <a:avLst/>
          </a:prstGeom>
        </p:spPr>
      </p:pic>
      <p:pic>
        <p:nvPicPr>
          <p:cNvPr id="6" name="Immagine 5">
            <a:extLst>
              <a:ext uri="{FF2B5EF4-FFF2-40B4-BE49-F238E27FC236}">
                <a16:creationId xmlns:a16="http://schemas.microsoft.com/office/drawing/2014/main" id="{A2CD5FD4-4598-DE4A-BA60-490C33F03026}"/>
              </a:ext>
            </a:extLst>
          </p:cNvPr>
          <p:cNvPicPr>
            <a:picLocks noChangeAspect="1"/>
          </p:cNvPicPr>
          <p:nvPr/>
        </p:nvPicPr>
        <p:blipFill>
          <a:blip r:embed="rId5"/>
          <a:stretch>
            <a:fillRect/>
          </a:stretch>
        </p:blipFill>
        <p:spPr>
          <a:xfrm>
            <a:off x="307339" y="173864"/>
            <a:ext cx="6047805" cy="1712787"/>
          </a:xfrm>
          <a:prstGeom prst="rect">
            <a:avLst/>
          </a:prstGeom>
        </p:spPr>
      </p:pic>
      <p:pic>
        <p:nvPicPr>
          <p:cNvPr id="4" name="Immagine 3">
            <a:extLst>
              <a:ext uri="{FF2B5EF4-FFF2-40B4-BE49-F238E27FC236}">
                <a16:creationId xmlns:a16="http://schemas.microsoft.com/office/drawing/2014/main" id="{354A0B71-977F-C243-A14F-D12CF8984D79}"/>
              </a:ext>
            </a:extLst>
          </p:cNvPr>
          <p:cNvPicPr>
            <a:picLocks noChangeAspect="1"/>
          </p:cNvPicPr>
          <p:nvPr/>
        </p:nvPicPr>
        <p:blipFill>
          <a:blip r:embed="rId6"/>
          <a:stretch>
            <a:fillRect/>
          </a:stretch>
        </p:blipFill>
        <p:spPr>
          <a:xfrm>
            <a:off x="6478124" y="1352738"/>
            <a:ext cx="5475571" cy="4180959"/>
          </a:xfrm>
          <a:prstGeom prst="rect">
            <a:avLst/>
          </a:prstGeom>
        </p:spPr>
      </p:pic>
      <p:sp>
        <p:nvSpPr>
          <p:cNvPr id="3" name="Rettangolo 2">
            <a:extLst>
              <a:ext uri="{FF2B5EF4-FFF2-40B4-BE49-F238E27FC236}">
                <a16:creationId xmlns:a16="http://schemas.microsoft.com/office/drawing/2014/main" id="{0D1848F2-82FD-8844-A622-E117468EF706}"/>
              </a:ext>
            </a:extLst>
          </p:cNvPr>
          <p:cNvSpPr/>
          <p:nvPr/>
        </p:nvSpPr>
        <p:spPr>
          <a:xfrm>
            <a:off x="119152" y="2071771"/>
            <a:ext cx="11953695" cy="3416320"/>
          </a:xfrm>
          <a:prstGeom prst="rect">
            <a:avLst/>
          </a:prstGeom>
        </p:spPr>
        <p:txBody>
          <a:bodyPr wrap="square">
            <a:spAutoFit/>
          </a:bodyPr>
          <a:lstStyle/>
          <a:p>
            <a:pPr marL="2246313" lvl="0" indent="-2246313">
              <a:lnSpc>
                <a:spcPct val="90000"/>
              </a:lnSpc>
              <a:buClr>
                <a:srgbClr val="E20D1C"/>
              </a:buClr>
              <a:buSzPts val="3600"/>
            </a:pPr>
            <a:r>
              <a:rPr lang="it-IT" sz="6000" b="1" dirty="0" smtClean="0">
                <a:solidFill>
                  <a:srgbClr val="304987"/>
                </a:solidFill>
                <a:latin typeface="Arial" panose="020B0604020202020204" pitchFamily="34" charset="0"/>
                <a:ea typeface="Open Sans ExtraBold"/>
                <a:cs typeface="Open Sans ExtraBold"/>
                <a:sym typeface="Open Sans ExtraBold"/>
              </a:rPr>
              <a:t>WP4.- </a:t>
            </a:r>
            <a:r>
              <a:rPr lang="en-US" sz="6000" b="1" dirty="0">
                <a:solidFill>
                  <a:srgbClr val="304987"/>
                </a:solidFill>
                <a:latin typeface="Arial" panose="020B0604020202020204" pitchFamily="34" charset="0"/>
                <a:ea typeface="Open Sans ExtraBold"/>
                <a:cs typeface="Open Sans ExtraBold"/>
                <a:sym typeface="Open Sans ExtraBold"/>
              </a:rPr>
              <a:t>Turning training courses into E-learning courses and application to other partner universities</a:t>
            </a:r>
            <a:endParaRPr lang="it-IT" sz="6000" b="1" dirty="0">
              <a:solidFill>
                <a:srgbClr val="304987"/>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sp>
        <p:nvSpPr>
          <p:cNvPr id="13" name="Google Shape;100;p2"/>
          <p:cNvSpPr txBox="1">
            <a:spLocks noGrp="1"/>
          </p:cNvSpPr>
          <p:nvPr>
            <p:ph type="body" idx="1"/>
          </p:nvPr>
        </p:nvSpPr>
        <p:spPr>
          <a:xfrm>
            <a:off x="189158" y="81001"/>
            <a:ext cx="11683528" cy="1093042"/>
          </a:xfrm>
          <a:prstGeom prst="rect">
            <a:avLst/>
          </a:prstGeom>
          <a:noFill/>
          <a:ln>
            <a:noFill/>
          </a:ln>
        </p:spPr>
        <p:txBody>
          <a:bodyPr spcFirstLastPara="1" wrap="square" lIns="91425" tIns="45700" rIns="91425" bIns="45700" anchor="t" anchorCtr="0">
            <a:noAutofit/>
          </a:bodyPr>
          <a:lstStyle/>
          <a:p>
            <a:pPr marL="1162050" lvl="0" indent="-10477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p:txBody>
      </p:sp>
      <p:sp>
        <p:nvSpPr>
          <p:cNvPr id="3" name="Rectángulo 2"/>
          <p:cNvSpPr/>
          <p:nvPr/>
        </p:nvSpPr>
        <p:spPr>
          <a:xfrm>
            <a:off x="539112" y="1293434"/>
            <a:ext cx="10535287" cy="400110"/>
          </a:xfrm>
          <a:prstGeom prst="rect">
            <a:avLst/>
          </a:prstGeom>
        </p:spPr>
        <p:txBody>
          <a:bodyPr wrap="square">
            <a:spAutoFit/>
          </a:bodyPr>
          <a:lstStyle/>
          <a:p>
            <a:pPr lvl="0"/>
            <a:r>
              <a:rPr lang="en-US" sz="20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T4.2 Defining pedagogical criteria for the e-learning courses and development of a Pilot Action Plan</a:t>
            </a:r>
          </a:p>
        </p:txBody>
      </p:sp>
      <p:sp>
        <p:nvSpPr>
          <p:cNvPr id="5" name="Rectángulo 4"/>
          <p:cNvSpPr/>
          <p:nvPr/>
        </p:nvSpPr>
        <p:spPr>
          <a:xfrm>
            <a:off x="1385736" y="2017482"/>
            <a:ext cx="10227144" cy="4524315"/>
          </a:xfrm>
          <a:prstGeom prst="rect">
            <a:avLst/>
          </a:prstGeom>
        </p:spPr>
        <p:txBody>
          <a:bodyPr wrap="square">
            <a:spAutoFit/>
          </a:bodyPr>
          <a:lstStyle/>
          <a:p>
            <a:r>
              <a:rPr lang="en-US" sz="2400" b="1" dirty="0" smtClean="0">
                <a:solidFill>
                  <a:srgbClr val="FF0000"/>
                </a:solidFill>
                <a:highlight>
                  <a:srgbClr val="FFFFFF"/>
                </a:highlight>
                <a:latin typeface="Arial" panose="020B0604020202020204" pitchFamily="34" charset="0"/>
                <a:ea typeface="Tahoma" panose="020B0604030504040204" pitchFamily="34" charset="0"/>
                <a:cs typeface="Tahoma" panose="020B0604030504040204" pitchFamily="34" charset="0"/>
                <a:sym typeface="Open Sans"/>
              </a:rPr>
              <a:t>Constraints:</a:t>
            </a:r>
          </a:p>
          <a:p>
            <a:pPr marL="457200" indent="-457200">
              <a:buAutoNum type="alphaLcParenR"/>
            </a:pPr>
            <a:r>
              <a:rPr lang="en-US" sz="2400" dirty="0" smtClean="0">
                <a:solidFill>
                  <a:schemeClr val="tx1"/>
                </a:solidFill>
                <a:highlight>
                  <a:srgbClr val="FFFFFF"/>
                </a:highlight>
                <a:latin typeface="Arial Narrow" panose="020B0606020202030204" pitchFamily="34" charset="0"/>
                <a:sym typeface="Open Sans"/>
              </a:rPr>
              <a:t>To define a common environment to implement learning modules.  </a:t>
            </a:r>
            <a:r>
              <a:rPr lang="en-US" sz="2400" b="1" i="1" dirty="0" smtClean="0">
                <a:solidFill>
                  <a:schemeClr val="tx1"/>
                </a:solidFill>
                <a:highlight>
                  <a:srgbClr val="FFFFFF"/>
                </a:highlight>
                <a:latin typeface="Arial Narrow" panose="020B0606020202030204" pitchFamily="34" charset="0"/>
                <a:sym typeface="Open Sans"/>
              </a:rPr>
              <a:t>Is it valid for you to adopt Moodle as LMS ?</a:t>
            </a:r>
          </a:p>
          <a:p>
            <a:pPr marL="457200" indent="-457200">
              <a:buAutoNum type="alphaLcParenR"/>
            </a:pPr>
            <a:endParaRPr lang="en-US" sz="2400" b="1" i="1" dirty="0" smtClean="0">
              <a:solidFill>
                <a:schemeClr val="tx1"/>
              </a:solidFill>
              <a:highlight>
                <a:srgbClr val="FFFFFF"/>
              </a:highlight>
              <a:latin typeface="Arial Narrow" panose="020B0606020202030204" pitchFamily="34" charset="0"/>
              <a:sym typeface="Open Sans"/>
            </a:endParaRPr>
          </a:p>
          <a:p>
            <a:pPr marL="457200" indent="-457200">
              <a:buAutoNum type="alphaLcParenR"/>
            </a:pPr>
            <a:r>
              <a:rPr lang="en-US" sz="2400" dirty="0" smtClean="0">
                <a:solidFill>
                  <a:schemeClr val="tx1"/>
                </a:solidFill>
                <a:highlight>
                  <a:srgbClr val="FFFFFF"/>
                </a:highlight>
                <a:latin typeface="Arial Narrow" panose="020B0606020202030204" pitchFamily="34" charset="0"/>
                <a:sym typeface="Open Sans"/>
              </a:rPr>
              <a:t>As the modules are under IE3 project, </a:t>
            </a:r>
            <a:r>
              <a:rPr lang="en-US" sz="2400" b="1" dirty="0" smtClean="0">
                <a:solidFill>
                  <a:schemeClr val="tx1"/>
                </a:solidFill>
                <a:highlight>
                  <a:srgbClr val="FFFFFF"/>
                </a:highlight>
                <a:latin typeface="Arial Narrow" panose="020B0606020202030204" pitchFamily="34" charset="0"/>
                <a:sym typeface="Open Sans"/>
              </a:rPr>
              <a:t>should they have a common pedagogical approach ? </a:t>
            </a:r>
          </a:p>
          <a:p>
            <a:pPr marL="457200" indent="-457200">
              <a:buAutoNum type="alphaLcParenR"/>
            </a:pPr>
            <a:endParaRPr lang="en-US" sz="2400" b="1" dirty="0">
              <a:solidFill>
                <a:schemeClr val="tx1"/>
              </a:solidFill>
              <a:highlight>
                <a:srgbClr val="FFFFFF"/>
              </a:highlight>
              <a:latin typeface="Arial Narrow" panose="020B0606020202030204" pitchFamily="34" charset="0"/>
              <a:sym typeface="Open Sans"/>
            </a:endParaRPr>
          </a:p>
          <a:p>
            <a:pPr marL="457200" indent="-457200">
              <a:buAutoNum type="alphaLcParenR"/>
            </a:pPr>
            <a:r>
              <a:rPr lang="en-US" sz="2400" dirty="0">
                <a:solidFill>
                  <a:schemeClr val="tx1"/>
                </a:solidFill>
                <a:highlight>
                  <a:srgbClr val="FFFFFF"/>
                </a:highlight>
                <a:latin typeface="Arial Narrow" panose="020B0606020202030204" pitchFamily="34" charset="0"/>
                <a:sym typeface="Open Sans"/>
              </a:rPr>
              <a:t>As the modules are under IE3 project, </a:t>
            </a:r>
            <a:r>
              <a:rPr lang="en-US" sz="2400" b="1" dirty="0">
                <a:solidFill>
                  <a:schemeClr val="tx1"/>
                </a:solidFill>
                <a:highlight>
                  <a:srgbClr val="FFFFFF"/>
                </a:highlight>
                <a:latin typeface="Arial Narrow" panose="020B0606020202030204" pitchFamily="34" charset="0"/>
                <a:sym typeface="Open Sans"/>
              </a:rPr>
              <a:t>should we adopt a </a:t>
            </a:r>
            <a:r>
              <a:rPr lang="en-US" sz="2400" b="1" dirty="0" smtClean="0">
                <a:solidFill>
                  <a:schemeClr val="tx1"/>
                </a:solidFill>
                <a:highlight>
                  <a:srgbClr val="FFFFFF"/>
                </a:highlight>
                <a:latin typeface="Arial Narrow" panose="020B0606020202030204" pitchFamily="34" charset="0"/>
                <a:sym typeface="Open Sans"/>
              </a:rPr>
              <a:t>common methodology?</a:t>
            </a:r>
          </a:p>
          <a:p>
            <a:pPr marL="457200" indent="-457200">
              <a:buAutoNum type="alphaLcParenR"/>
            </a:pPr>
            <a:endParaRPr lang="en-US" sz="2400" b="1" dirty="0" smtClean="0">
              <a:solidFill>
                <a:schemeClr val="tx1"/>
              </a:solidFill>
              <a:highlight>
                <a:srgbClr val="FFFFFF"/>
              </a:highlight>
              <a:latin typeface="Arial Narrow" panose="020B0606020202030204" pitchFamily="34" charset="0"/>
              <a:sym typeface="Open Sans"/>
            </a:endParaRPr>
          </a:p>
          <a:p>
            <a:pPr marL="457200" indent="-457200">
              <a:buAutoNum type="alphaLcParenR"/>
            </a:pPr>
            <a:r>
              <a:rPr lang="en-US" sz="2400" b="1" dirty="0" smtClean="0">
                <a:solidFill>
                  <a:srgbClr val="FF0000"/>
                </a:solidFill>
                <a:highlight>
                  <a:srgbClr val="FFFFFF"/>
                </a:highlight>
                <a:latin typeface="Arial Narrow" panose="020B0606020202030204" pitchFamily="34" charset="0"/>
                <a:sym typeface="Open Sans"/>
              </a:rPr>
              <a:t>Each partner shall define the relevant pedagogical criteria adopted in case of not common approach. The same for methodology. </a:t>
            </a:r>
            <a:r>
              <a:rPr lang="en-US" sz="2400" i="1" dirty="0" smtClean="0">
                <a:solidFill>
                  <a:schemeClr val="tx1"/>
                </a:solidFill>
                <a:highlight>
                  <a:srgbClr val="FFFFFF"/>
                </a:highlight>
                <a:latin typeface="Arial Narrow" panose="020B0606020202030204" pitchFamily="34" charset="0"/>
                <a:sym typeface="Open Sans"/>
              </a:rPr>
              <a:t>UPM will provide a reference template to develop it.</a:t>
            </a:r>
          </a:p>
        </p:txBody>
      </p:sp>
    </p:spTree>
    <p:extLst>
      <p:ext uri="{BB962C8B-B14F-4D97-AF65-F5344CB8AC3E}">
        <p14:creationId xmlns:p14="http://schemas.microsoft.com/office/powerpoint/2010/main" val="142835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sp>
        <p:nvSpPr>
          <p:cNvPr id="13" name="Google Shape;100;p2"/>
          <p:cNvSpPr txBox="1">
            <a:spLocks noGrp="1"/>
          </p:cNvSpPr>
          <p:nvPr>
            <p:ph type="body" idx="1"/>
          </p:nvPr>
        </p:nvSpPr>
        <p:spPr>
          <a:xfrm>
            <a:off x="189158" y="81001"/>
            <a:ext cx="11683528" cy="1093042"/>
          </a:xfrm>
          <a:prstGeom prst="rect">
            <a:avLst/>
          </a:prstGeom>
          <a:noFill/>
          <a:ln>
            <a:noFill/>
          </a:ln>
        </p:spPr>
        <p:txBody>
          <a:bodyPr spcFirstLastPara="1" wrap="square" lIns="91425" tIns="45700" rIns="91425" bIns="45700" anchor="t" anchorCtr="0">
            <a:noAutofit/>
          </a:bodyPr>
          <a:lstStyle/>
          <a:p>
            <a:pPr marL="1162050" lvl="0" indent="-10477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p:txBody>
      </p:sp>
      <p:sp>
        <p:nvSpPr>
          <p:cNvPr id="3" name="Rectángulo 2"/>
          <p:cNvSpPr/>
          <p:nvPr/>
        </p:nvSpPr>
        <p:spPr>
          <a:xfrm>
            <a:off x="539112" y="1293434"/>
            <a:ext cx="10535287" cy="400110"/>
          </a:xfrm>
          <a:prstGeom prst="rect">
            <a:avLst/>
          </a:prstGeom>
        </p:spPr>
        <p:txBody>
          <a:bodyPr wrap="square">
            <a:spAutoFit/>
          </a:bodyPr>
          <a:lstStyle/>
          <a:p>
            <a:pPr lvl="0"/>
            <a:r>
              <a:rPr lang="en-US" sz="20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T4.2 Defining pedagogical criteria for the e-learning courses and development of a Pilot Action Plan</a:t>
            </a:r>
          </a:p>
        </p:txBody>
      </p:sp>
      <p:sp>
        <p:nvSpPr>
          <p:cNvPr id="5" name="Rectángulo 4"/>
          <p:cNvSpPr/>
          <p:nvPr/>
        </p:nvSpPr>
        <p:spPr>
          <a:xfrm>
            <a:off x="1385736" y="1949242"/>
            <a:ext cx="9968063" cy="1938992"/>
          </a:xfrm>
          <a:prstGeom prst="rect">
            <a:avLst/>
          </a:prstGeom>
        </p:spPr>
        <p:txBody>
          <a:bodyPr wrap="square">
            <a:spAutoFit/>
          </a:bodyPr>
          <a:lstStyle/>
          <a:p>
            <a:r>
              <a:rPr lang="en-US" sz="2400" b="1" dirty="0" smtClean="0">
                <a:solidFill>
                  <a:srgbClr val="FF0000"/>
                </a:solidFill>
                <a:highlight>
                  <a:srgbClr val="FFFFFF"/>
                </a:highlight>
                <a:latin typeface="Arial" panose="020B0604020202020204" pitchFamily="34" charset="0"/>
                <a:ea typeface="Tahoma" panose="020B0604030504040204" pitchFamily="34" charset="0"/>
                <a:cs typeface="Tahoma" panose="020B0604030504040204" pitchFamily="34" charset="0"/>
                <a:sym typeface="Open Sans"/>
              </a:rPr>
              <a:t>Relevant Dimensions </a:t>
            </a:r>
            <a:r>
              <a:rPr lang="en-US" sz="2400" i="1" dirty="0" smtClean="0">
                <a:solidFill>
                  <a:srgbClr val="FF0000"/>
                </a:solidFill>
                <a:highlight>
                  <a:srgbClr val="FFFFFF"/>
                </a:highlight>
                <a:latin typeface="Arial" panose="020B0604020202020204" pitchFamily="34" charset="0"/>
                <a:ea typeface="Tahoma" panose="020B0604030504040204" pitchFamily="34" charset="0"/>
                <a:cs typeface="Tahoma" panose="020B0604030504040204" pitchFamily="34" charset="0"/>
                <a:sym typeface="Open Sans"/>
              </a:rPr>
              <a:t>(Proposal for the UPM approach):</a:t>
            </a:r>
          </a:p>
          <a:p>
            <a:pPr marL="457200" indent="-457200">
              <a:buAutoNum type="alphaLcParenR"/>
            </a:pPr>
            <a:r>
              <a:rPr lang="en-US" sz="2400" b="1" dirty="0" smtClean="0">
                <a:solidFill>
                  <a:schemeClr val="tx1"/>
                </a:solidFill>
                <a:highlight>
                  <a:srgbClr val="FFFFFF"/>
                </a:highlight>
                <a:latin typeface="Arial Narrow" panose="020B0606020202030204" pitchFamily="34" charset="0"/>
                <a:sym typeface="Open Sans"/>
              </a:rPr>
              <a:t>Strategy to integrate Technology for Advanced Education </a:t>
            </a:r>
            <a:r>
              <a:rPr lang="en-US" sz="2400" i="1" dirty="0" smtClean="0">
                <a:solidFill>
                  <a:schemeClr val="tx1"/>
                </a:solidFill>
                <a:highlight>
                  <a:srgbClr val="FFFFFF"/>
                </a:highlight>
                <a:latin typeface="Arial Narrow" panose="020B0606020202030204" pitchFamily="34" charset="0"/>
                <a:sym typeface="Open Sans"/>
              </a:rPr>
              <a:t>(not only for the topics covered but also from the methodological point of view)</a:t>
            </a:r>
          </a:p>
          <a:p>
            <a:pPr marL="457200" indent="-457200">
              <a:buAutoNum type="alphaLcParenR"/>
            </a:pPr>
            <a:r>
              <a:rPr lang="en-US" sz="2400" b="1" dirty="0" smtClean="0">
                <a:solidFill>
                  <a:schemeClr val="tx1"/>
                </a:solidFill>
                <a:highlight>
                  <a:srgbClr val="FFFFFF"/>
                </a:highlight>
                <a:latin typeface="Arial Narrow" panose="020B0606020202030204" pitchFamily="34" charset="0"/>
                <a:sym typeface="Open Sans"/>
              </a:rPr>
              <a:t>To push for Active Learning </a:t>
            </a:r>
          </a:p>
          <a:p>
            <a:pPr marL="457200" indent="-457200">
              <a:buAutoNum type="alphaLcParenR"/>
            </a:pPr>
            <a:r>
              <a:rPr lang="en-US" sz="2400" b="1" u="sng" dirty="0" smtClean="0">
                <a:solidFill>
                  <a:schemeClr val="tx1"/>
                </a:solidFill>
                <a:effectLst>
                  <a:outerShdw blurRad="38100" dist="38100" dir="2700000" algn="tl">
                    <a:srgbClr val="000000">
                      <a:alpha val="43137"/>
                    </a:srgbClr>
                  </a:outerShdw>
                </a:effectLst>
                <a:highlight>
                  <a:srgbClr val="FFFFFF"/>
                </a:highlight>
                <a:latin typeface="Arial Narrow" panose="020B0606020202030204" pitchFamily="34" charset="0"/>
                <a:sym typeface="Open Sans"/>
              </a:rPr>
              <a:t>Proposal:</a:t>
            </a:r>
          </a:p>
        </p:txBody>
      </p:sp>
      <p:sp>
        <p:nvSpPr>
          <p:cNvPr id="16" name="Rectángulo 15"/>
          <p:cNvSpPr/>
          <p:nvPr/>
        </p:nvSpPr>
        <p:spPr>
          <a:xfrm>
            <a:off x="1904623" y="3927497"/>
            <a:ext cx="9968063" cy="1938992"/>
          </a:xfrm>
          <a:prstGeom prst="rect">
            <a:avLst/>
          </a:prstGeom>
        </p:spPr>
        <p:txBody>
          <a:bodyPr wrap="square">
            <a:spAutoFit/>
          </a:bodyPr>
          <a:lstStyle/>
          <a:p>
            <a:r>
              <a:rPr lang="en-US" sz="2400" b="1" dirty="0" smtClean="0">
                <a:solidFill>
                  <a:srgbClr val="FF0000"/>
                </a:solidFill>
                <a:highlight>
                  <a:srgbClr val="FFFFFF"/>
                </a:highlight>
                <a:latin typeface="Arial Narrow" panose="020B0606020202030204" pitchFamily="34" charset="0"/>
                <a:sym typeface="Open Sans"/>
              </a:rPr>
              <a:t>c.1) </a:t>
            </a:r>
            <a:r>
              <a:rPr lang="en-US" sz="2400" b="1" dirty="0" err="1" smtClean="0">
                <a:solidFill>
                  <a:srgbClr val="FF0000"/>
                </a:solidFill>
                <a:highlight>
                  <a:srgbClr val="FFFFFF"/>
                </a:highlight>
                <a:latin typeface="Arial Narrow" panose="020B0606020202030204" pitchFamily="34" charset="0"/>
                <a:sym typeface="Open Sans"/>
              </a:rPr>
              <a:t>Microlearning</a:t>
            </a:r>
            <a:r>
              <a:rPr lang="en-US" sz="2400" b="1" dirty="0" smtClean="0">
                <a:solidFill>
                  <a:srgbClr val="FF0000"/>
                </a:solidFill>
                <a:highlight>
                  <a:srgbClr val="FFFFFF"/>
                </a:highlight>
                <a:latin typeface="Arial Narrow" panose="020B0606020202030204" pitchFamily="34" charset="0"/>
                <a:sym typeface="Open Sans"/>
              </a:rPr>
              <a:t> for concepts </a:t>
            </a:r>
            <a:r>
              <a:rPr lang="en-US" sz="2400" i="1" dirty="0" smtClean="0">
                <a:solidFill>
                  <a:srgbClr val="FF0000"/>
                </a:solidFill>
                <a:highlight>
                  <a:srgbClr val="FFFFFF"/>
                </a:highlight>
                <a:latin typeface="Arial Narrow" panose="020B0606020202030204" pitchFamily="34" charset="0"/>
                <a:sym typeface="Open Sans"/>
              </a:rPr>
              <a:t>(for Z generation).</a:t>
            </a:r>
          </a:p>
          <a:p>
            <a:r>
              <a:rPr lang="en-US" sz="2400" b="1" dirty="0" smtClean="0">
                <a:solidFill>
                  <a:srgbClr val="FF0000"/>
                </a:solidFill>
                <a:highlight>
                  <a:srgbClr val="FFFFFF"/>
                </a:highlight>
                <a:latin typeface="Arial Narrow" panose="020B0606020202030204" pitchFamily="34" charset="0"/>
                <a:sym typeface="Open Sans"/>
              </a:rPr>
              <a:t>c.2) Network between concepts </a:t>
            </a:r>
            <a:r>
              <a:rPr lang="en-US" sz="2400" i="1" dirty="0" smtClean="0">
                <a:solidFill>
                  <a:srgbClr val="FF0000"/>
                </a:solidFill>
                <a:highlight>
                  <a:srgbClr val="FFFFFF"/>
                </a:highlight>
                <a:latin typeface="Arial Narrow" panose="020B0606020202030204" pitchFamily="34" charset="0"/>
                <a:sym typeface="Open Sans"/>
              </a:rPr>
              <a:t>(to integrate complex concepts).</a:t>
            </a:r>
          </a:p>
          <a:p>
            <a:r>
              <a:rPr lang="en-US" sz="2400" b="1" dirty="0" smtClean="0">
                <a:solidFill>
                  <a:srgbClr val="FF0000"/>
                </a:solidFill>
                <a:highlight>
                  <a:srgbClr val="FFFFFF"/>
                </a:highlight>
                <a:latin typeface="Arial Narrow" panose="020B0606020202030204" pitchFamily="34" charset="0"/>
                <a:sym typeface="Open Sans"/>
              </a:rPr>
              <a:t>c.3) Networked Concepts linked to competences.</a:t>
            </a:r>
          </a:p>
          <a:p>
            <a:r>
              <a:rPr lang="en-US" sz="2400" b="1" dirty="0" smtClean="0">
                <a:solidFill>
                  <a:srgbClr val="FF0000"/>
                </a:solidFill>
                <a:highlight>
                  <a:srgbClr val="FFFFFF"/>
                </a:highlight>
                <a:latin typeface="Arial Narrow" panose="020B0606020202030204" pitchFamily="34" charset="0"/>
                <a:sym typeface="Open Sans"/>
              </a:rPr>
              <a:t>c.4) Consistent methodology  (regular approach). From competences to concepts</a:t>
            </a:r>
          </a:p>
          <a:p>
            <a:r>
              <a:rPr lang="en-US" sz="2400" b="1" dirty="0" smtClean="0">
                <a:solidFill>
                  <a:srgbClr val="FF0000"/>
                </a:solidFill>
                <a:highlight>
                  <a:srgbClr val="FFFFFF"/>
                </a:highlight>
                <a:latin typeface="Arial Narrow" panose="020B0606020202030204" pitchFamily="34" charset="0"/>
                <a:sym typeface="Open Sans"/>
              </a:rPr>
              <a:t>c.5) Competence oriented =&gt; Assessment</a:t>
            </a:r>
          </a:p>
        </p:txBody>
      </p:sp>
      <p:pic>
        <p:nvPicPr>
          <p:cNvPr id="18" name="Imagen 17"/>
          <p:cNvPicPr>
            <a:picLocks noChangeAspect="1"/>
          </p:cNvPicPr>
          <p:nvPr/>
        </p:nvPicPr>
        <p:blipFill>
          <a:blip r:embed="rId4"/>
          <a:stretch>
            <a:fillRect/>
          </a:stretch>
        </p:blipFill>
        <p:spPr>
          <a:xfrm>
            <a:off x="2406138" y="6055967"/>
            <a:ext cx="8947661" cy="792088"/>
          </a:xfrm>
          <a:prstGeom prst="rect">
            <a:avLst/>
          </a:prstGeom>
        </p:spPr>
      </p:pic>
    </p:spTree>
    <p:extLst>
      <p:ext uri="{BB962C8B-B14F-4D97-AF65-F5344CB8AC3E}">
        <p14:creationId xmlns:p14="http://schemas.microsoft.com/office/powerpoint/2010/main" val="421684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sp>
        <p:nvSpPr>
          <p:cNvPr id="13" name="Google Shape;100;p2"/>
          <p:cNvSpPr txBox="1">
            <a:spLocks noGrp="1"/>
          </p:cNvSpPr>
          <p:nvPr>
            <p:ph type="body" idx="1"/>
          </p:nvPr>
        </p:nvSpPr>
        <p:spPr>
          <a:xfrm>
            <a:off x="189158" y="81001"/>
            <a:ext cx="11683528" cy="1093042"/>
          </a:xfrm>
          <a:prstGeom prst="rect">
            <a:avLst/>
          </a:prstGeom>
          <a:noFill/>
          <a:ln>
            <a:noFill/>
          </a:ln>
        </p:spPr>
        <p:txBody>
          <a:bodyPr spcFirstLastPara="1" wrap="square" lIns="91425" tIns="45700" rIns="91425" bIns="45700" anchor="t" anchorCtr="0">
            <a:noAutofit/>
          </a:bodyPr>
          <a:lstStyle/>
          <a:p>
            <a:pPr marL="1162050" lvl="0" indent="-10477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p:txBody>
      </p:sp>
      <p:sp>
        <p:nvSpPr>
          <p:cNvPr id="3" name="Rectángulo 2"/>
          <p:cNvSpPr/>
          <p:nvPr/>
        </p:nvSpPr>
        <p:spPr>
          <a:xfrm>
            <a:off x="539112" y="1293434"/>
            <a:ext cx="10535287" cy="400110"/>
          </a:xfrm>
          <a:prstGeom prst="rect">
            <a:avLst/>
          </a:prstGeom>
        </p:spPr>
        <p:txBody>
          <a:bodyPr wrap="square">
            <a:spAutoFit/>
          </a:bodyPr>
          <a:lstStyle/>
          <a:p>
            <a:pPr lvl="0"/>
            <a:r>
              <a:rPr lang="en-US" sz="20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T4.2 Defining pedagogical criteria for the e-learning courses and development of a Pilot Action Plan</a:t>
            </a:r>
          </a:p>
        </p:txBody>
      </p:sp>
      <p:sp>
        <p:nvSpPr>
          <p:cNvPr id="5" name="Rectángulo 4"/>
          <p:cNvSpPr/>
          <p:nvPr/>
        </p:nvSpPr>
        <p:spPr>
          <a:xfrm>
            <a:off x="1385736" y="2017482"/>
            <a:ext cx="9968063" cy="461665"/>
          </a:xfrm>
          <a:prstGeom prst="rect">
            <a:avLst/>
          </a:prstGeom>
        </p:spPr>
        <p:txBody>
          <a:bodyPr wrap="square">
            <a:spAutoFit/>
          </a:bodyPr>
          <a:lstStyle/>
          <a:p>
            <a:r>
              <a:rPr lang="en-US" sz="2400" b="1" dirty="0" smtClean="0">
                <a:solidFill>
                  <a:srgbClr val="FF0000"/>
                </a:solidFill>
                <a:highlight>
                  <a:srgbClr val="FFFFFF"/>
                </a:highlight>
                <a:latin typeface="Arial" panose="020B0604020202020204" pitchFamily="34" charset="0"/>
                <a:ea typeface="Tahoma" panose="020B0604030504040204" pitchFamily="34" charset="0"/>
                <a:cs typeface="Tahoma" panose="020B0604030504040204" pitchFamily="34" charset="0"/>
                <a:sym typeface="Open Sans"/>
              </a:rPr>
              <a:t>Let’s present the things in the reverse way</a:t>
            </a:r>
          </a:p>
        </p:txBody>
      </p:sp>
      <p:sp>
        <p:nvSpPr>
          <p:cNvPr id="16" name="Rectángulo 15"/>
          <p:cNvSpPr/>
          <p:nvPr/>
        </p:nvSpPr>
        <p:spPr>
          <a:xfrm>
            <a:off x="1446600" y="3993708"/>
            <a:ext cx="9968063" cy="1938992"/>
          </a:xfrm>
          <a:prstGeom prst="rect">
            <a:avLst/>
          </a:prstGeom>
        </p:spPr>
        <p:txBody>
          <a:bodyPr wrap="square">
            <a:spAutoFit/>
          </a:bodyPr>
          <a:lstStyle/>
          <a:p>
            <a:r>
              <a:rPr lang="en-US" sz="2400" b="1" dirty="0" smtClean="0">
                <a:solidFill>
                  <a:schemeClr val="accent1"/>
                </a:solidFill>
                <a:highlight>
                  <a:srgbClr val="FFFFFF"/>
                </a:highlight>
                <a:latin typeface="Arial Narrow" panose="020B0606020202030204" pitchFamily="34" charset="0"/>
                <a:sym typeface="Open Sans"/>
              </a:rPr>
              <a:t>Identification of knowledge elements involved</a:t>
            </a:r>
          </a:p>
          <a:p>
            <a:r>
              <a:rPr lang="en-US" sz="2400" b="1" dirty="0">
                <a:solidFill>
                  <a:schemeClr val="accent1"/>
                </a:solidFill>
                <a:highlight>
                  <a:srgbClr val="FFFFFF"/>
                </a:highlight>
                <a:latin typeface="Arial Narrow" panose="020B0606020202030204" pitchFamily="34" charset="0"/>
                <a:sym typeface="Open Sans"/>
              </a:rPr>
              <a:t>	</a:t>
            </a:r>
            <a:r>
              <a:rPr lang="en-US" sz="2400" b="1" dirty="0" smtClean="0">
                <a:solidFill>
                  <a:schemeClr val="accent1"/>
                </a:solidFill>
                <a:highlight>
                  <a:srgbClr val="FFFFFF"/>
                </a:highlight>
                <a:latin typeface="Arial Narrow" panose="020B0606020202030204" pitchFamily="34" charset="0"/>
                <a:sym typeface="Open Sans"/>
              </a:rPr>
              <a:t>* List of concepts</a:t>
            </a:r>
          </a:p>
          <a:p>
            <a:r>
              <a:rPr lang="en-US" sz="2400" b="1" dirty="0">
                <a:solidFill>
                  <a:schemeClr val="accent1"/>
                </a:solidFill>
                <a:highlight>
                  <a:srgbClr val="FFFFFF"/>
                </a:highlight>
                <a:latin typeface="Arial Narrow" panose="020B0606020202030204" pitchFamily="34" charset="0"/>
                <a:sym typeface="Open Sans"/>
              </a:rPr>
              <a:t>	</a:t>
            </a:r>
            <a:r>
              <a:rPr lang="en-US" sz="2400" b="1" dirty="0" smtClean="0">
                <a:solidFill>
                  <a:schemeClr val="accent1"/>
                </a:solidFill>
                <a:highlight>
                  <a:srgbClr val="FFFFFF"/>
                </a:highlight>
                <a:latin typeface="Arial Narrow" panose="020B0606020202030204" pitchFamily="34" charset="0"/>
                <a:sym typeface="Open Sans"/>
              </a:rPr>
              <a:t>* List of connections between concepts</a:t>
            </a:r>
          </a:p>
          <a:p>
            <a:r>
              <a:rPr lang="en-US" sz="2400" b="1" dirty="0" smtClean="0">
                <a:solidFill>
                  <a:schemeClr val="accent1"/>
                </a:solidFill>
                <a:highlight>
                  <a:srgbClr val="FFFFFF"/>
                </a:highlight>
                <a:latin typeface="Arial Narrow" panose="020B0606020202030204" pitchFamily="34" charset="0"/>
                <a:sym typeface="Open Sans"/>
              </a:rPr>
              <a:t>Identification of practical abilities involved</a:t>
            </a:r>
          </a:p>
          <a:p>
            <a:r>
              <a:rPr lang="en-US" sz="2400" b="1" dirty="0">
                <a:solidFill>
                  <a:schemeClr val="accent1"/>
                </a:solidFill>
                <a:highlight>
                  <a:srgbClr val="FFFFFF"/>
                </a:highlight>
                <a:latin typeface="Arial Narrow" panose="020B0606020202030204" pitchFamily="34" charset="0"/>
                <a:sym typeface="Open Sans"/>
              </a:rPr>
              <a:t>	</a:t>
            </a:r>
            <a:r>
              <a:rPr lang="en-US" sz="2400" b="1" dirty="0" smtClean="0">
                <a:solidFill>
                  <a:schemeClr val="accent1"/>
                </a:solidFill>
                <a:highlight>
                  <a:srgbClr val="FFFFFF"/>
                </a:highlight>
                <a:latin typeface="Arial Narrow" panose="020B0606020202030204" pitchFamily="34" charset="0"/>
                <a:sym typeface="Open Sans"/>
              </a:rPr>
              <a:t>* List of examples/cases to develop/verify such abilities with explanation </a:t>
            </a:r>
          </a:p>
        </p:txBody>
      </p:sp>
      <p:pic>
        <p:nvPicPr>
          <p:cNvPr id="18" name="Imagen 17"/>
          <p:cNvPicPr>
            <a:picLocks noChangeAspect="1"/>
          </p:cNvPicPr>
          <p:nvPr/>
        </p:nvPicPr>
        <p:blipFill>
          <a:blip r:embed="rId4"/>
          <a:stretch>
            <a:fillRect/>
          </a:stretch>
        </p:blipFill>
        <p:spPr>
          <a:xfrm>
            <a:off x="1332924" y="2546324"/>
            <a:ext cx="8947661" cy="792088"/>
          </a:xfrm>
          <a:prstGeom prst="rect">
            <a:avLst/>
          </a:prstGeom>
        </p:spPr>
      </p:pic>
      <p:sp>
        <p:nvSpPr>
          <p:cNvPr id="4" name="Flecha abajo 3"/>
          <p:cNvSpPr/>
          <p:nvPr/>
        </p:nvSpPr>
        <p:spPr>
          <a:xfrm>
            <a:off x="6923314" y="3331927"/>
            <a:ext cx="580572" cy="8014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errar llave 5"/>
          <p:cNvSpPr/>
          <p:nvPr/>
        </p:nvSpPr>
        <p:spPr>
          <a:xfrm>
            <a:off x="7635240" y="4446270"/>
            <a:ext cx="251460" cy="72009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uadroTexto 6"/>
          <p:cNvSpPr txBox="1"/>
          <p:nvPr/>
        </p:nvSpPr>
        <p:spPr>
          <a:xfrm>
            <a:off x="8047061" y="4372530"/>
            <a:ext cx="2938849" cy="830997"/>
          </a:xfrm>
          <a:prstGeom prst="rect">
            <a:avLst/>
          </a:prstGeom>
          <a:noFill/>
        </p:spPr>
        <p:txBody>
          <a:bodyPr wrap="square" rtlCol="0">
            <a:spAutoFit/>
          </a:bodyPr>
          <a:lstStyle/>
          <a:p>
            <a:r>
              <a:rPr lang="en-US" sz="2400" dirty="0" smtClean="0">
                <a:solidFill>
                  <a:srgbClr val="FF0000"/>
                </a:solidFill>
              </a:rPr>
              <a:t>Knowledge graphs (Google 2015)</a:t>
            </a:r>
            <a:endParaRPr lang="en-US" sz="2400" dirty="0">
              <a:solidFill>
                <a:srgbClr val="FF0000"/>
              </a:solidFill>
            </a:endParaRPr>
          </a:p>
        </p:txBody>
      </p:sp>
    </p:spTree>
    <p:extLst>
      <p:ext uri="{BB962C8B-B14F-4D97-AF65-F5344CB8AC3E}">
        <p14:creationId xmlns:p14="http://schemas.microsoft.com/office/powerpoint/2010/main" val="282010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sp>
        <p:nvSpPr>
          <p:cNvPr id="13" name="Google Shape;100;p2"/>
          <p:cNvSpPr txBox="1">
            <a:spLocks noGrp="1"/>
          </p:cNvSpPr>
          <p:nvPr>
            <p:ph type="body" idx="1"/>
          </p:nvPr>
        </p:nvSpPr>
        <p:spPr>
          <a:xfrm>
            <a:off x="189158" y="81001"/>
            <a:ext cx="11683528" cy="1093042"/>
          </a:xfrm>
          <a:prstGeom prst="rect">
            <a:avLst/>
          </a:prstGeom>
          <a:noFill/>
          <a:ln>
            <a:noFill/>
          </a:ln>
        </p:spPr>
        <p:txBody>
          <a:bodyPr spcFirstLastPara="1" wrap="square" lIns="91425" tIns="45700" rIns="91425" bIns="45700" anchor="t" anchorCtr="0">
            <a:noAutofit/>
          </a:bodyPr>
          <a:lstStyle/>
          <a:p>
            <a:pPr marL="1162050" lvl="0" indent="-10477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p:txBody>
      </p:sp>
      <p:sp>
        <p:nvSpPr>
          <p:cNvPr id="3" name="Rectángulo 2"/>
          <p:cNvSpPr/>
          <p:nvPr/>
        </p:nvSpPr>
        <p:spPr>
          <a:xfrm>
            <a:off x="539112" y="1293434"/>
            <a:ext cx="10535287" cy="400110"/>
          </a:xfrm>
          <a:prstGeom prst="rect">
            <a:avLst/>
          </a:prstGeom>
        </p:spPr>
        <p:txBody>
          <a:bodyPr wrap="square">
            <a:spAutoFit/>
          </a:bodyPr>
          <a:lstStyle/>
          <a:p>
            <a:pPr lvl="0"/>
            <a:r>
              <a:rPr lang="en-US" sz="20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T4.2 Defining pedagogical criteria for the e-learning courses and development of a Pilot Action Plan</a:t>
            </a:r>
          </a:p>
        </p:txBody>
      </p:sp>
      <p:sp>
        <p:nvSpPr>
          <p:cNvPr id="5" name="Rectángulo 4"/>
          <p:cNvSpPr/>
          <p:nvPr/>
        </p:nvSpPr>
        <p:spPr>
          <a:xfrm>
            <a:off x="1116850" y="1954068"/>
            <a:ext cx="9638235" cy="4524315"/>
          </a:xfrm>
          <a:prstGeom prst="rect">
            <a:avLst/>
          </a:prstGeom>
        </p:spPr>
        <p:txBody>
          <a:bodyPr wrap="square">
            <a:spAutoFit/>
          </a:bodyPr>
          <a:lstStyle/>
          <a:p>
            <a:r>
              <a:rPr lang="en-US" sz="2400" b="1" dirty="0" smtClean="0">
                <a:solidFill>
                  <a:srgbClr val="FF0000"/>
                </a:solidFill>
                <a:highlight>
                  <a:srgbClr val="FFFFFF"/>
                </a:highlight>
                <a:latin typeface="Arial" panose="020B0604020202020204" pitchFamily="34" charset="0"/>
                <a:ea typeface="Tahoma" panose="020B0604030504040204" pitchFamily="34" charset="0"/>
                <a:cs typeface="Tahoma" panose="020B0604030504040204" pitchFamily="34" charset="0"/>
                <a:sym typeface="Open Sans"/>
              </a:rPr>
              <a:t>As a summary, the proposal from the UPM is to adopt</a:t>
            </a:r>
          </a:p>
          <a:p>
            <a:endParaRPr lang="en-US" sz="2400" b="1" dirty="0">
              <a:solidFill>
                <a:srgbClr val="FF0000"/>
              </a:solidFill>
              <a:highlight>
                <a:srgbClr val="FFFFFF"/>
              </a:highlight>
              <a:latin typeface="Arial" panose="020B0604020202020204" pitchFamily="34" charset="0"/>
              <a:ea typeface="Tahoma" panose="020B0604030504040204" pitchFamily="34" charset="0"/>
              <a:cs typeface="Tahoma" panose="020B0604030504040204" pitchFamily="34" charset="0"/>
              <a:sym typeface="Open Sans"/>
            </a:endParaRPr>
          </a:p>
          <a:p>
            <a:r>
              <a:rPr lang="en-US" sz="2400" dirty="0" smtClean="0">
                <a:solidFill>
                  <a:srgbClr val="FF0000"/>
                </a:solidFill>
                <a:highlight>
                  <a:srgbClr val="FFFFFF"/>
                </a:highlight>
                <a:latin typeface="+mj-lt"/>
                <a:ea typeface="Tahoma" panose="020B0604030504040204" pitchFamily="34" charset="0"/>
                <a:cs typeface="Tahoma" panose="020B0604030504040204" pitchFamily="34" charset="0"/>
                <a:sym typeface="Open Sans"/>
              </a:rPr>
              <a:t>Competence based approach</a:t>
            </a:r>
            <a:endParaRPr lang="en-US" sz="2400" dirty="0" smtClean="0">
              <a:solidFill>
                <a:srgbClr val="FF0000"/>
              </a:solidFill>
              <a:highlight>
                <a:srgbClr val="FFFFFF"/>
              </a:highlight>
              <a:latin typeface="+mn-lt"/>
              <a:ea typeface="Tahoma" panose="020B0604030504040204" pitchFamily="34" charset="0"/>
              <a:cs typeface="Tahoma" panose="020B0604030504040204" pitchFamily="34" charset="0"/>
              <a:sym typeface="Open Sans"/>
            </a:endParaRPr>
          </a:p>
          <a:p>
            <a:endParaRPr lang="en-US" sz="2400" dirty="0">
              <a:solidFill>
                <a:srgbClr val="FF0000"/>
              </a:solidFill>
              <a:highlight>
                <a:srgbClr val="FFFFFF"/>
              </a:highlight>
              <a:latin typeface="+mn-lt"/>
              <a:ea typeface="Tahoma" panose="020B0604030504040204" pitchFamily="34" charset="0"/>
              <a:cs typeface="Tahoma" panose="020B0604030504040204" pitchFamily="34" charset="0"/>
              <a:sym typeface="Open Sans"/>
            </a:endParaRPr>
          </a:p>
          <a:p>
            <a:r>
              <a:rPr lang="en-US" sz="2400" dirty="0" err="1" smtClean="0">
                <a:solidFill>
                  <a:srgbClr val="FF0000"/>
                </a:solidFill>
                <a:highlight>
                  <a:srgbClr val="FFFFFF"/>
                </a:highlight>
                <a:latin typeface="+mn-lt"/>
                <a:ea typeface="Tahoma" panose="020B0604030504040204" pitchFamily="34" charset="0"/>
                <a:cs typeface="Tahoma" panose="020B0604030504040204" pitchFamily="34" charset="0"/>
                <a:sym typeface="Open Sans"/>
              </a:rPr>
              <a:t>Microlearning</a:t>
            </a:r>
            <a:r>
              <a:rPr lang="en-US" sz="2400" dirty="0" smtClean="0">
                <a:solidFill>
                  <a:srgbClr val="FF0000"/>
                </a:solidFill>
                <a:highlight>
                  <a:srgbClr val="FFFFFF"/>
                </a:highlight>
                <a:latin typeface="+mn-lt"/>
                <a:ea typeface="Tahoma" panose="020B0604030504040204" pitchFamily="34" charset="0"/>
                <a:cs typeface="Tahoma" panose="020B0604030504040204" pitchFamily="34" charset="0"/>
                <a:sym typeface="Open Sans"/>
              </a:rPr>
              <a:t> driven (including polls for concept and relationships)</a:t>
            </a:r>
          </a:p>
          <a:p>
            <a:endParaRPr lang="en-US" sz="2400" dirty="0">
              <a:solidFill>
                <a:srgbClr val="FF0000"/>
              </a:solidFill>
              <a:highlight>
                <a:srgbClr val="FFFFFF"/>
              </a:highlight>
              <a:latin typeface="+mn-lt"/>
              <a:ea typeface="Tahoma" panose="020B0604030504040204" pitchFamily="34" charset="0"/>
              <a:cs typeface="Tahoma" panose="020B0604030504040204" pitchFamily="34" charset="0"/>
              <a:sym typeface="Open Sans"/>
            </a:endParaRPr>
          </a:p>
          <a:p>
            <a:r>
              <a:rPr lang="en-US" sz="2400" dirty="0" smtClean="0">
                <a:solidFill>
                  <a:srgbClr val="FF0000"/>
                </a:solidFill>
                <a:highlight>
                  <a:srgbClr val="FFFFFF"/>
                </a:highlight>
                <a:latin typeface="+mn-lt"/>
                <a:ea typeface="Tahoma" panose="020B0604030504040204" pitchFamily="34" charset="0"/>
                <a:cs typeface="Tahoma" panose="020B0604030504040204" pitchFamily="34" charset="0"/>
                <a:sym typeface="Open Sans"/>
              </a:rPr>
              <a:t>Either physical or virtual F2F sessions to emphasize the practical dimensions (tool, real cases, etc.)</a:t>
            </a:r>
          </a:p>
          <a:p>
            <a:endParaRPr lang="en-US" sz="2400" dirty="0">
              <a:solidFill>
                <a:srgbClr val="FF0000"/>
              </a:solidFill>
              <a:highlight>
                <a:srgbClr val="FFFFFF"/>
              </a:highlight>
              <a:latin typeface="+mn-lt"/>
              <a:ea typeface="Tahoma" panose="020B0604030504040204" pitchFamily="34" charset="0"/>
              <a:cs typeface="Tahoma" panose="020B0604030504040204" pitchFamily="34" charset="0"/>
              <a:sym typeface="Open Sans"/>
            </a:endParaRPr>
          </a:p>
          <a:p>
            <a:r>
              <a:rPr lang="en-US" sz="2400" dirty="0" smtClean="0">
                <a:solidFill>
                  <a:srgbClr val="FF0000"/>
                </a:solidFill>
                <a:highlight>
                  <a:srgbClr val="FFFFFF"/>
                </a:highlight>
                <a:latin typeface="+mn-lt"/>
                <a:ea typeface="Tahoma" panose="020B0604030504040204" pitchFamily="34" charset="0"/>
                <a:cs typeface="Tahoma" panose="020B0604030504040204" pitchFamily="34" charset="0"/>
                <a:sym typeface="Open Sans"/>
              </a:rPr>
              <a:t>Practical Assessment for competence validation</a:t>
            </a:r>
          </a:p>
          <a:p>
            <a:endParaRPr lang="en-US" sz="2400" dirty="0">
              <a:solidFill>
                <a:srgbClr val="FF0000"/>
              </a:solidFill>
              <a:highlight>
                <a:srgbClr val="FFFFFF"/>
              </a:highlight>
              <a:latin typeface="+mn-lt"/>
              <a:ea typeface="Tahoma" panose="020B0604030504040204" pitchFamily="34" charset="0"/>
              <a:cs typeface="Tahoma" panose="020B0604030504040204" pitchFamily="34" charset="0"/>
              <a:sym typeface="Open Sans"/>
            </a:endParaRPr>
          </a:p>
          <a:p>
            <a:r>
              <a:rPr lang="en-US" sz="2400" dirty="0" smtClean="0">
                <a:solidFill>
                  <a:srgbClr val="FF0000"/>
                </a:solidFill>
                <a:highlight>
                  <a:srgbClr val="FFFFFF"/>
                </a:highlight>
                <a:latin typeface="+mn-lt"/>
                <a:ea typeface="Tahoma" panose="020B0604030504040204" pitchFamily="34" charset="0"/>
                <a:cs typeface="Tahoma" panose="020B0604030504040204" pitchFamily="34" charset="0"/>
                <a:sym typeface="Open Sans"/>
              </a:rPr>
              <a:t>	</a:t>
            </a:r>
            <a:r>
              <a:rPr lang="en-US" sz="2400" dirty="0" smtClean="0">
                <a:solidFill>
                  <a:schemeClr val="accent1"/>
                </a:solidFill>
                <a:highlight>
                  <a:srgbClr val="FFFFFF"/>
                </a:highlight>
                <a:latin typeface="+mn-lt"/>
                <a:ea typeface="Tahoma" panose="020B0604030504040204" pitchFamily="34" charset="0"/>
                <a:cs typeface="Tahoma" panose="020B0604030504040204" pitchFamily="34" charset="0"/>
                <a:sym typeface="Open Sans"/>
              </a:rPr>
              <a:t>	However, it is just a suggestion. </a:t>
            </a:r>
            <a:r>
              <a:rPr lang="en-US" sz="2400" b="1" dirty="0" smtClean="0">
                <a:solidFill>
                  <a:schemeClr val="accent1"/>
                </a:solidFill>
                <a:highlight>
                  <a:srgbClr val="FFFFFF"/>
                </a:highlight>
                <a:latin typeface="+mn-lt"/>
                <a:ea typeface="Tahoma" panose="020B0604030504040204" pitchFamily="34" charset="0"/>
                <a:cs typeface="Tahoma" panose="020B0604030504040204" pitchFamily="34" charset="0"/>
                <a:sym typeface="Open Sans"/>
              </a:rPr>
              <a:t>Glad to learn from you</a:t>
            </a: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spTree>
    <p:extLst>
      <p:ext uri="{BB962C8B-B14F-4D97-AF65-F5344CB8AC3E}">
        <p14:creationId xmlns:p14="http://schemas.microsoft.com/office/powerpoint/2010/main" val="151185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sp>
        <p:nvSpPr>
          <p:cNvPr id="9" name="Google Shape;103;p2"/>
          <p:cNvSpPr txBox="1"/>
          <p:nvPr/>
        </p:nvSpPr>
        <p:spPr>
          <a:xfrm>
            <a:off x="1371600" y="1461992"/>
            <a:ext cx="10639777" cy="1492676"/>
          </a:xfrm>
          <a:prstGeom prst="rect">
            <a:avLst/>
          </a:prstGeom>
          <a:noFill/>
          <a:ln>
            <a:noFill/>
          </a:ln>
        </p:spPr>
        <p:txBody>
          <a:bodyPr spcFirstLastPara="1" wrap="square" lIns="91425" tIns="45700" rIns="91425" bIns="45700" anchor="t" anchorCtr="0">
            <a:spAutoFit/>
          </a:bodyPr>
          <a:lstStyle/>
          <a:p>
            <a:pPr marL="541338" lvl="0" indent="-541338">
              <a:lnSpc>
                <a:spcPct val="150000"/>
              </a:lnSpc>
            </a:pPr>
            <a:r>
              <a:rPr lang="en-US" sz="1800" b="1"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R 4.3</a:t>
            </a:r>
            <a:r>
              <a:rPr lang="en-US" sz="1800" b="1"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Prototype of e-learning modules</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(M28)   </a:t>
            </a:r>
            <a:r>
              <a:rPr lang="en-US" sz="1800" b="1" dirty="0" smtClean="0">
                <a:solidFill>
                  <a:srgbClr val="304987"/>
                </a:solidFill>
                <a:effectLst>
                  <a:outerShdw blurRad="38100" dist="38100" dir="2700000" algn="tl">
                    <a:srgbClr val="000000">
                      <a:alpha val="43137"/>
                    </a:srgbClr>
                  </a:outerShdw>
                </a:effectLst>
                <a:highlight>
                  <a:srgbClr val="FFFFFF"/>
                </a:highlight>
                <a:latin typeface="Arial Narrow" panose="020B0606020202030204" pitchFamily="34" charset="0"/>
                <a:ea typeface="Tahoma" panose="020B0604030504040204" pitchFamily="34" charset="0"/>
                <a:cs typeface="Tahoma" panose="020B0604030504040204" pitchFamily="34" charset="0"/>
              </a:rPr>
              <a:t>All Partners</a:t>
            </a:r>
            <a:endPar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endParaRPr>
          </a:p>
          <a:p>
            <a:pPr marL="285750" lvl="4" indent="-285750">
              <a:spcAft>
                <a:spcPts val="600"/>
              </a:spcAft>
              <a:buFont typeface="Arial" panose="020B0604020202020204" pitchFamily="34" charset="0"/>
              <a:buChar char="•"/>
            </a:pP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This output will be developed by the </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all the partners and </a:t>
            </a: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put coherently together by the WP </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leader</a:t>
            </a:r>
          </a:p>
          <a:p>
            <a:pPr marL="285750" lvl="4" indent="-285750">
              <a:spcAft>
                <a:spcPts val="600"/>
              </a:spcAft>
              <a:buFont typeface="Arial" panose="020B0604020202020204" pitchFamily="34" charset="0"/>
              <a:buChar char="•"/>
            </a:pP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The prototyped e-learning course will receive feedback from all partners, once completed by universities and validated by partner companies. </a:t>
            </a:r>
            <a:endParaRPr lang="it-IT"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p:txBody>
      </p:sp>
      <p:sp>
        <p:nvSpPr>
          <p:cNvPr id="13" name="Google Shape;100;p2"/>
          <p:cNvSpPr txBox="1">
            <a:spLocks noGrp="1"/>
          </p:cNvSpPr>
          <p:nvPr>
            <p:ph type="body" idx="1"/>
          </p:nvPr>
        </p:nvSpPr>
        <p:spPr>
          <a:xfrm>
            <a:off x="189158" y="81001"/>
            <a:ext cx="11683528" cy="1093042"/>
          </a:xfrm>
          <a:prstGeom prst="rect">
            <a:avLst/>
          </a:prstGeom>
          <a:noFill/>
          <a:ln>
            <a:noFill/>
          </a:ln>
        </p:spPr>
        <p:txBody>
          <a:bodyPr spcFirstLastPara="1" wrap="square" lIns="91425" tIns="45700" rIns="91425" bIns="45700" anchor="t" anchorCtr="0">
            <a:noAutofit/>
          </a:bodyPr>
          <a:lstStyle/>
          <a:p>
            <a:pPr marL="1162050" lvl="0" indent="-10477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p:txBody>
      </p:sp>
      <p:sp>
        <p:nvSpPr>
          <p:cNvPr id="7" name="Google Shape;103;p2"/>
          <p:cNvSpPr txBox="1"/>
          <p:nvPr/>
        </p:nvSpPr>
        <p:spPr>
          <a:xfrm>
            <a:off x="1371600" y="2686353"/>
            <a:ext cx="10639777" cy="1138733"/>
          </a:xfrm>
          <a:prstGeom prst="rect">
            <a:avLst/>
          </a:prstGeom>
          <a:noFill/>
          <a:ln>
            <a:noFill/>
          </a:ln>
        </p:spPr>
        <p:txBody>
          <a:bodyPr spcFirstLastPara="1" wrap="square" lIns="91425" tIns="45700" rIns="91425" bIns="45700" anchor="t" anchorCtr="0">
            <a:spAutoFit/>
          </a:bodyPr>
          <a:lstStyle/>
          <a:p>
            <a:pPr marL="541338" lvl="0" indent="-541338">
              <a:lnSpc>
                <a:spcPct val="150000"/>
              </a:lnSpc>
            </a:pPr>
            <a:r>
              <a:rPr lang="en-US" sz="1800" b="1"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R 4.4</a:t>
            </a:r>
            <a:r>
              <a:rPr lang="en-US" sz="1800" b="1"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IE3 - E-learning modules Implementation Action plan</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(M31)   </a:t>
            </a:r>
            <a:r>
              <a:rPr lang="en-US" sz="1800" b="1" dirty="0" smtClean="0">
                <a:solidFill>
                  <a:srgbClr val="304987"/>
                </a:solidFill>
                <a:effectLst>
                  <a:outerShdw blurRad="38100" dist="38100" dir="2700000" algn="tl">
                    <a:srgbClr val="000000">
                      <a:alpha val="43137"/>
                    </a:srgbClr>
                  </a:outerShdw>
                </a:effectLst>
                <a:highlight>
                  <a:srgbClr val="FFFFFF"/>
                </a:highlight>
                <a:latin typeface="Arial Narrow" panose="020B0606020202030204" pitchFamily="34" charset="0"/>
                <a:ea typeface="Tahoma" panose="020B0604030504040204" pitchFamily="34" charset="0"/>
                <a:cs typeface="Tahoma" panose="020B0604030504040204" pitchFamily="34" charset="0"/>
              </a:rPr>
              <a:t>UPM &amp; All partners</a:t>
            </a:r>
            <a:endPar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endParaRPr>
          </a:p>
          <a:p>
            <a:pPr marL="285750" lvl="4" indent="-285750">
              <a:spcAft>
                <a:spcPts val="600"/>
              </a:spcAft>
              <a:buFont typeface="Arial" panose="020B0604020202020204" pitchFamily="34" charset="0"/>
              <a:buChar char="•"/>
            </a:pP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The Action Plan will take describe how the testing phase of the e-learning modules should be implemented in the 4 partner </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countries. </a:t>
            </a:r>
            <a:endParaRPr lang="it-IT"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p:txBody>
      </p:sp>
      <p:sp>
        <p:nvSpPr>
          <p:cNvPr id="8" name="Google Shape;103;p2"/>
          <p:cNvSpPr txBox="1"/>
          <p:nvPr/>
        </p:nvSpPr>
        <p:spPr>
          <a:xfrm>
            <a:off x="1377243" y="3572525"/>
            <a:ext cx="10639777" cy="1138733"/>
          </a:xfrm>
          <a:prstGeom prst="rect">
            <a:avLst/>
          </a:prstGeom>
          <a:noFill/>
          <a:ln>
            <a:noFill/>
          </a:ln>
        </p:spPr>
        <p:txBody>
          <a:bodyPr spcFirstLastPara="1" wrap="square" lIns="91425" tIns="45700" rIns="91425" bIns="45700" anchor="t" anchorCtr="0">
            <a:spAutoFit/>
          </a:bodyPr>
          <a:lstStyle/>
          <a:p>
            <a:pPr marL="541338" lvl="0" indent="-541338">
              <a:lnSpc>
                <a:spcPct val="150000"/>
              </a:lnSpc>
            </a:pPr>
            <a:r>
              <a:rPr lang="en-US" sz="1800" b="1"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R 4.5: </a:t>
            </a:r>
            <a:r>
              <a:rPr lang="en-US" sz="1800" b="1"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IE3 - E-learning modules evaluation</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(M31)   </a:t>
            </a:r>
            <a:r>
              <a:rPr lang="en-US" sz="1800" b="1" dirty="0" smtClean="0">
                <a:solidFill>
                  <a:srgbClr val="304987"/>
                </a:solidFill>
                <a:effectLst>
                  <a:outerShdw blurRad="38100" dist="38100" dir="2700000" algn="tl">
                    <a:srgbClr val="000000">
                      <a:alpha val="43137"/>
                    </a:srgbClr>
                  </a:outerShdw>
                </a:effectLst>
                <a:highlight>
                  <a:srgbClr val="FFFFFF"/>
                </a:highlight>
                <a:latin typeface="Arial Narrow" panose="020B0606020202030204" pitchFamily="34" charset="0"/>
                <a:ea typeface="Tahoma" panose="020B0604030504040204" pitchFamily="34" charset="0"/>
                <a:cs typeface="Tahoma" panose="020B0604030504040204" pitchFamily="34" charset="0"/>
              </a:rPr>
              <a:t>UPM &amp; All Partners</a:t>
            </a:r>
            <a:endPar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endParaRPr>
          </a:p>
          <a:p>
            <a:pPr marL="285750" lvl="4" indent="-285750">
              <a:spcAft>
                <a:spcPts val="600"/>
              </a:spcAft>
              <a:buFont typeface="Arial" panose="020B0604020202020204" pitchFamily="34" charset="0"/>
              <a:buChar char="•"/>
            </a:pP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This document reports the feedback concerning all Pilot Actions carried out in each partner country. Each University will </a:t>
            </a:r>
            <a:r>
              <a:rPr lang="en-US" sz="1800" dirty="0" err="1">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analyse</a:t>
            </a: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 all the data and suggestions provided by participants. </a:t>
            </a:r>
            <a:endParaRPr lang="it-IT"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p:txBody>
      </p:sp>
      <p:sp>
        <p:nvSpPr>
          <p:cNvPr id="10" name="Google Shape;103;p2"/>
          <p:cNvSpPr txBox="1"/>
          <p:nvPr/>
        </p:nvSpPr>
        <p:spPr>
          <a:xfrm>
            <a:off x="1372609" y="4515147"/>
            <a:ext cx="10650054" cy="2123618"/>
          </a:xfrm>
          <a:prstGeom prst="rect">
            <a:avLst/>
          </a:prstGeom>
          <a:noFill/>
          <a:ln>
            <a:noFill/>
          </a:ln>
        </p:spPr>
        <p:txBody>
          <a:bodyPr spcFirstLastPara="1" wrap="square" lIns="91425" tIns="45700" rIns="91425" bIns="45700" anchor="t" anchorCtr="0">
            <a:spAutoFit/>
          </a:bodyPr>
          <a:lstStyle/>
          <a:p>
            <a:pPr marL="541338" lvl="0" indent="-541338">
              <a:lnSpc>
                <a:spcPct val="150000"/>
              </a:lnSpc>
            </a:pPr>
            <a:r>
              <a:rPr lang="en-US" sz="1800" b="1"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R 4.6</a:t>
            </a:r>
            <a:r>
              <a:rPr lang="en-US" sz="1800" b="1"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Final version of e-learning modules</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(M35)   </a:t>
            </a:r>
            <a:r>
              <a:rPr lang="en-US" sz="1800" b="1" dirty="0" smtClean="0">
                <a:solidFill>
                  <a:srgbClr val="304987"/>
                </a:solidFill>
                <a:effectLst>
                  <a:outerShdw blurRad="38100" dist="38100" dir="2700000" algn="tl">
                    <a:srgbClr val="000000">
                      <a:alpha val="43137"/>
                    </a:srgbClr>
                  </a:outerShdw>
                </a:effectLst>
                <a:highlight>
                  <a:srgbClr val="FFFFFF"/>
                </a:highlight>
                <a:latin typeface="Arial Narrow" panose="020B0606020202030204" pitchFamily="34" charset="0"/>
                <a:ea typeface="Tahoma" panose="020B0604030504040204" pitchFamily="34" charset="0"/>
                <a:cs typeface="Tahoma" panose="020B0604030504040204" pitchFamily="34" charset="0"/>
              </a:rPr>
              <a:t>UPM &amp; All Partners</a:t>
            </a:r>
            <a:endPar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endParaRPr>
          </a:p>
          <a:p>
            <a:pPr marL="285750" lvl="4" indent="-285750">
              <a:spcAft>
                <a:spcPts val="600"/>
              </a:spcAft>
              <a:buFont typeface="Arial" panose="020B0604020202020204" pitchFamily="34" charset="0"/>
              <a:buChar char="•"/>
            </a:pP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The improved materials will be assembled by UPM as described in T4.6 and the companies will ensure the coherence of the overall output.</a:t>
            </a:r>
          </a:p>
          <a:p>
            <a:pPr marL="285750" lvl="4" indent="-285750">
              <a:spcAft>
                <a:spcPts val="600"/>
              </a:spcAft>
              <a:buFont typeface="Arial" panose="020B0604020202020204" pitchFamily="34" charset="0"/>
              <a:buChar char="•"/>
            </a:pP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Each module will reflect the main features described in the R4.2 with, in addition, the improved parts developed in T4.5.</a:t>
            </a:r>
          </a:p>
          <a:p>
            <a:pPr marL="285750" lvl="4" indent="-285750">
              <a:spcAft>
                <a:spcPts val="600"/>
              </a:spcAft>
              <a:buFont typeface="Arial" panose="020B0604020202020204" pitchFamily="34" charset="0"/>
              <a:buChar char="•"/>
            </a:pP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This result will be released online - after all the partners ultimate validation - by UPM on the IE3 website platform for the wide public access.</a:t>
            </a:r>
            <a:endParaRPr lang="it-IT"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p:txBody>
      </p:sp>
      <p:sp>
        <p:nvSpPr>
          <p:cNvPr id="11" name="CuadroTexto 10"/>
          <p:cNvSpPr txBox="1"/>
          <p:nvPr/>
        </p:nvSpPr>
        <p:spPr>
          <a:xfrm>
            <a:off x="327480" y="1203190"/>
            <a:ext cx="2552302" cy="400110"/>
          </a:xfrm>
          <a:prstGeom prst="rect">
            <a:avLst/>
          </a:prstGeom>
          <a:noFill/>
        </p:spPr>
        <p:txBody>
          <a:bodyPr wrap="none" rtlCol="0">
            <a:spAutoFit/>
          </a:bodyPr>
          <a:lstStyle/>
          <a:p>
            <a:r>
              <a:rPr lang="en-US" sz="2000" b="1" dirty="0" smtClean="0">
                <a:solidFill>
                  <a:srgbClr val="304987"/>
                </a:solidFill>
              </a:rPr>
              <a:t>DELIVERABLES (II)</a:t>
            </a:r>
            <a:endParaRPr lang="en-US" sz="2000" b="1" dirty="0">
              <a:solidFill>
                <a:srgbClr val="304987"/>
              </a:solidFill>
            </a:endParaRPr>
          </a:p>
        </p:txBody>
      </p:sp>
    </p:spTree>
    <p:extLst>
      <p:ext uri="{BB962C8B-B14F-4D97-AF65-F5344CB8AC3E}">
        <p14:creationId xmlns:p14="http://schemas.microsoft.com/office/powerpoint/2010/main" val="372576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sp>
        <p:nvSpPr>
          <p:cNvPr id="13" name="Google Shape;100;p2"/>
          <p:cNvSpPr txBox="1">
            <a:spLocks noGrp="1"/>
          </p:cNvSpPr>
          <p:nvPr>
            <p:ph type="body" idx="1"/>
          </p:nvPr>
        </p:nvSpPr>
        <p:spPr>
          <a:xfrm>
            <a:off x="189158" y="81001"/>
            <a:ext cx="11683528" cy="1093042"/>
          </a:xfrm>
          <a:prstGeom prst="rect">
            <a:avLst/>
          </a:prstGeom>
          <a:noFill/>
          <a:ln>
            <a:noFill/>
          </a:ln>
        </p:spPr>
        <p:txBody>
          <a:bodyPr spcFirstLastPara="1" wrap="square" lIns="91425" tIns="45700" rIns="91425" bIns="45700" anchor="t" anchorCtr="0">
            <a:noAutofit/>
          </a:bodyPr>
          <a:lstStyle/>
          <a:p>
            <a:pPr marL="1162050" lvl="0" indent="-10477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p:txBody>
      </p:sp>
      <p:sp>
        <p:nvSpPr>
          <p:cNvPr id="7" name="Google Shape;103;p2"/>
          <p:cNvSpPr txBox="1"/>
          <p:nvPr/>
        </p:nvSpPr>
        <p:spPr>
          <a:xfrm>
            <a:off x="1357278" y="1554834"/>
            <a:ext cx="10639777" cy="1138733"/>
          </a:xfrm>
          <a:prstGeom prst="rect">
            <a:avLst/>
          </a:prstGeom>
          <a:noFill/>
          <a:ln>
            <a:noFill/>
          </a:ln>
        </p:spPr>
        <p:txBody>
          <a:bodyPr spcFirstLastPara="1" wrap="square" lIns="91425" tIns="45700" rIns="91425" bIns="45700" anchor="t" anchorCtr="0">
            <a:spAutoFit/>
          </a:bodyPr>
          <a:lstStyle/>
          <a:p>
            <a:pPr marL="541338" lvl="0" indent="-541338">
              <a:lnSpc>
                <a:spcPct val="150000"/>
              </a:lnSpc>
            </a:pPr>
            <a:r>
              <a:rPr lang="en-US" sz="1800" b="1"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T 4.4</a:t>
            </a:r>
            <a:r>
              <a:rPr lang="en-US" sz="1800" b="1"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IE3 - E-learning modules Implementation Action plan</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(M31)   </a:t>
            </a:r>
            <a:r>
              <a:rPr lang="en-US" sz="1800" b="1" dirty="0" smtClean="0">
                <a:solidFill>
                  <a:srgbClr val="304987"/>
                </a:solidFill>
                <a:effectLst>
                  <a:outerShdw blurRad="38100" dist="38100" dir="2700000" algn="tl">
                    <a:srgbClr val="000000">
                      <a:alpha val="43137"/>
                    </a:srgbClr>
                  </a:outerShdw>
                </a:effectLst>
                <a:highlight>
                  <a:srgbClr val="FFFFFF"/>
                </a:highlight>
                <a:latin typeface="Arial Narrow" panose="020B0606020202030204" pitchFamily="34" charset="0"/>
                <a:ea typeface="Tahoma" panose="020B0604030504040204" pitchFamily="34" charset="0"/>
                <a:cs typeface="Tahoma" panose="020B0604030504040204" pitchFamily="34" charset="0"/>
              </a:rPr>
              <a:t>UPM &amp; All partners</a:t>
            </a:r>
            <a:endPar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endParaRPr>
          </a:p>
          <a:p>
            <a:pPr marL="285750" lvl="4" indent="-285750">
              <a:spcAft>
                <a:spcPts val="600"/>
              </a:spcAft>
              <a:buFont typeface="Arial" panose="020B0604020202020204" pitchFamily="34" charset="0"/>
              <a:buChar char="•"/>
            </a:pP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The Action Plan will take describe how the testing phase of the e-learning modules should be implemented in the 4 partner </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countries. </a:t>
            </a:r>
            <a:endParaRPr lang="it-IT"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p:txBody>
      </p:sp>
      <p:sp>
        <p:nvSpPr>
          <p:cNvPr id="8" name="Google Shape;103;p2"/>
          <p:cNvSpPr txBox="1"/>
          <p:nvPr/>
        </p:nvSpPr>
        <p:spPr>
          <a:xfrm>
            <a:off x="1382886" y="2729783"/>
            <a:ext cx="10639777" cy="3970277"/>
          </a:xfrm>
          <a:prstGeom prst="rect">
            <a:avLst/>
          </a:prstGeom>
          <a:noFill/>
          <a:ln>
            <a:noFill/>
          </a:ln>
        </p:spPr>
        <p:txBody>
          <a:bodyPr spcFirstLastPara="1" wrap="square" lIns="91425" tIns="45700" rIns="91425" bIns="45700" anchor="t" anchorCtr="0">
            <a:spAutoFit/>
          </a:bodyPr>
          <a:lstStyle/>
          <a:p>
            <a:pPr lvl="0">
              <a:lnSpc>
                <a:spcPct val="150000"/>
              </a:lnSpc>
            </a:pPr>
            <a:r>
              <a:rPr lang="en-US" sz="24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Each partner </a:t>
            </a:r>
            <a:r>
              <a:rPr lang="en-US" sz="2400" dirty="0" smtClean="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rPr>
              <a:t>shall identify component(s) </a:t>
            </a:r>
            <a:r>
              <a:rPr lang="en-US" sz="24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from e-Learning courses developed by other partners, to be used as a tool. The goal is not just the usage but also the assessment of the methodology and supporting documentation. Support from the developers will be provided by the partner who developed the component.</a:t>
            </a:r>
          </a:p>
          <a:p>
            <a:pPr marL="342900" lvl="0" indent="-342900">
              <a:lnSpc>
                <a:spcPct val="150000"/>
              </a:lnSpc>
              <a:buFont typeface="Arial" panose="020B0604020202020204" pitchFamily="34" charset="0"/>
              <a:buChar char="•"/>
            </a:pPr>
            <a:r>
              <a:rPr lang="en-US" sz="24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By September 2021, the list of elements of the module (at the scale of two hours effort) will be distributed among partners. </a:t>
            </a:r>
          </a:p>
          <a:p>
            <a:pPr marL="342900" lvl="0" indent="-342900">
              <a:lnSpc>
                <a:spcPct val="150000"/>
              </a:lnSpc>
              <a:buFont typeface="Arial" panose="020B0604020202020204" pitchFamily="34" charset="0"/>
              <a:buChar char="•"/>
            </a:pPr>
            <a:r>
              <a:rPr lang="en-US" sz="24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By November 2021 expressions of interest will be exchanged (with UPM in cc)</a:t>
            </a:r>
            <a:endParaRPr lang="it-IT" sz="24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p:txBody>
      </p:sp>
      <p:sp>
        <p:nvSpPr>
          <p:cNvPr id="11" name="CuadroTexto 10"/>
          <p:cNvSpPr txBox="1"/>
          <p:nvPr/>
        </p:nvSpPr>
        <p:spPr>
          <a:xfrm>
            <a:off x="327480" y="1203190"/>
            <a:ext cx="2266967" cy="400110"/>
          </a:xfrm>
          <a:prstGeom prst="rect">
            <a:avLst/>
          </a:prstGeom>
          <a:noFill/>
        </p:spPr>
        <p:txBody>
          <a:bodyPr wrap="none" rtlCol="0">
            <a:spAutoFit/>
          </a:bodyPr>
          <a:lstStyle/>
          <a:p>
            <a:r>
              <a:rPr lang="en-US" sz="2000" b="1" dirty="0" smtClean="0">
                <a:solidFill>
                  <a:srgbClr val="304987"/>
                </a:solidFill>
              </a:rPr>
              <a:t>REMOTE USAGE</a:t>
            </a:r>
            <a:endParaRPr lang="en-US" sz="2000" b="1" dirty="0">
              <a:solidFill>
                <a:srgbClr val="304987"/>
              </a:solidFill>
            </a:endParaRPr>
          </a:p>
        </p:txBody>
      </p:sp>
    </p:spTree>
    <p:extLst>
      <p:ext uri="{BB962C8B-B14F-4D97-AF65-F5344CB8AC3E}">
        <p14:creationId xmlns:p14="http://schemas.microsoft.com/office/powerpoint/2010/main" val="192287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pic>
        <p:nvPicPr>
          <p:cNvPr id="6" name="Immagine 5">
            <a:extLst>
              <a:ext uri="{FF2B5EF4-FFF2-40B4-BE49-F238E27FC236}">
                <a16:creationId xmlns:a16="http://schemas.microsoft.com/office/drawing/2014/main" id="{7173F74A-A714-8544-9068-0B21A1882256}"/>
              </a:ext>
            </a:extLst>
          </p:cNvPr>
          <p:cNvPicPr>
            <a:picLocks noChangeAspect="1"/>
          </p:cNvPicPr>
          <p:nvPr/>
        </p:nvPicPr>
        <p:blipFill>
          <a:blip r:embed="rId3"/>
          <a:stretch>
            <a:fillRect/>
          </a:stretch>
        </p:blipFill>
        <p:spPr>
          <a:xfrm>
            <a:off x="0" y="-299545"/>
            <a:ext cx="12192000" cy="8226833"/>
          </a:xfrm>
          <a:prstGeom prst="rect">
            <a:avLst/>
          </a:prstGeom>
        </p:spPr>
      </p:pic>
      <p:sp>
        <p:nvSpPr>
          <p:cNvPr id="150" name="Google Shape;150;p7"/>
          <p:cNvSpPr txBox="1">
            <a:spLocks noGrp="1"/>
          </p:cNvSpPr>
          <p:nvPr>
            <p:ph type="body" idx="1"/>
          </p:nvPr>
        </p:nvSpPr>
        <p:spPr>
          <a:xfrm>
            <a:off x="4295553" y="3551303"/>
            <a:ext cx="3595698" cy="114319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en-US" sz="4400" b="1" dirty="0" smtClean="0">
                <a:solidFill>
                  <a:schemeClr val="lt1"/>
                </a:solidFill>
                <a:latin typeface="Arial" panose="020B0604020202020204" pitchFamily="34" charset="0"/>
                <a:ea typeface="Open Sans ExtraBold"/>
                <a:cs typeface="Open Sans ExtraBold"/>
                <a:sym typeface="Open Sans ExtraBold"/>
              </a:rPr>
              <a:t>Thank</a:t>
            </a:r>
            <a:r>
              <a:rPr lang="it-IT" sz="4400" b="1" dirty="0" smtClean="0">
                <a:solidFill>
                  <a:schemeClr val="lt1"/>
                </a:solidFill>
                <a:latin typeface="Arial" panose="020B0604020202020204" pitchFamily="34" charset="0"/>
                <a:ea typeface="Open Sans ExtraBold"/>
                <a:cs typeface="Open Sans ExtraBold"/>
                <a:sym typeface="Open Sans ExtraBold"/>
              </a:rPr>
              <a:t> </a:t>
            </a:r>
            <a:r>
              <a:rPr lang="it-IT" sz="4400" b="1" dirty="0">
                <a:solidFill>
                  <a:schemeClr val="lt1"/>
                </a:solidFill>
                <a:latin typeface="Arial" panose="020B0604020202020204" pitchFamily="34" charset="0"/>
                <a:ea typeface="Open Sans ExtraBold"/>
                <a:cs typeface="Open Sans ExtraBold"/>
                <a:sym typeface="Open Sans ExtraBold"/>
              </a:rPr>
              <a:t>you!</a:t>
            </a:r>
            <a:endParaRPr sz="4400" b="1" dirty="0">
              <a:latin typeface="Arial" panose="020B0604020202020204" pitchFamily="34" charset="0"/>
            </a:endParaRPr>
          </a:p>
        </p:txBody>
      </p:sp>
      <p:pic>
        <p:nvPicPr>
          <p:cNvPr id="7" name="Immagine 6">
            <a:extLst>
              <a:ext uri="{FF2B5EF4-FFF2-40B4-BE49-F238E27FC236}">
                <a16:creationId xmlns:a16="http://schemas.microsoft.com/office/drawing/2014/main" id="{9114E650-2AA0-0D48-91B1-728CE83A1353}"/>
              </a:ext>
            </a:extLst>
          </p:cNvPr>
          <p:cNvPicPr>
            <a:picLocks noChangeAspect="1"/>
          </p:cNvPicPr>
          <p:nvPr/>
        </p:nvPicPr>
        <p:blipFill>
          <a:blip r:embed="rId4"/>
          <a:stretch>
            <a:fillRect/>
          </a:stretch>
        </p:blipFill>
        <p:spPr>
          <a:xfrm>
            <a:off x="5277493" y="1599873"/>
            <a:ext cx="1631819" cy="12882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sp>
        <p:nvSpPr>
          <p:cNvPr id="103" name="Google Shape;103;p2"/>
          <p:cNvSpPr txBox="1"/>
          <p:nvPr/>
        </p:nvSpPr>
        <p:spPr>
          <a:xfrm>
            <a:off x="327481" y="1281201"/>
            <a:ext cx="7529586" cy="2308284"/>
          </a:xfrm>
          <a:prstGeom prst="rect">
            <a:avLst/>
          </a:prstGeom>
          <a:noFill/>
          <a:ln>
            <a:noFill/>
          </a:ln>
        </p:spPr>
        <p:txBody>
          <a:bodyPr spcFirstLastPara="1" wrap="square" lIns="91425" tIns="45700" rIns="91425" bIns="45700" anchor="t" anchorCtr="0">
            <a:spAutoFit/>
          </a:bodyPr>
          <a:lstStyle/>
          <a:p>
            <a:pPr lvl="0">
              <a:lnSpc>
                <a:spcPct val="150000"/>
              </a:lnSpc>
            </a:pPr>
            <a:r>
              <a:rPr lang="en-US" sz="2400" b="1"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Aim and objectives</a:t>
            </a:r>
          </a:p>
          <a:p>
            <a:pPr marL="285750" lvl="0" indent="-285750">
              <a:buFont typeface="Arial" panose="020B0604020202020204" pitchFamily="34" charset="0"/>
              <a:buChar char="•"/>
            </a:pP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To </a:t>
            </a: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prepare e-learning modules </a:t>
            </a:r>
            <a:r>
              <a:rPr lang="en-US" sz="18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rPr>
              <a:t>starting from the training materials prepared and tested in WP3</a:t>
            </a: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a:t>
            </a:r>
            <a:r>
              <a:rPr lang="en-US" sz="1800" b="1" dirty="0">
                <a:solidFill>
                  <a:srgbClr val="304987"/>
                </a:solidFill>
                <a:effectLst>
                  <a:outerShdw blurRad="38100" dist="38100" dir="2700000" algn="tl">
                    <a:srgbClr val="000000">
                      <a:alpha val="43137"/>
                    </a:srgbClr>
                  </a:outerShdw>
                </a:effectLst>
                <a:highlight>
                  <a:srgbClr val="FFFFFF"/>
                </a:highlight>
                <a:latin typeface="Arial Narrow" panose="020B0606020202030204" pitchFamily="34" charset="0"/>
                <a:ea typeface="Tahoma" panose="020B0604030504040204" pitchFamily="34" charset="0"/>
                <a:cs typeface="Tahoma" panose="020B0604030504040204" pitchFamily="34" charset="0"/>
              </a:rPr>
              <a:t>This modules (prepared according to the </a:t>
            </a:r>
            <a:r>
              <a:rPr lang="en-US" sz="1800" b="1" dirty="0" err="1">
                <a:solidFill>
                  <a:srgbClr val="304987"/>
                </a:solidFill>
                <a:effectLst>
                  <a:outerShdw blurRad="38100" dist="38100" dir="2700000" algn="tl">
                    <a:srgbClr val="000000">
                      <a:alpha val="43137"/>
                    </a:srgbClr>
                  </a:outerShdw>
                </a:effectLst>
                <a:highlight>
                  <a:srgbClr val="FFFFFF"/>
                </a:highlight>
                <a:latin typeface="Arial Narrow" panose="020B0606020202030204" pitchFamily="34" charset="0"/>
                <a:ea typeface="Tahoma" panose="020B0604030504040204" pitchFamily="34" charset="0"/>
                <a:cs typeface="Tahoma" panose="020B0604030504040204" pitchFamily="34" charset="0"/>
              </a:rPr>
              <a:t>BoK</a:t>
            </a:r>
            <a:r>
              <a:rPr lang="en-US" sz="1800" b="1" dirty="0">
                <a:solidFill>
                  <a:srgbClr val="304987"/>
                </a:solidFill>
                <a:effectLst>
                  <a:outerShdw blurRad="38100" dist="38100" dir="2700000" algn="tl">
                    <a:srgbClr val="000000">
                      <a:alpha val="43137"/>
                    </a:srgbClr>
                  </a:outerShdw>
                </a:effectLst>
                <a:highlight>
                  <a:srgbClr val="FFFFFF"/>
                </a:highlight>
                <a:latin typeface="Arial Narrow" panose="020B0606020202030204" pitchFamily="34" charset="0"/>
                <a:ea typeface="Tahoma" panose="020B0604030504040204" pitchFamily="34" charset="0"/>
                <a:cs typeface="Tahoma" panose="020B0604030504040204" pitchFamily="34" charset="0"/>
              </a:rPr>
              <a:t>) will be public and available for everybody interesting in </a:t>
            </a:r>
            <a:r>
              <a:rPr lang="en-US" sz="1800" b="1" dirty="0" smtClean="0">
                <a:solidFill>
                  <a:srgbClr val="304987"/>
                </a:solidFill>
                <a:effectLst>
                  <a:outerShdw blurRad="38100" dist="38100" dir="2700000" algn="tl">
                    <a:srgbClr val="000000">
                      <a:alpha val="43137"/>
                    </a:srgbClr>
                  </a:outerShdw>
                </a:effectLst>
                <a:highlight>
                  <a:srgbClr val="FFFFFF"/>
                </a:highlight>
                <a:latin typeface="Arial Narrow" panose="020B0606020202030204" pitchFamily="34" charset="0"/>
                <a:ea typeface="Tahoma" panose="020B0604030504040204" pitchFamily="34" charset="0"/>
                <a:cs typeface="Tahoma" panose="020B0604030504040204" pitchFamily="34" charset="0"/>
              </a:rPr>
              <a:t>them</a:t>
            </a:r>
          </a:p>
          <a:p>
            <a:pPr marL="285750" lvl="0" indent="-285750">
              <a:buFont typeface="Arial" panose="020B0604020202020204" pitchFamily="34" charset="0"/>
              <a:buChar char="•"/>
            </a:pP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To </a:t>
            </a: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learn, for partner universities and companies, how to build e-learning </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materials</a:t>
            </a:r>
          </a:p>
          <a:p>
            <a:pPr marL="285750" lvl="0" indent="-285750">
              <a:buFont typeface="Arial" panose="020B0604020202020204" pitchFamily="34" charset="0"/>
              <a:buChar char="•"/>
            </a:pP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To </a:t>
            </a: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testing the </a:t>
            </a:r>
            <a:r>
              <a:rPr lang="en-US" sz="18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rPr>
              <a:t>effectiveness of blended courses </a:t>
            </a: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(providing traditional classes and e-learning)</a:t>
            </a:r>
            <a:endParaRPr lang="it-IT"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2181" y="0"/>
            <a:ext cx="4462575" cy="6857999"/>
          </a:xfrm>
          <a:prstGeom prst="rect">
            <a:avLst/>
          </a:prstGeom>
        </p:spPr>
      </p:pic>
      <p:sp>
        <p:nvSpPr>
          <p:cNvPr id="4" name="Rectángulo redondeado 3"/>
          <p:cNvSpPr/>
          <p:nvPr/>
        </p:nvSpPr>
        <p:spPr>
          <a:xfrm>
            <a:off x="7857067" y="3939822"/>
            <a:ext cx="2111022" cy="14491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echa derecha 4"/>
          <p:cNvSpPr/>
          <p:nvPr/>
        </p:nvSpPr>
        <p:spPr>
          <a:xfrm>
            <a:off x="7777337" y="4545887"/>
            <a:ext cx="326670" cy="2822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03;p2"/>
          <p:cNvSpPr txBox="1"/>
          <p:nvPr/>
        </p:nvSpPr>
        <p:spPr>
          <a:xfrm>
            <a:off x="1526753" y="3573781"/>
            <a:ext cx="6423377" cy="2954615"/>
          </a:xfrm>
          <a:prstGeom prst="rect">
            <a:avLst/>
          </a:prstGeom>
          <a:noFill/>
          <a:ln>
            <a:noFill/>
          </a:ln>
        </p:spPr>
        <p:txBody>
          <a:bodyPr spcFirstLastPara="1" wrap="square" lIns="91425" tIns="45700" rIns="91425" bIns="45700" anchor="t" anchorCtr="0">
            <a:spAutoFit/>
          </a:bodyPr>
          <a:lstStyle/>
          <a:p>
            <a:pPr lvl="0"/>
            <a:r>
              <a:rPr lang="en-US" sz="2400" b="1"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Tasks</a:t>
            </a:r>
            <a:endParaRPr lang="en-US" sz="2400" b="1"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endParaRPr>
          </a:p>
          <a:p>
            <a:pPr lvl="0"/>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T4.1 - Setup the technical environment for the e-learning system, including serious gaming and learning routes </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extensions</a:t>
            </a:r>
          </a:p>
          <a:p>
            <a:pPr lvl="0"/>
            <a:r>
              <a:rPr lang="en-US" sz="1800" b="1"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T4.2 Defining pedagogical criteria for the e-learning courses and development of a Pilot Action </a:t>
            </a:r>
            <a:r>
              <a:rPr lang="en-US" sz="1800" b="1"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Plan</a:t>
            </a:r>
          </a:p>
          <a:p>
            <a:pPr lvl="0"/>
            <a:r>
              <a:rPr lang="en-US" sz="1800"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T4.3 Preparation of e-learning modules starting from the training materials </a:t>
            </a:r>
            <a:r>
              <a:rPr lang="en-US" sz="1800" dirty="0" smtClean="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prepared</a:t>
            </a:r>
          </a:p>
          <a:p>
            <a:pPr lvl="0"/>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T4.4 Pilot test of the e-learning modules within the partner </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Universities</a:t>
            </a:r>
          </a:p>
          <a:p>
            <a:pPr lvl="0"/>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T4.5 </a:t>
            </a:r>
            <a:r>
              <a:rPr lang="en-US" sz="1800" dirty="0" err="1">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Analysing</a:t>
            </a: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 the feedback received by the </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users</a:t>
            </a:r>
          </a:p>
          <a:p>
            <a:pPr lvl="0"/>
            <a:r>
              <a:rPr lang="en-US" sz="1800"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T4.6 Development of the required improvements</a:t>
            </a:r>
            <a:endParaRPr lang="it-IT" sz="1800"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p:txBody>
      </p:sp>
      <p:sp>
        <p:nvSpPr>
          <p:cNvPr id="100" name="Google Shape;100;p2"/>
          <p:cNvSpPr txBox="1">
            <a:spLocks noGrp="1"/>
          </p:cNvSpPr>
          <p:nvPr>
            <p:ph type="body" idx="1"/>
          </p:nvPr>
        </p:nvSpPr>
        <p:spPr>
          <a:xfrm>
            <a:off x="189158" y="-80922"/>
            <a:ext cx="9323332" cy="1093042"/>
          </a:xfrm>
          <a:prstGeom prst="rect">
            <a:avLst/>
          </a:prstGeom>
          <a:noFill/>
          <a:ln>
            <a:noFill/>
          </a:ln>
        </p:spPr>
        <p:txBody>
          <a:bodyPr spcFirstLastPara="1" wrap="square" lIns="91425" tIns="45700" rIns="91425" bIns="45700" anchor="t" anchorCtr="0">
            <a:noAutofit/>
          </a:bodyPr>
          <a:lstStyle/>
          <a:p>
            <a:pPr marL="1073150" lvl="0" indent="-9588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p:txBody>
      </p:sp>
    </p:spTree>
    <p:extLst>
      <p:ext uri="{BB962C8B-B14F-4D97-AF65-F5344CB8AC3E}">
        <p14:creationId xmlns:p14="http://schemas.microsoft.com/office/powerpoint/2010/main" val="293854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pic>
        <p:nvPicPr>
          <p:cNvPr id="6" name="Imagen 5"/>
          <p:cNvPicPr>
            <a:picLocks noChangeAspect="1"/>
          </p:cNvPicPr>
          <p:nvPr/>
        </p:nvPicPr>
        <p:blipFill>
          <a:blip r:embed="rId4"/>
          <a:stretch>
            <a:fillRect/>
          </a:stretch>
        </p:blipFill>
        <p:spPr>
          <a:xfrm>
            <a:off x="2557235" y="1083733"/>
            <a:ext cx="8967108" cy="5774266"/>
          </a:xfrm>
          <a:prstGeom prst="rect">
            <a:avLst/>
          </a:prstGeom>
        </p:spPr>
      </p:pic>
      <p:cxnSp>
        <p:nvCxnSpPr>
          <p:cNvPr id="8" name="Conector recto 7"/>
          <p:cNvCxnSpPr/>
          <p:nvPr/>
        </p:nvCxnSpPr>
        <p:spPr>
          <a:xfrm>
            <a:off x="6978651" y="1083733"/>
            <a:ext cx="0" cy="583009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a:off x="7590687" y="1083733"/>
            <a:ext cx="29028" cy="5774265"/>
          </a:xfrm>
          <a:prstGeom prst="line">
            <a:avLst/>
          </a:prstGeom>
          <a:ln w="57150">
            <a:solidFill>
              <a:srgbClr val="304987"/>
            </a:solidFill>
            <a:prstDash val="sysDash"/>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7620279" y="1713202"/>
            <a:ext cx="962123" cy="523220"/>
          </a:xfrm>
          <a:prstGeom prst="rect">
            <a:avLst/>
          </a:prstGeom>
          <a:noFill/>
          <a:ln>
            <a:solidFill>
              <a:srgbClr val="304987"/>
            </a:solidFill>
          </a:ln>
        </p:spPr>
        <p:txBody>
          <a:bodyPr wrap="none" rtlCol="0">
            <a:spAutoFit/>
          </a:bodyPr>
          <a:lstStyle/>
          <a:p>
            <a:r>
              <a:rPr lang="en-US" sz="2800" b="1" dirty="0" smtClean="0">
                <a:solidFill>
                  <a:srgbClr val="304987"/>
                </a:solidFill>
              </a:rPr>
              <a:t>WP4</a:t>
            </a:r>
            <a:endParaRPr lang="en-US" sz="2800" b="1" dirty="0">
              <a:solidFill>
                <a:srgbClr val="304987"/>
              </a:solidFill>
            </a:endParaRPr>
          </a:p>
        </p:txBody>
      </p:sp>
      <p:sp>
        <p:nvSpPr>
          <p:cNvPr id="10" name="Google Shape;100;p2"/>
          <p:cNvSpPr txBox="1">
            <a:spLocks noGrp="1"/>
          </p:cNvSpPr>
          <p:nvPr>
            <p:ph type="body" idx="1"/>
          </p:nvPr>
        </p:nvSpPr>
        <p:spPr>
          <a:xfrm>
            <a:off x="189158" y="-123719"/>
            <a:ext cx="11793576" cy="1093042"/>
          </a:xfrm>
          <a:prstGeom prst="rect">
            <a:avLst/>
          </a:prstGeom>
          <a:noFill/>
          <a:ln>
            <a:noFill/>
          </a:ln>
        </p:spPr>
        <p:txBody>
          <a:bodyPr spcFirstLastPara="1" wrap="square" lIns="91425" tIns="45700" rIns="91425" bIns="45700" anchor="t" anchorCtr="0">
            <a:noAutofit/>
          </a:bodyPr>
          <a:lstStyle/>
          <a:p>
            <a:pPr marL="1073150" lvl="0" indent="-9588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a:p>
            <a:pPr marL="0" lvl="0" indent="0" algn="l" rtl="0">
              <a:lnSpc>
                <a:spcPct val="90000"/>
              </a:lnSpc>
              <a:spcBef>
                <a:spcPts val="1000"/>
              </a:spcBef>
              <a:spcAft>
                <a:spcPts val="0"/>
              </a:spcAft>
              <a:buClr>
                <a:schemeClr val="dk1"/>
              </a:buClr>
              <a:buSzPts val="2800"/>
              <a:buNone/>
            </a:pPr>
            <a:endParaRPr b="1" dirty="0">
              <a:latin typeface="Arial Black" panose="020B0A04020102020204" pitchFamily="34" charset="0"/>
              <a:ea typeface="Open Sans ExtraBold"/>
              <a:cs typeface="Open Sans ExtraBold"/>
              <a:sym typeface="Open Sans ExtraBold"/>
            </a:endParaRPr>
          </a:p>
        </p:txBody>
      </p:sp>
    </p:spTree>
    <p:extLst>
      <p:ext uri="{BB962C8B-B14F-4D97-AF65-F5344CB8AC3E}">
        <p14:creationId xmlns:p14="http://schemas.microsoft.com/office/powerpoint/2010/main" val="287973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sp>
        <p:nvSpPr>
          <p:cNvPr id="13" name="CuadroTexto 12"/>
          <p:cNvSpPr txBox="1"/>
          <p:nvPr/>
        </p:nvSpPr>
        <p:spPr>
          <a:xfrm>
            <a:off x="7620279" y="1713202"/>
            <a:ext cx="962123" cy="523220"/>
          </a:xfrm>
          <a:prstGeom prst="rect">
            <a:avLst/>
          </a:prstGeom>
          <a:noFill/>
          <a:ln>
            <a:solidFill>
              <a:srgbClr val="304987"/>
            </a:solidFill>
          </a:ln>
        </p:spPr>
        <p:txBody>
          <a:bodyPr wrap="none" rtlCol="0">
            <a:spAutoFit/>
          </a:bodyPr>
          <a:lstStyle/>
          <a:p>
            <a:r>
              <a:rPr lang="en-US" sz="2800" b="1" dirty="0" smtClean="0">
                <a:solidFill>
                  <a:srgbClr val="304987"/>
                </a:solidFill>
              </a:rPr>
              <a:t>WP4</a:t>
            </a:r>
            <a:endParaRPr lang="en-US" sz="2800" b="1" dirty="0">
              <a:solidFill>
                <a:srgbClr val="304987"/>
              </a:solidFill>
            </a:endParaRPr>
          </a:p>
        </p:txBody>
      </p:sp>
      <p:sp>
        <p:nvSpPr>
          <p:cNvPr id="10" name="Google Shape;100;p2"/>
          <p:cNvSpPr txBox="1">
            <a:spLocks noGrp="1"/>
          </p:cNvSpPr>
          <p:nvPr>
            <p:ph type="body" idx="1"/>
          </p:nvPr>
        </p:nvSpPr>
        <p:spPr>
          <a:xfrm>
            <a:off x="189158" y="-123719"/>
            <a:ext cx="11793576" cy="1093042"/>
          </a:xfrm>
          <a:prstGeom prst="rect">
            <a:avLst/>
          </a:prstGeom>
          <a:noFill/>
          <a:ln>
            <a:noFill/>
          </a:ln>
        </p:spPr>
        <p:txBody>
          <a:bodyPr spcFirstLastPara="1" wrap="square" lIns="91425" tIns="45700" rIns="91425" bIns="45700" anchor="t" anchorCtr="0">
            <a:noAutofit/>
          </a:bodyPr>
          <a:lstStyle/>
          <a:p>
            <a:pPr marL="1073150" lvl="0" indent="-9588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a:p>
            <a:pPr marL="0" lvl="0" indent="0" algn="l" rtl="0">
              <a:lnSpc>
                <a:spcPct val="90000"/>
              </a:lnSpc>
              <a:spcBef>
                <a:spcPts val="1000"/>
              </a:spcBef>
              <a:spcAft>
                <a:spcPts val="0"/>
              </a:spcAft>
              <a:buClr>
                <a:schemeClr val="dk1"/>
              </a:buClr>
              <a:buSzPts val="2800"/>
              <a:buNone/>
            </a:pPr>
            <a:endParaRPr b="1" dirty="0">
              <a:latin typeface="Arial Black" panose="020B0A04020102020204" pitchFamily="34" charset="0"/>
              <a:ea typeface="Open Sans ExtraBold"/>
              <a:cs typeface="Open Sans ExtraBold"/>
              <a:sym typeface="Open Sans ExtraBold"/>
            </a:endParaRPr>
          </a:p>
        </p:txBody>
      </p:sp>
      <p:pic>
        <p:nvPicPr>
          <p:cNvPr id="9" name="Immagine 6"/>
          <p:cNvPicPr/>
          <p:nvPr/>
        </p:nvPicPr>
        <p:blipFill>
          <a:blip r:embed="rId4"/>
          <a:stretch>
            <a:fillRect/>
          </a:stretch>
        </p:blipFill>
        <p:spPr bwMode="auto">
          <a:xfrm>
            <a:off x="838200" y="1083733"/>
            <a:ext cx="11144534" cy="4585547"/>
          </a:xfrm>
          <a:prstGeom prst="rect">
            <a:avLst/>
          </a:prstGeom>
        </p:spPr>
      </p:pic>
      <p:cxnSp>
        <p:nvCxnSpPr>
          <p:cNvPr id="8" name="Conector recto 7"/>
          <p:cNvCxnSpPr/>
          <p:nvPr/>
        </p:nvCxnSpPr>
        <p:spPr>
          <a:xfrm>
            <a:off x="5664201" y="1027905"/>
            <a:ext cx="0" cy="583009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a:off x="5693307" y="969323"/>
            <a:ext cx="29028" cy="5774265"/>
          </a:xfrm>
          <a:prstGeom prst="line">
            <a:avLst/>
          </a:prstGeom>
          <a:ln w="57150">
            <a:solidFill>
              <a:srgbClr val="30498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75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sp>
        <p:nvSpPr>
          <p:cNvPr id="9" name="Google Shape;103;p2"/>
          <p:cNvSpPr txBox="1"/>
          <p:nvPr/>
        </p:nvSpPr>
        <p:spPr>
          <a:xfrm>
            <a:off x="327480" y="1631323"/>
            <a:ext cx="11683897" cy="2539116"/>
          </a:xfrm>
          <a:prstGeom prst="rect">
            <a:avLst/>
          </a:prstGeom>
          <a:noFill/>
          <a:ln>
            <a:noFill/>
          </a:ln>
        </p:spPr>
        <p:txBody>
          <a:bodyPr spcFirstLastPara="1" wrap="square" lIns="91425" tIns="45700" rIns="91425" bIns="45700" anchor="t" anchorCtr="0">
            <a:spAutoFit/>
          </a:bodyPr>
          <a:lstStyle/>
          <a:p>
            <a:pPr marL="541338" lvl="0" indent="-541338">
              <a:lnSpc>
                <a:spcPct val="150000"/>
              </a:lnSpc>
            </a:pPr>
            <a:r>
              <a:rPr lang="en-US" sz="1800" b="1"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R 4.1</a:t>
            </a:r>
            <a:r>
              <a:rPr lang="en-US" sz="1800" b="1"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Memorandum on technical criteria for the development of e-learning modules and requirements of the technical environment</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(M23)   </a:t>
            </a:r>
            <a:r>
              <a:rPr lang="en-US" sz="1800" b="1" dirty="0" smtClean="0">
                <a:solidFill>
                  <a:srgbClr val="304987"/>
                </a:solidFill>
                <a:effectLst>
                  <a:outerShdw blurRad="38100" dist="38100" dir="2700000" algn="tl">
                    <a:srgbClr val="000000">
                      <a:alpha val="43137"/>
                    </a:srgbClr>
                  </a:outerShdw>
                </a:effectLst>
                <a:highlight>
                  <a:srgbClr val="FFFFFF"/>
                </a:highlight>
                <a:latin typeface="Arial Narrow" panose="020B0606020202030204" pitchFamily="34" charset="0"/>
                <a:ea typeface="Tahoma" panose="020B0604030504040204" pitchFamily="34" charset="0"/>
                <a:cs typeface="Tahoma" panose="020B0604030504040204" pitchFamily="34" charset="0"/>
              </a:rPr>
              <a:t>UPM</a:t>
            </a:r>
            <a:endPar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endParaRPr>
          </a:p>
          <a:p>
            <a:pPr marL="285750" lvl="4" indent="-285750">
              <a:spcAft>
                <a:spcPts val="600"/>
              </a:spcAft>
              <a:buFont typeface="Arial" panose="020B0604020202020204" pitchFamily="34" charset="0"/>
              <a:buChar char="•"/>
            </a:pP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UPM will produce </a:t>
            </a:r>
            <a:r>
              <a:rPr lang="en-US" sz="18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a document in which the main technical requirements and features for both the e-learning modules to be developed by the partners and the environment </a:t>
            </a: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where to store them are described.</a:t>
            </a:r>
          </a:p>
          <a:p>
            <a:pPr marL="285750" lvl="4" indent="-285750">
              <a:spcAft>
                <a:spcPts val="600"/>
              </a:spcAft>
              <a:buFont typeface="Arial" panose="020B0604020202020204" pitchFamily="34" charset="0"/>
              <a:buChar char="•"/>
            </a:pP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Indeed, </a:t>
            </a:r>
            <a:r>
              <a:rPr lang="en-US" sz="18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a common live-testbed for implementation will be provided </a:t>
            </a: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with access rights to the partners according to their profile</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a:t>
            </a:r>
          </a:p>
          <a:p>
            <a:pPr marL="285750" lvl="4" indent="-285750">
              <a:spcAft>
                <a:spcPts val="600"/>
              </a:spcAft>
              <a:buFont typeface="Arial" panose="020B0604020202020204" pitchFamily="34" charset="0"/>
              <a:buChar char="•"/>
            </a:pP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The document will also cover the ways for exchanging and deliver courses, by considering to deliver a Shareable Content Object Reference Model (SCORM) package.</a:t>
            </a:r>
            <a:endParaRPr lang="it-IT"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p:txBody>
      </p:sp>
      <p:sp>
        <p:nvSpPr>
          <p:cNvPr id="13" name="Google Shape;100;p2"/>
          <p:cNvSpPr txBox="1">
            <a:spLocks noGrp="1"/>
          </p:cNvSpPr>
          <p:nvPr>
            <p:ph type="body" idx="1"/>
          </p:nvPr>
        </p:nvSpPr>
        <p:spPr>
          <a:xfrm>
            <a:off x="189158" y="-82775"/>
            <a:ext cx="11683528" cy="1093042"/>
          </a:xfrm>
          <a:prstGeom prst="rect">
            <a:avLst/>
          </a:prstGeom>
          <a:noFill/>
          <a:ln>
            <a:noFill/>
          </a:ln>
        </p:spPr>
        <p:txBody>
          <a:bodyPr spcFirstLastPara="1" wrap="square" lIns="91425" tIns="45700" rIns="91425" bIns="45700" anchor="t" anchorCtr="0">
            <a:noAutofit/>
          </a:bodyPr>
          <a:lstStyle/>
          <a:p>
            <a:pPr marL="1162050" lvl="0" indent="-10477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p:txBody>
      </p:sp>
      <p:sp>
        <p:nvSpPr>
          <p:cNvPr id="4" name="CuadroTexto 3"/>
          <p:cNvSpPr txBox="1"/>
          <p:nvPr/>
        </p:nvSpPr>
        <p:spPr>
          <a:xfrm>
            <a:off x="327480" y="1275642"/>
            <a:ext cx="2481770" cy="400110"/>
          </a:xfrm>
          <a:prstGeom prst="rect">
            <a:avLst/>
          </a:prstGeom>
          <a:noFill/>
        </p:spPr>
        <p:txBody>
          <a:bodyPr wrap="none" rtlCol="0">
            <a:spAutoFit/>
          </a:bodyPr>
          <a:lstStyle/>
          <a:p>
            <a:r>
              <a:rPr lang="en-US" sz="2000" b="1" dirty="0" smtClean="0">
                <a:solidFill>
                  <a:srgbClr val="304987"/>
                </a:solidFill>
              </a:rPr>
              <a:t>DELIVERABLES (I)</a:t>
            </a:r>
            <a:endParaRPr lang="en-US" sz="2000" b="1" dirty="0">
              <a:solidFill>
                <a:srgbClr val="304987"/>
              </a:solidFill>
            </a:endParaRPr>
          </a:p>
        </p:txBody>
      </p:sp>
      <p:sp>
        <p:nvSpPr>
          <p:cNvPr id="8" name="Rectángulo 7"/>
          <p:cNvSpPr/>
          <p:nvPr/>
        </p:nvSpPr>
        <p:spPr>
          <a:xfrm>
            <a:off x="1044475" y="4467928"/>
            <a:ext cx="10535287" cy="1015663"/>
          </a:xfrm>
          <a:prstGeom prst="rect">
            <a:avLst/>
          </a:prstGeom>
        </p:spPr>
        <p:txBody>
          <a:bodyPr wrap="square">
            <a:spAutoFit/>
          </a:bodyPr>
          <a:lstStyle/>
          <a:p>
            <a:pPr marL="628650" lvl="0" indent="-628650"/>
            <a:r>
              <a:rPr lang="en-US" sz="2000" b="1" dirty="0" smtClean="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The T4.1 is under the UPM responsibility, however it would be great to collect some aspects considered as requirements from the approach you want to use, in order to have a common view and a useful testbed for usage.</a:t>
            </a:r>
            <a:endParaRPr lang="en-US" sz="20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sp>
        <p:nvSpPr>
          <p:cNvPr id="13" name="Google Shape;100;p2"/>
          <p:cNvSpPr txBox="1">
            <a:spLocks noGrp="1"/>
          </p:cNvSpPr>
          <p:nvPr>
            <p:ph type="body" idx="1"/>
          </p:nvPr>
        </p:nvSpPr>
        <p:spPr>
          <a:xfrm>
            <a:off x="189158" y="-110071"/>
            <a:ext cx="11683528" cy="1093042"/>
          </a:xfrm>
          <a:prstGeom prst="rect">
            <a:avLst/>
          </a:prstGeom>
          <a:noFill/>
          <a:ln>
            <a:noFill/>
          </a:ln>
        </p:spPr>
        <p:txBody>
          <a:bodyPr spcFirstLastPara="1" wrap="square" lIns="91425" tIns="45700" rIns="91425" bIns="45700" anchor="t" anchorCtr="0">
            <a:noAutofit/>
          </a:bodyPr>
          <a:lstStyle/>
          <a:p>
            <a:pPr marL="1162050" lvl="0" indent="-10477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p:txBody>
      </p:sp>
      <p:sp>
        <p:nvSpPr>
          <p:cNvPr id="3" name="Rectángulo 2"/>
          <p:cNvSpPr/>
          <p:nvPr/>
        </p:nvSpPr>
        <p:spPr>
          <a:xfrm>
            <a:off x="539112" y="1293434"/>
            <a:ext cx="10535287" cy="707886"/>
          </a:xfrm>
          <a:prstGeom prst="rect">
            <a:avLst/>
          </a:prstGeom>
        </p:spPr>
        <p:txBody>
          <a:bodyPr wrap="square">
            <a:spAutoFit/>
          </a:bodyPr>
          <a:lstStyle/>
          <a:p>
            <a:pPr marL="628650" lvl="0" indent="-628650"/>
            <a:r>
              <a:rPr lang="en-US" sz="20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T4.1 - Setup the technical environment for the e-learning system, including serious gaming and learning routes extensions</a:t>
            </a:r>
          </a:p>
        </p:txBody>
      </p:sp>
      <p:sp>
        <p:nvSpPr>
          <p:cNvPr id="5" name="Rectángulo 4"/>
          <p:cNvSpPr/>
          <p:nvPr/>
        </p:nvSpPr>
        <p:spPr>
          <a:xfrm>
            <a:off x="1549838" y="2165884"/>
            <a:ext cx="10200202" cy="3046988"/>
          </a:xfrm>
          <a:prstGeom prst="rect">
            <a:avLst/>
          </a:prstGeom>
        </p:spPr>
        <p:txBody>
          <a:bodyPr wrap="square">
            <a:spAutoFit/>
          </a:bodyPr>
          <a:lstStyle/>
          <a:p>
            <a:r>
              <a:rPr lang="en-US" sz="2400" b="1" dirty="0" smtClean="0">
                <a:solidFill>
                  <a:srgbClr val="FF0000"/>
                </a:solidFill>
                <a:highlight>
                  <a:srgbClr val="FFFFFF"/>
                </a:highlight>
                <a:latin typeface="Arial" panose="020B0604020202020204" pitchFamily="34" charset="0"/>
                <a:ea typeface="Tahoma" panose="020B0604030504040204" pitchFamily="34" charset="0"/>
                <a:cs typeface="Tahoma" panose="020B0604030504040204" pitchFamily="34" charset="0"/>
                <a:sym typeface="Open Sans"/>
              </a:rPr>
              <a:t>Relevant questions:</a:t>
            </a:r>
          </a:p>
          <a:p>
            <a:pPr marL="457200" indent="-457200">
              <a:buAutoNum type="alphaLcParenR"/>
            </a:pPr>
            <a:r>
              <a:rPr lang="en-US" sz="2400" dirty="0" smtClean="0">
                <a:solidFill>
                  <a:schemeClr val="tx1"/>
                </a:solidFill>
                <a:highlight>
                  <a:srgbClr val="FFFFFF"/>
                </a:highlight>
                <a:latin typeface="Arial Narrow" panose="020B0606020202030204" pitchFamily="34" charset="0"/>
                <a:sym typeface="Open Sans"/>
              </a:rPr>
              <a:t>To define a common environment to implement learning modules.  </a:t>
            </a:r>
            <a:r>
              <a:rPr lang="en-US" sz="2400" b="1" i="1" dirty="0" smtClean="0">
                <a:solidFill>
                  <a:schemeClr val="tx1"/>
                </a:solidFill>
                <a:highlight>
                  <a:srgbClr val="FFFFFF"/>
                </a:highlight>
                <a:latin typeface="Arial Narrow" panose="020B0606020202030204" pitchFamily="34" charset="0"/>
                <a:sym typeface="Open Sans"/>
              </a:rPr>
              <a:t>Is it valid for you to adopt Moodle as LMS ?</a:t>
            </a:r>
          </a:p>
          <a:p>
            <a:endParaRPr lang="en-US" sz="2400" b="1" dirty="0" smtClean="0">
              <a:solidFill>
                <a:schemeClr val="tx1"/>
              </a:solidFill>
              <a:highlight>
                <a:srgbClr val="FFFFFF"/>
              </a:highlight>
              <a:latin typeface="Arial Narrow" panose="020B0606020202030204" pitchFamily="34" charset="0"/>
              <a:sym typeface="Open Sans"/>
            </a:endParaRPr>
          </a:p>
          <a:p>
            <a:pPr marL="457200" indent="-457200">
              <a:buAutoNum type="alphaLcParenR"/>
            </a:pPr>
            <a:r>
              <a:rPr lang="en-US" sz="2400" b="1" dirty="0" smtClean="0">
                <a:solidFill>
                  <a:schemeClr val="tx1"/>
                </a:solidFill>
                <a:highlight>
                  <a:srgbClr val="FFFFFF"/>
                </a:highlight>
                <a:latin typeface="Arial Narrow" panose="020B0606020202030204" pitchFamily="34" charset="0"/>
                <a:sym typeface="Open Sans"/>
              </a:rPr>
              <a:t>Are you willing to use gamification tools?   Which of them are you envisaging? Do they need to be synchronous or asynchronous?</a:t>
            </a:r>
          </a:p>
          <a:p>
            <a:pPr marL="457200" indent="-457200">
              <a:buAutoNum type="alphaLcParenR"/>
            </a:pPr>
            <a:endParaRPr lang="en-US" sz="2400" b="1" dirty="0">
              <a:solidFill>
                <a:schemeClr val="tx1"/>
              </a:solidFill>
              <a:highlight>
                <a:srgbClr val="FFFFFF"/>
              </a:highlight>
              <a:latin typeface="Arial Narrow" panose="020B0606020202030204" pitchFamily="34" charset="0"/>
              <a:sym typeface="Open Sans"/>
            </a:endParaRPr>
          </a:p>
          <a:p>
            <a:pPr marL="457200" indent="-457200">
              <a:buAutoNum type="alphaLcParenR"/>
            </a:pPr>
            <a:r>
              <a:rPr lang="en-US" sz="2400" b="1" dirty="0" smtClean="0">
                <a:solidFill>
                  <a:schemeClr val="tx1"/>
                </a:solidFill>
                <a:highlight>
                  <a:srgbClr val="FFFFFF"/>
                </a:highlight>
                <a:latin typeface="Arial Narrow" panose="020B0606020202030204" pitchFamily="34" charset="0"/>
                <a:sym typeface="Open Sans"/>
              </a:rPr>
              <a:t>Is there any specific technological tool or protocol you’d like to suggest?</a:t>
            </a:r>
            <a:endParaRPr lang="en-US" sz="2400" b="1" dirty="0" smtClean="0">
              <a:solidFill>
                <a:srgbClr val="FF0000"/>
              </a:solidFill>
              <a:highlight>
                <a:srgbClr val="FFFFFF"/>
              </a:highlight>
              <a:latin typeface="Arial Narrow" panose="020B0606020202030204" pitchFamily="34" charset="0"/>
              <a:sym typeface="Open Sans"/>
            </a:endParaRPr>
          </a:p>
        </p:txBody>
      </p:sp>
    </p:spTree>
    <p:extLst>
      <p:ext uri="{BB962C8B-B14F-4D97-AF65-F5344CB8AC3E}">
        <p14:creationId xmlns:p14="http://schemas.microsoft.com/office/powerpoint/2010/main" val="2975345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sp>
        <p:nvSpPr>
          <p:cNvPr id="103" name="Google Shape;103;p2"/>
          <p:cNvSpPr txBox="1"/>
          <p:nvPr/>
        </p:nvSpPr>
        <p:spPr>
          <a:xfrm>
            <a:off x="1549838" y="1889977"/>
            <a:ext cx="10405601" cy="4278054"/>
          </a:xfrm>
          <a:prstGeom prst="rect">
            <a:avLst/>
          </a:prstGeom>
          <a:noFill/>
          <a:ln>
            <a:noFill/>
          </a:ln>
        </p:spPr>
        <p:txBody>
          <a:bodyPr spcFirstLastPara="1" wrap="square" lIns="91425" tIns="45700" rIns="91425" bIns="45700" anchor="t" anchorCtr="0">
            <a:spAutoFit/>
          </a:bodyPr>
          <a:lstStyle/>
          <a:p>
            <a:pPr lvl="0">
              <a:lnSpc>
                <a:spcPct val="150000"/>
              </a:lnSpc>
            </a:pPr>
            <a:r>
              <a:rPr lang="en-US" sz="2400" b="1"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Initial considerations (alignment with WP3)</a:t>
            </a:r>
            <a:endParaRPr lang="en-US" sz="2400" b="1"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No matter when we are committed to prepare e-learning modules, </a:t>
            </a:r>
            <a:r>
              <a:rPr lang="en-US" sz="2400" b="1" u="sng"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you are not forced </a:t>
            </a:r>
            <a:r>
              <a:rPr lang="en-US" sz="24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to use our testbed, only if it does make sense for you.</a:t>
            </a:r>
          </a:p>
          <a:p>
            <a:pPr marL="285750" lvl="0" indent="-285750">
              <a:buFont typeface="Arial" panose="020B0604020202020204" pitchFamily="34" charset="0"/>
              <a:buChar char="•"/>
            </a:pPr>
            <a:endParaRPr lang="en-US" sz="10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In any case, the T3.4 (</a:t>
            </a:r>
            <a:r>
              <a:rPr lang="en-US" sz="2400" b="1" u="sng"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Piloting </a:t>
            </a:r>
            <a:r>
              <a:rPr lang="en-US" sz="24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the new modules) can be run in the way you want (F2F, Blended, or 100% eLearning) depending on  your agreements with the WP3 coordinator, but it must be </a:t>
            </a:r>
            <a:r>
              <a:rPr lang="en-US" sz="2400" b="1" u="sng"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carried out formally BEFORE </a:t>
            </a:r>
            <a:r>
              <a:rPr lang="en-US" sz="24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start second round, which will be carried out in the WP4 approach.</a:t>
            </a:r>
          </a:p>
          <a:p>
            <a:pPr marL="285750" lvl="0" indent="-285750">
              <a:buFont typeface="Arial" panose="020B0604020202020204" pitchFamily="34" charset="0"/>
              <a:buChar char="•"/>
            </a:pPr>
            <a:endParaRPr lang="en-US" sz="10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a:p>
            <a:pPr marL="285750" lvl="0" indent="-285750">
              <a:buFont typeface="Arial" panose="020B0604020202020204" pitchFamily="34" charset="0"/>
              <a:buChar char="•"/>
            </a:pPr>
            <a:r>
              <a:rPr lang="en-US" sz="24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In all the cases we want to give you the maximum flexibility and freedom. However you are kindly requested to contribute in bringing consistency for the compromised Deliverables.</a:t>
            </a:r>
            <a:endParaRPr lang="it-IT" sz="24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sp>
        <p:nvSpPr>
          <p:cNvPr id="100" name="Google Shape;100;p2"/>
          <p:cNvSpPr txBox="1">
            <a:spLocks noGrp="1"/>
          </p:cNvSpPr>
          <p:nvPr>
            <p:ph type="body" idx="1"/>
          </p:nvPr>
        </p:nvSpPr>
        <p:spPr>
          <a:xfrm>
            <a:off x="189157" y="137446"/>
            <a:ext cx="11766281" cy="1093042"/>
          </a:xfrm>
          <a:prstGeom prst="rect">
            <a:avLst/>
          </a:prstGeom>
          <a:noFill/>
          <a:ln>
            <a:noFill/>
          </a:ln>
        </p:spPr>
        <p:txBody>
          <a:bodyPr spcFirstLastPara="1" wrap="square" lIns="91425" tIns="45700" rIns="91425" bIns="45700" anchor="t" anchorCtr="0">
            <a:noAutofit/>
          </a:bodyPr>
          <a:lstStyle/>
          <a:p>
            <a:pPr marL="1073150" lvl="0" indent="-9588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p:txBody>
      </p:sp>
    </p:spTree>
    <p:extLst>
      <p:ext uri="{BB962C8B-B14F-4D97-AF65-F5344CB8AC3E}">
        <p14:creationId xmlns:p14="http://schemas.microsoft.com/office/powerpoint/2010/main" val="3879289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sp>
        <p:nvSpPr>
          <p:cNvPr id="13" name="Google Shape;100;p2"/>
          <p:cNvSpPr txBox="1">
            <a:spLocks noGrp="1"/>
          </p:cNvSpPr>
          <p:nvPr>
            <p:ph type="body" idx="1"/>
          </p:nvPr>
        </p:nvSpPr>
        <p:spPr>
          <a:xfrm>
            <a:off x="189158" y="81001"/>
            <a:ext cx="11683528" cy="1093042"/>
          </a:xfrm>
          <a:prstGeom prst="rect">
            <a:avLst/>
          </a:prstGeom>
          <a:noFill/>
          <a:ln>
            <a:noFill/>
          </a:ln>
        </p:spPr>
        <p:txBody>
          <a:bodyPr spcFirstLastPara="1" wrap="square" lIns="91425" tIns="45700" rIns="91425" bIns="45700" anchor="t" anchorCtr="0">
            <a:noAutofit/>
          </a:bodyPr>
          <a:lstStyle/>
          <a:p>
            <a:pPr marL="1162050" lvl="0" indent="-10477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p:txBody>
      </p:sp>
      <p:sp>
        <p:nvSpPr>
          <p:cNvPr id="14" name="Google Shape;103;p2"/>
          <p:cNvSpPr txBox="1"/>
          <p:nvPr/>
        </p:nvSpPr>
        <p:spPr>
          <a:xfrm>
            <a:off x="380640" y="1962259"/>
            <a:ext cx="11683897" cy="1138733"/>
          </a:xfrm>
          <a:prstGeom prst="rect">
            <a:avLst/>
          </a:prstGeom>
          <a:noFill/>
          <a:ln>
            <a:noFill/>
          </a:ln>
        </p:spPr>
        <p:txBody>
          <a:bodyPr spcFirstLastPara="1" wrap="square" lIns="91425" tIns="45700" rIns="91425" bIns="45700" anchor="t" anchorCtr="0">
            <a:spAutoFit/>
          </a:bodyPr>
          <a:lstStyle/>
          <a:p>
            <a:pPr marL="541338" lvl="0" indent="-541338">
              <a:lnSpc>
                <a:spcPct val="150000"/>
              </a:lnSpc>
            </a:pPr>
            <a:r>
              <a:rPr lang="en-US" sz="1800" b="1" dirty="0" smtClean="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rPr>
              <a:t>R 4.2</a:t>
            </a:r>
            <a:r>
              <a:rPr lang="en-US" sz="18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rPr>
              <a:t>: E-learning Pedagogical Strategy</a:t>
            </a:r>
            <a:r>
              <a:rPr lang="en-US" sz="1800" b="1" dirty="0" smtClean="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rPr>
              <a:t>. </a:t>
            </a:r>
            <a:r>
              <a:rPr lang="en-US"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rPr>
              <a:t>	(M24)   </a:t>
            </a:r>
            <a:r>
              <a:rPr lang="en-US" sz="1800" b="1" dirty="0" smtClean="0">
                <a:solidFill>
                  <a:srgbClr val="304987"/>
                </a:solidFill>
                <a:effectLst>
                  <a:outerShdw blurRad="38100" dist="38100" dir="2700000" algn="tl">
                    <a:srgbClr val="000000">
                      <a:alpha val="43137"/>
                    </a:srgbClr>
                  </a:outerShdw>
                </a:effectLst>
                <a:highlight>
                  <a:srgbClr val="FFFFFF"/>
                </a:highlight>
                <a:latin typeface="Arial Narrow" panose="020B0606020202030204" pitchFamily="34" charset="0"/>
                <a:ea typeface="Tahoma" panose="020B0604030504040204" pitchFamily="34" charset="0"/>
                <a:cs typeface="Tahoma" panose="020B0604030504040204" pitchFamily="34" charset="0"/>
              </a:rPr>
              <a:t>UPM and all</a:t>
            </a:r>
            <a:endPar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endParaRPr>
          </a:p>
          <a:p>
            <a:pPr marL="285750" lvl="4" indent="-285750">
              <a:spcAft>
                <a:spcPts val="600"/>
              </a:spcAft>
              <a:buFont typeface="Arial" panose="020B0604020202020204" pitchFamily="34" charset="0"/>
              <a:buChar char="•"/>
            </a:pP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The </a:t>
            </a:r>
            <a:r>
              <a:rPr lang="en-US" sz="18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Report will describe the best pedagogical practices to be followed for the preparation of the e-learning modules</a:t>
            </a:r>
            <a:r>
              <a:rPr lang="en-US" sz="1800" dirty="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 It will contain guidelines and practical information for the partners to develop the e-learning modules</a:t>
            </a:r>
            <a:endParaRPr lang="it-IT" sz="1800" dirty="0" smtClean="0">
              <a:solidFill>
                <a:srgbClr val="304987"/>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endParaRPr>
          </a:p>
        </p:txBody>
      </p:sp>
      <p:sp>
        <p:nvSpPr>
          <p:cNvPr id="4" name="CuadroTexto 3"/>
          <p:cNvSpPr txBox="1"/>
          <p:nvPr/>
        </p:nvSpPr>
        <p:spPr>
          <a:xfrm>
            <a:off x="327480" y="1275642"/>
            <a:ext cx="2552302" cy="400110"/>
          </a:xfrm>
          <a:prstGeom prst="rect">
            <a:avLst/>
          </a:prstGeom>
          <a:noFill/>
        </p:spPr>
        <p:txBody>
          <a:bodyPr wrap="none" rtlCol="0">
            <a:spAutoFit/>
          </a:bodyPr>
          <a:lstStyle/>
          <a:p>
            <a:r>
              <a:rPr lang="en-US" sz="2000" b="1" dirty="0" smtClean="0">
                <a:solidFill>
                  <a:srgbClr val="304987"/>
                </a:solidFill>
              </a:rPr>
              <a:t>DELIVERABLES (II)</a:t>
            </a:r>
            <a:endParaRPr lang="en-US" sz="2000" b="1" dirty="0">
              <a:solidFill>
                <a:srgbClr val="304987"/>
              </a:solidFill>
            </a:endParaRPr>
          </a:p>
        </p:txBody>
      </p:sp>
      <p:grpSp>
        <p:nvGrpSpPr>
          <p:cNvPr id="10" name="Grupo 9"/>
          <p:cNvGrpSpPr/>
          <p:nvPr/>
        </p:nvGrpSpPr>
        <p:grpSpPr>
          <a:xfrm>
            <a:off x="1603631" y="3100992"/>
            <a:ext cx="8729089" cy="3265518"/>
            <a:chOff x="359138" y="1786239"/>
            <a:chExt cx="6926655" cy="2675256"/>
          </a:xfrm>
        </p:grpSpPr>
        <p:pic>
          <p:nvPicPr>
            <p:cNvPr id="11" name="Imagen 10"/>
            <p:cNvPicPr>
              <a:picLocks noChangeAspect="1"/>
            </p:cNvPicPr>
            <p:nvPr/>
          </p:nvPicPr>
          <p:blipFill>
            <a:blip r:embed="rId4"/>
            <a:stretch>
              <a:fillRect/>
            </a:stretch>
          </p:blipFill>
          <p:spPr>
            <a:xfrm>
              <a:off x="359138" y="1786239"/>
              <a:ext cx="6862724" cy="2675256"/>
            </a:xfrm>
            <a:prstGeom prst="rect">
              <a:avLst/>
            </a:prstGeom>
          </p:spPr>
        </p:pic>
        <p:sp>
          <p:nvSpPr>
            <p:cNvPr id="12" name="CuadroTexto 11"/>
            <p:cNvSpPr txBox="1"/>
            <p:nvPr/>
          </p:nvSpPr>
          <p:spPr>
            <a:xfrm>
              <a:off x="5626008" y="4202552"/>
              <a:ext cx="1659785" cy="252144"/>
            </a:xfrm>
            <a:prstGeom prst="rect">
              <a:avLst/>
            </a:prstGeom>
            <a:noFill/>
          </p:spPr>
          <p:txBody>
            <a:bodyPr wrap="square" rtlCol="0">
              <a:spAutoFit/>
            </a:bodyPr>
            <a:lstStyle/>
            <a:p>
              <a:r>
                <a:rPr lang="en-US" dirty="0" err="1"/>
                <a:t>Gitelman</a:t>
              </a:r>
              <a:r>
                <a:rPr lang="en-US" dirty="0"/>
                <a:t> et al, 2019 </a:t>
              </a:r>
            </a:p>
          </p:txBody>
        </p:sp>
      </p:grpSp>
      <p:sp>
        <p:nvSpPr>
          <p:cNvPr id="3" name="Rectángulo 2"/>
          <p:cNvSpPr/>
          <p:nvPr/>
        </p:nvSpPr>
        <p:spPr>
          <a:xfrm>
            <a:off x="10163064" y="2921615"/>
            <a:ext cx="1992853" cy="1754326"/>
          </a:xfrm>
          <a:prstGeom prst="rect">
            <a:avLst/>
          </a:prstGeom>
          <a:noFill/>
        </p:spPr>
        <p:txBody>
          <a:bodyPr wrap="none" lIns="91440" tIns="45720" rIns="91440" bIns="45720">
            <a:spAutoFit/>
          </a:bodyPr>
          <a:lstStyle/>
          <a:p>
            <a:pPr algn="ctr"/>
            <a:r>
              <a:rPr lang="es-ES" sz="5400" b="0" cap="none" spc="0" dirty="0" err="1" smtClean="0">
                <a:ln w="0"/>
                <a:solidFill>
                  <a:schemeClr val="accent1"/>
                </a:solidFill>
                <a:effectLst>
                  <a:outerShdw blurRad="38100" dist="25400" dir="5400000" algn="ctr" rotWithShape="0">
                    <a:srgbClr val="6E747A">
                      <a:alpha val="43000"/>
                    </a:srgbClr>
                  </a:outerShdw>
                </a:effectLst>
              </a:rPr>
              <a:t>BoK</a:t>
            </a:r>
            <a:r>
              <a:rPr lang="es-ES" sz="5400" b="0" cap="none" spc="0" dirty="0" smtClean="0">
                <a:ln w="0"/>
                <a:solidFill>
                  <a:schemeClr val="accent1"/>
                </a:solidFill>
                <a:effectLst>
                  <a:outerShdw blurRad="38100" dist="25400" dir="5400000" algn="ctr" rotWithShape="0">
                    <a:srgbClr val="6E747A">
                      <a:alpha val="43000"/>
                    </a:srgbClr>
                  </a:outerShdw>
                </a:effectLst>
              </a:rPr>
              <a:t> </a:t>
            </a:r>
          </a:p>
          <a:p>
            <a:pPr algn="ctr"/>
            <a:r>
              <a:rPr lang="es-ES" sz="5400" b="0" cap="none" spc="0" dirty="0" smtClean="0">
                <a:ln w="0"/>
                <a:solidFill>
                  <a:schemeClr val="accent1"/>
                </a:solidFill>
                <a:effectLst>
                  <a:outerShdw blurRad="38100" dist="25400" dir="5400000" algn="ctr" rotWithShape="0">
                    <a:srgbClr val="6E747A">
                      <a:alpha val="43000"/>
                    </a:srgbClr>
                  </a:outerShdw>
                </a:effectLst>
              </a:rPr>
              <a:t>(ML3)</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Flecha derecha 4"/>
          <p:cNvSpPr/>
          <p:nvPr/>
        </p:nvSpPr>
        <p:spPr>
          <a:xfrm rot="10800000">
            <a:off x="10504170" y="4675941"/>
            <a:ext cx="1128486" cy="331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97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 </a:t>
            </a:r>
            <a:endParaRPr/>
          </a:p>
        </p:txBody>
      </p:sp>
      <p:pic>
        <p:nvPicPr>
          <p:cNvPr id="2" name="Immagine 1">
            <a:extLst>
              <a:ext uri="{FF2B5EF4-FFF2-40B4-BE49-F238E27FC236}">
                <a16:creationId xmlns:a16="http://schemas.microsoft.com/office/drawing/2014/main" id="{4F060DAC-BD22-6044-872D-C82EA74613B0}"/>
              </a:ext>
            </a:extLst>
          </p:cNvPr>
          <p:cNvPicPr>
            <a:picLocks noChangeAspect="1"/>
          </p:cNvPicPr>
          <p:nvPr/>
        </p:nvPicPr>
        <p:blipFill>
          <a:blip r:embed="rId3"/>
          <a:stretch>
            <a:fillRect/>
          </a:stretch>
        </p:blipFill>
        <p:spPr>
          <a:xfrm>
            <a:off x="539113" y="5781081"/>
            <a:ext cx="1010725" cy="797941"/>
          </a:xfrm>
          <a:prstGeom prst="rect">
            <a:avLst/>
          </a:prstGeom>
        </p:spPr>
      </p:pic>
      <p:sp>
        <p:nvSpPr>
          <p:cNvPr id="13" name="Google Shape;100;p2"/>
          <p:cNvSpPr txBox="1">
            <a:spLocks noGrp="1"/>
          </p:cNvSpPr>
          <p:nvPr>
            <p:ph type="body" idx="1"/>
          </p:nvPr>
        </p:nvSpPr>
        <p:spPr>
          <a:xfrm>
            <a:off x="189158" y="81001"/>
            <a:ext cx="11683528" cy="1093042"/>
          </a:xfrm>
          <a:prstGeom prst="rect">
            <a:avLst/>
          </a:prstGeom>
          <a:noFill/>
          <a:ln>
            <a:noFill/>
          </a:ln>
        </p:spPr>
        <p:txBody>
          <a:bodyPr spcFirstLastPara="1" wrap="square" lIns="91425" tIns="45700" rIns="91425" bIns="45700" anchor="t" anchorCtr="0">
            <a:noAutofit/>
          </a:bodyPr>
          <a:lstStyle/>
          <a:p>
            <a:pPr marL="1162050" lvl="0" indent="-1047750">
              <a:buClr>
                <a:srgbClr val="E20D1C"/>
              </a:buClr>
              <a:buSzPts val="3600"/>
              <a:buNone/>
            </a:pPr>
            <a:r>
              <a:rPr lang="en-US" sz="3200" b="1" dirty="0">
                <a:solidFill>
                  <a:srgbClr val="304987"/>
                </a:solidFill>
                <a:latin typeface="Arial" panose="020B0604020202020204" pitchFamily="34" charset="0"/>
                <a:ea typeface="Open Sans ExtraBold"/>
                <a:cs typeface="Open Sans ExtraBold"/>
                <a:sym typeface="Open Sans ExtraBold"/>
              </a:rPr>
              <a:t>WP4.- Turning training courses into E-learning courses and application to other partner </a:t>
            </a:r>
            <a:r>
              <a:rPr lang="en-US" sz="3200" b="1" dirty="0" smtClean="0">
                <a:solidFill>
                  <a:srgbClr val="304987"/>
                </a:solidFill>
                <a:latin typeface="Arial" panose="020B0604020202020204" pitchFamily="34" charset="0"/>
                <a:ea typeface="Open Sans ExtraBold"/>
                <a:cs typeface="Open Sans ExtraBold"/>
                <a:sym typeface="Open Sans ExtraBold"/>
              </a:rPr>
              <a:t>universities</a:t>
            </a:r>
            <a:endParaRPr b="1" dirty="0">
              <a:latin typeface="Arial Black" panose="020B0A04020102020204" pitchFamily="34" charset="0"/>
              <a:ea typeface="Open Sans ExtraBold"/>
              <a:cs typeface="Open Sans ExtraBold"/>
              <a:sym typeface="Open Sans ExtraBold"/>
            </a:endParaRPr>
          </a:p>
        </p:txBody>
      </p:sp>
      <p:sp>
        <p:nvSpPr>
          <p:cNvPr id="3" name="Rectángulo 2"/>
          <p:cNvSpPr/>
          <p:nvPr/>
        </p:nvSpPr>
        <p:spPr>
          <a:xfrm>
            <a:off x="539112" y="1293434"/>
            <a:ext cx="10535287" cy="400110"/>
          </a:xfrm>
          <a:prstGeom prst="rect">
            <a:avLst/>
          </a:prstGeom>
        </p:spPr>
        <p:txBody>
          <a:bodyPr wrap="square">
            <a:spAutoFit/>
          </a:bodyPr>
          <a:lstStyle/>
          <a:p>
            <a:pPr lvl="0"/>
            <a:r>
              <a:rPr lang="en-US" sz="2000" b="1" dirty="0">
                <a:solidFill>
                  <a:srgbClr val="FF0000"/>
                </a:solidFill>
                <a:highlight>
                  <a:srgbClr val="FFFFFF"/>
                </a:highlight>
                <a:latin typeface="Arial Narrow" panose="020B0606020202030204" pitchFamily="34" charset="0"/>
                <a:ea typeface="Tahoma" panose="020B0604030504040204" pitchFamily="34" charset="0"/>
                <a:cs typeface="Tahoma" panose="020B0604030504040204" pitchFamily="34" charset="0"/>
                <a:sym typeface="Open Sans"/>
              </a:rPr>
              <a:t>T4.2 Defining pedagogical criteria for the e-learning courses and development of a Pilot Action Plan</a:t>
            </a:r>
          </a:p>
        </p:txBody>
      </p:sp>
      <p:sp>
        <p:nvSpPr>
          <p:cNvPr id="11" name="2 Marcador de contenido"/>
          <p:cNvSpPr txBox="1">
            <a:spLocks/>
          </p:cNvSpPr>
          <p:nvPr/>
        </p:nvSpPr>
        <p:spPr>
          <a:xfrm>
            <a:off x="189158" y="1763916"/>
            <a:ext cx="4645732" cy="552092"/>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s-ES" sz="2000" dirty="0" smtClean="0">
                <a:latin typeface="Segoe UI Light" panose="020B0502040204020203" pitchFamily="34" charset="0"/>
                <a:cs typeface="Segoe UI Light" panose="020B0502040204020203" pitchFamily="34" charset="0"/>
              </a:rPr>
              <a:t>(</a:t>
            </a:r>
            <a:r>
              <a:rPr lang="es-ES" sz="2000" dirty="0" err="1" smtClean="0">
                <a:latin typeface="Segoe UI Light" panose="020B0502040204020203" pitchFamily="34" charset="0"/>
                <a:cs typeface="Segoe UI Light" panose="020B0502040204020203" pitchFamily="34" charset="0"/>
              </a:rPr>
              <a:t>Bonwell</a:t>
            </a:r>
            <a:r>
              <a:rPr lang="es-ES" sz="2000" dirty="0" smtClean="0">
                <a:latin typeface="Segoe UI Light" panose="020B0502040204020203" pitchFamily="34" charset="0"/>
                <a:cs typeface="Segoe UI Light" panose="020B0502040204020203" pitchFamily="34" charset="0"/>
              </a:rPr>
              <a:t> and </a:t>
            </a:r>
            <a:r>
              <a:rPr lang="es-ES" sz="2000" dirty="0" err="1" smtClean="0">
                <a:latin typeface="Segoe UI Light" panose="020B0502040204020203" pitchFamily="34" charset="0"/>
                <a:cs typeface="Segoe UI Light" panose="020B0502040204020203" pitchFamily="34" charset="0"/>
              </a:rPr>
              <a:t>Eisen</a:t>
            </a:r>
            <a:r>
              <a:rPr lang="es-ES" sz="2000" dirty="0" smtClean="0">
                <a:latin typeface="Segoe UI Light" panose="020B0502040204020203" pitchFamily="34" charset="0"/>
                <a:cs typeface="Segoe UI Light" panose="020B0502040204020203" pitchFamily="34" charset="0"/>
              </a:rPr>
              <a:t>, 1991) and </a:t>
            </a:r>
            <a:r>
              <a:rPr lang="fr-FR" sz="2000" dirty="0" smtClean="0">
                <a:latin typeface="Segoe UI Light" panose="020B0502040204020203" pitchFamily="34" charset="0"/>
                <a:cs typeface="Segoe UI Light" panose="020B0502040204020203" pitchFamily="34" charset="0"/>
              </a:rPr>
              <a:t>Rhonda Dubec, 5/8/17</a:t>
            </a:r>
            <a:endParaRPr lang="es-ES" sz="2000" dirty="0">
              <a:latin typeface="Segoe UI Light" panose="020B0502040204020203" pitchFamily="34" charset="0"/>
              <a:cs typeface="Segoe UI Light" panose="020B0502040204020203" pitchFamily="34" charset="0"/>
            </a:endParaRP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395" y="1810079"/>
            <a:ext cx="7198406" cy="4768943"/>
          </a:xfrm>
          <a:prstGeom prst="rect">
            <a:avLst/>
          </a:prstGeom>
        </p:spPr>
      </p:pic>
      <p:sp>
        <p:nvSpPr>
          <p:cNvPr id="5" name="Rectángulo 4"/>
          <p:cNvSpPr/>
          <p:nvPr/>
        </p:nvSpPr>
        <p:spPr>
          <a:xfrm>
            <a:off x="147850" y="4287260"/>
            <a:ext cx="4092680" cy="1569660"/>
          </a:xfrm>
          <a:prstGeom prst="rect">
            <a:avLst/>
          </a:prstGeom>
        </p:spPr>
        <p:txBody>
          <a:bodyPr wrap="square">
            <a:spAutoFit/>
          </a:bodyPr>
          <a:lstStyle/>
          <a:p>
            <a:r>
              <a:rPr lang="en-US" sz="2400" b="1" dirty="0" smtClean="0">
                <a:solidFill>
                  <a:srgbClr val="FF0000"/>
                </a:solidFill>
                <a:highlight>
                  <a:srgbClr val="FFFFFF"/>
                </a:highlight>
                <a:latin typeface="Arial" panose="020B0604020202020204" pitchFamily="34" charset="0"/>
                <a:ea typeface="Tahoma" panose="020B0604030504040204" pitchFamily="34" charset="0"/>
                <a:cs typeface="Tahoma" panose="020B0604030504040204" pitchFamily="34" charset="0"/>
                <a:sym typeface="Open Sans"/>
              </a:rPr>
              <a:t>Relevant Dimensions:</a:t>
            </a:r>
          </a:p>
          <a:p>
            <a:pPr marL="457200" indent="-457200">
              <a:buAutoNum type="alphaLcParenR"/>
            </a:pPr>
            <a:r>
              <a:rPr lang="en-US" sz="2400" b="1" dirty="0" smtClean="0">
                <a:solidFill>
                  <a:srgbClr val="FF0000"/>
                </a:solidFill>
                <a:highlight>
                  <a:srgbClr val="FFFFFF"/>
                </a:highlight>
                <a:latin typeface="Arial Narrow" panose="020B0606020202030204" pitchFamily="34" charset="0"/>
                <a:sym typeface="Open Sans"/>
              </a:rPr>
              <a:t>Strategy to integrate Advanced Education</a:t>
            </a:r>
          </a:p>
          <a:p>
            <a:pPr marL="457200" indent="-457200">
              <a:buAutoNum type="alphaLcParenR"/>
            </a:pPr>
            <a:r>
              <a:rPr lang="en-US" sz="2400" b="1" dirty="0" smtClean="0">
                <a:solidFill>
                  <a:srgbClr val="FF0000"/>
                </a:solidFill>
                <a:highlight>
                  <a:srgbClr val="FFFFFF"/>
                </a:highlight>
                <a:latin typeface="Arial Narrow" panose="020B0606020202030204" pitchFamily="34" charset="0"/>
                <a:sym typeface="Open Sans"/>
              </a:rPr>
              <a:t>To push for Active Learning</a:t>
            </a:r>
            <a:endParaRPr lang="en-US" sz="2400" dirty="0"/>
          </a:p>
        </p:txBody>
      </p:sp>
      <p:sp>
        <p:nvSpPr>
          <p:cNvPr id="17" name="Flecha abajo 16"/>
          <p:cNvSpPr/>
          <p:nvPr/>
        </p:nvSpPr>
        <p:spPr>
          <a:xfrm rot="5400000">
            <a:off x="3798019" y="4317968"/>
            <a:ext cx="587022" cy="16677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593112"/>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2881</TotalTime>
  <Words>1577</Words>
  <Application>Microsoft Office PowerPoint</Application>
  <PresentationFormat>Widescreen</PresentationFormat>
  <Paragraphs>150</Paragraphs>
  <Slides>16</Slides>
  <Notes>16</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Calibri</vt:lpstr>
      <vt:lpstr>Arial Narrow</vt:lpstr>
      <vt:lpstr>Arial</vt:lpstr>
      <vt:lpstr>Arial Black</vt:lpstr>
      <vt:lpstr>Open Sans ExtraBold</vt:lpstr>
      <vt:lpstr>Segoe UI Light</vt:lpstr>
      <vt:lpstr>Tahoma</vt:lpstr>
      <vt:lpstr>Open Sans</vt:lpstr>
      <vt:lpstr>Tema di Office</vt:lpstr>
      <vt:lpstr>Presentazione standard di PowerPoint</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popjek@gmail.com</dc:creator>
  <cp:lastModifiedBy>Utente Windows</cp:lastModifiedBy>
  <cp:revision>67</cp:revision>
  <dcterms:created xsi:type="dcterms:W3CDTF">2019-01-08T11:06:26Z</dcterms:created>
  <dcterms:modified xsi:type="dcterms:W3CDTF">2021-05-06T15:14:53Z</dcterms:modified>
</cp:coreProperties>
</file>