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57" d="100"/>
          <a:sy n="57" d="100"/>
        </p:scale>
        <p:origin x="4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E336F-12C9-4D06-BF07-473182D7E80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DCE0FEC-DAB5-4A1F-B12F-9FA97DF81749}">
      <dgm:prSet/>
      <dgm:spPr/>
      <dgm:t>
        <a:bodyPr/>
        <a:lstStyle/>
        <a:p>
          <a:r>
            <a:rPr lang="pl-PL"/>
            <a:t>Redesign goal:</a:t>
          </a:r>
          <a:endParaRPr lang="en-US"/>
        </a:p>
      </dgm:t>
    </dgm:pt>
    <dgm:pt modelId="{758442C8-D778-4EB5-A5D8-D27DEE074FF0}" type="parTrans" cxnId="{477DDC5E-538A-4F44-97D7-AEEF294F2044}">
      <dgm:prSet/>
      <dgm:spPr/>
      <dgm:t>
        <a:bodyPr/>
        <a:lstStyle/>
        <a:p>
          <a:endParaRPr lang="en-US"/>
        </a:p>
      </dgm:t>
    </dgm:pt>
    <dgm:pt modelId="{A1FE2C0A-3E69-4BBB-B63E-1E680028BDCD}" type="sibTrans" cxnId="{477DDC5E-538A-4F44-97D7-AEEF294F2044}">
      <dgm:prSet/>
      <dgm:spPr/>
      <dgm:t>
        <a:bodyPr/>
        <a:lstStyle/>
        <a:p>
          <a:endParaRPr lang="en-US"/>
        </a:p>
      </dgm:t>
    </dgm:pt>
    <dgm:pt modelId="{3CF13B6C-454D-49A1-B10A-B3DAFD564316}">
      <dgm:prSet/>
      <dgm:spPr/>
      <dgm:t>
        <a:bodyPr/>
        <a:lstStyle/>
        <a:p>
          <a:r>
            <a:rPr lang="pl-PL"/>
            <a:t>Improve soft skills: creative thinking, problem solving, group working &amp; hard skills: using simulation and expert-based systems for decision making</a:t>
          </a:r>
          <a:endParaRPr lang="en-US"/>
        </a:p>
      </dgm:t>
    </dgm:pt>
    <dgm:pt modelId="{AFAAC51B-7CEA-4B0C-9203-44049AACA45E}" type="parTrans" cxnId="{66DE1D15-D246-49BD-B24F-DBC2449DE027}">
      <dgm:prSet/>
      <dgm:spPr/>
      <dgm:t>
        <a:bodyPr/>
        <a:lstStyle/>
        <a:p>
          <a:endParaRPr lang="en-US"/>
        </a:p>
      </dgm:t>
    </dgm:pt>
    <dgm:pt modelId="{8EF27344-99B8-4189-A103-0952B0EC851D}" type="sibTrans" cxnId="{66DE1D15-D246-49BD-B24F-DBC2449DE027}">
      <dgm:prSet/>
      <dgm:spPr/>
      <dgm:t>
        <a:bodyPr/>
        <a:lstStyle/>
        <a:p>
          <a:endParaRPr lang="en-US"/>
        </a:p>
      </dgm:t>
    </dgm:pt>
    <dgm:pt modelId="{D4C03BFC-BDA3-472B-93DF-073EB4618B06}">
      <dgm:prSet/>
      <dgm:spPr/>
      <dgm:t>
        <a:bodyPr/>
        <a:lstStyle/>
        <a:p>
          <a:r>
            <a:rPr lang="pl-PL"/>
            <a:t>Redesign approach:</a:t>
          </a:r>
          <a:endParaRPr lang="en-US"/>
        </a:p>
      </dgm:t>
    </dgm:pt>
    <dgm:pt modelId="{40A9CCC5-A760-44BB-9208-4FFF3220FF56}" type="parTrans" cxnId="{2F585C3D-13B2-4065-B5A9-430AEC302E78}">
      <dgm:prSet/>
      <dgm:spPr/>
      <dgm:t>
        <a:bodyPr/>
        <a:lstStyle/>
        <a:p>
          <a:endParaRPr lang="en-US"/>
        </a:p>
      </dgm:t>
    </dgm:pt>
    <dgm:pt modelId="{59821541-00C2-4201-9D5F-3E7FBB39D6AB}" type="sibTrans" cxnId="{2F585C3D-13B2-4065-B5A9-430AEC302E78}">
      <dgm:prSet/>
      <dgm:spPr/>
      <dgm:t>
        <a:bodyPr/>
        <a:lstStyle/>
        <a:p>
          <a:endParaRPr lang="en-US"/>
        </a:p>
      </dgm:t>
    </dgm:pt>
    <dgm:pt modelId="{F3D1937F-9A88-44D7-A329-170AF2818146}">
      <dgm:prSet/>
      <dgm:spPr/>
      <dgm:t>
        <a:bodyPr/>
        <a:lstStyle/>
        <a:p>
          <a:r>
            <a:rPr lang="pl-PL"/>
            <a:t>Benefit from knowledge on lean and agile manufacturing, group working, simulation and expert-based approach for decisiion making for real-life cases provided by Alco-Mot</a:t>
          </a:r>
          <a:endParaRPr lang="en-US"/>
        </a:p>
      </dgm:t>
    </dgm:pt>
    <dgm:pt modelId="{E32EB468-8A84-45A4-9A63-FDBECB4A8F7F}" type="parTrans" cxnId="{9D124DD3-5ED7-4E38-9201-7056F7289576}">
      <dgm:prSet/>
      <dgm:spPr/>
      <dgm:t>
        <a:bodyPr/>
        <a:lstStyle/>
        <a:p>
          <a:endParaRPr lang="en-US"/>
        </a:p>
      </dgm:t>
    </dgm:pt>
    <dgm:pt modelId="{D53F1F1E-3883-4026-9D46-2A0ADF9C0F0B}" type="sibTrans" cxnId="{9D124DD3-5ED7-4E38-9201-7056F7289576}">
      <dgm:prSet/>
      <dgm:spPr/>
      <dgm:t>
        <a:bodyPr/>
        <a:lstStyle/>
        <a:p>
          <a:endParaRPr lang="en-US"/>
        </a:p>
      </dgm:t>
    </dgm:pt>
    <dgm:pt modelId="{CA284C78-7955-42D6-8739-562EF8E84036}">
      <dgm:prSet/>
      <dgm:spPr/>
      <dgm:t>
        <a:bodyPr/>
        <a:lstStyle/>
        <a:p>
          <a:r>
            <a:rPr lang="pl-PL"/>
            <a:t>Learning outcomes:</a:t>
          </a:r>
          <a:endParaRPr lang="en-US"/>
        </a:p>
      </dgm:t>
    </dgm:pt>
    <dgm:pt modelId="{34B44C1F-EA41-4175-8497-01919586EDC9}" type="parTrans" cxnId="{46168485-9291-4874-B3D9-9042894D091D}">
      <dgm:prSet/>
      <dgm:spPr/>
      <dgm:t>
        <a:bodyPr/>
        <a:lstStyle/>
        <a:p>
          <a:endParaRPr lang="en-US"/>
        </a:p>
      </dgm:t>
    </dgm:pt>
    <dgm:pt modelId="{1BAE1259-3E2C-49D0-BA65-C394DE374F92}" type="sibTrans" cxnId="{46168485-9291-4874-B3D9-9042894D091D}">
      <dgm:prSet/>
      <dgm:spPr/>
      <dgm:t>
        <a:bodyPr/>
        <a:lstStyle/>
        <a:p>
          <a:endParaRPr lang="en-US"/>
        </a:p>
      </dgm:t>
    </dgm:pt>
    <dgm:pt modelId="{DDC26E13-0BD2-4DED-8C15-CE104980D5F0}">
      <dgm:prSet/>
      <dgm:spPr/>
      <dgm:t>
        <a:bodyPr/>
        <a:lstStyle/>
        <a:p>
          <a:r>
            <a:rPr lang="pl-PL"/>
            <a:t>As expected according to FEM/PUT/MES</a:t>
          </a:r>
          <a:endParaRPr lang="en-US"/>
        </a:p>
      </dgm:t>
    </dgm:pt>
    <dgm:pt modelId="{F25EC702-770A-4ABF-BE36-1810649E4424}" type="parTrans" cxnId="{E9048C63-4D65-48AA-8759-08AF1F32927A}">
      <dgm:prSet/>
      <dgm:spPr/>
      <dgm:t>
        <a:bodyPr/>
        <a:lstStyle/>
        <a:p>
          <a:endParaRPr lang="en-US"/>
        </a:p>
      </dgm:t>
    </dgm:pt>
    <dgm:pt modelId="{60499B47-C7C9-40B1-AFCD-B26A828D5506}" type="sibTrans" cxnId="{E9048C63-4D65-48AA-8759-08AF1F32927A}">
      <dgm:prSet/>
      <dgm:spPr/>
      <dgm:t>
        <a:bodyPr/>
        <a:lstStyle/>
        <a:p>
          <a:endParaRPr lang="en-US"/>
        </a:p>
      </dgm:t>
    </dgm:pt>
    <dgm:pt modelId="{ABD45C05-E773-4D75-8F5F-24F97409068C}" type="pres">
      <dgm:prSet presAssocID="{137E336F-12C9-4D06-BF07-473182D7E806}" presName="linear" presStyleCnt="0">
        <dgm:presLayoutVars>
          <dgm:animLvl val="lvl"/>
          <dgm:resizeHandles val="exact"/>
        </dgm:presLayoutVars>
      </dgm:prSet>
      <dgm:spPr/>
    </dgm:pt>
    <dgm:pt modelId="{9B4A6FCF-9780-499C-B4E0-ABA6270516A6}" type="pres">
      <dgm:prSet presAssocID="{ADCE0FEC-DAB5-4A1F-B12F-9FA97DF8174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D55FCED-DB37-4573-8189-DC6B54DA9532}" type="pres">
      <dgm:prSet presAssocID="{ADCE0FEC-DAB5-4A1F-B12F-9FA97DF81749}" presName="childText" presStyleLbl="revTx" presStyleIdx="0" presStyleCnt="3">
        <dgm:presLayoutVars>
          <dgm:bulletEnabled val="1"/>
        </dgm:presLayoutVars>
      </dgm:prSet>
      <dgm:spPr/>
    </dgm:pt>
    <dgm:pt modelId="{B97264C2-4D6E-46B6-BDB9-73AB2283F291}" type="pres">
      <dgm:prSet presAssocID="{D4C03BFC-BDA3-472B-93DF-073EB4618B0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A2135E6-E86B-42AB-8943-64936CADB204}" type="pres">
      <dgm:prSet presAssocID="{D4C03BFC-BDA3-472B-93DF-073EB4618B06}" presName="childText" presStyleLbl="revTx" presStyleIdx="1" presStyleCnt="3">
        <dgm:presLayoutVars>
          <dgm:bulletEnabled val="1"/>
        </dgm:presLayoutVars>
      </dgm:prSet>
      <dgm:spPr/>
    </dgm:pt>
    <dgm:pt modelId="{D539E9BD-4715-45DE-B0E3-A76677B4EA7F}" type="pres">
      <dgm:prSet presAssocID="{CA284C78-7955-42D6-8739-562EF8E8403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58EFAAA-7E30-4843-97B7-8BA40FA7975D}" type="pres">
      <dgm:prSet presAssocID="{CA284C78-7955-42D6-8739-562EF8E8403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5168A708-ACE6-4881-A5F9-7660B124183F}" type="presOf" srcId="{CA284C78-7955-42D6-8739-562EF8E84036}" destId="{D539E9BD-4715-45DE-B0E3-A76677B4EA7F}" srcOrd="0" destOrd="0" presId="urn:microsoft.com/office/officeart/2005/8/layout/vList2"/>
    <dgm:cxn modelId="{66DE1D15-D246-49BD-B24F-DBC2449DE027}" srcId="{ADCE0FEC-DAB5-4A1F-B12F-9FA97DF81749}" destId="{3CF13B6C-454D-49A1-B10A-B3DAFD564316}" srcOrd="0" destOrd="0" parTransId="{AFAAC51B-7CEA-4B0C-9203-44049AACA45E}" sibTransId="{8EF27344-99B8-4189-A103-0952B0EC851D}"/>
    <dgm:cxn modelId="{2F585C3D-13B2-4065-B5A9-430AEC302E78}" srcId="{137E336F-12C9-4D06-BF07-473182D7E806}" destId="{D4C03BFC-BDA3-472B-93DF-073EB4618B06}" srcOrd="1" destOrd="0" parTransId="{40A9CCC5-A760-44BB-9208-4FFF3220FF56}" sibTransId="{59821541-00C2-4201-9D5F-3E7FBB39D6AB}"/>
    <dgm:cxn modelId="{477DDC5E-538A-4F44-97D7-AEEF294F2044}" srcId="{137E336F-12C9-4D06-BF07-473182D7E806}" destId="{ADCE0FEC-DAB5-4A1F-B12F-9FA97DF81749}" srcOrd="0" destOrd="0" parTransId="{758442C8-D778-4EB5-A5D8-D27DEE074FF0}" sibTransId="{A1FE2C0A-3E69-4BBB-B63E-1E680028BDCD}"/>
    <dgm:cxn modelId="{C18CA261-0D53-47AD-9EAE-C4228BF8D398}" type="presOf" srcId="{F3D1937F-9A88-44D7-A329-170AF2818146}" destId="{5A2135E6-E86B-42AB-8943-64936CADB204}" srcOrd="0" destOrd="0" presId="urn:microsoft.com/office/officeart/2005/8/layout/vList2"/>
    <dgm:cxn modelId="{E9048C63-4D65-48AA-8759-08AF1F32927A}" srcId="{CA284C78-7955-42D6-8739-562EF8E84036}" destId="{DDC26E13-0BD2-4DED-8C15-CE104980D5F0}" srcOrd="0" destOrd="0" parTransId="{F25EC702-770A-4ABF-BE36-1810649E4424}" sibTransId="{60499B47-C7C9-40B1-AFCD-B26A828D5506}"/>
    <dgm:cxn modelId="{1AB10777-0187-41B8-B8EC-B23C4B9107C5}" type="presOf" srcId="{137E336F-12C9-4D06-BF07-473182D7E806}" destId="{ABD45C05-E773-4D75-8F5F-24F97409068C}" srcOrd="0" destOrd="0" presId="urn:microsoft.com/office/officeart/2005/8/layout/vList2"/>
    <dgm:cxn modelId="{9EA82B58-4023-41BA-8A19-661BEEBB1BAB}" type="presOf" srcId="{D4C03BFC-BDA3-472B-93DF-073EB4618B06}" destId="{B97264C2-4D6E-46B6-BDB9-73AB2283F291}" srcOrd="0" destOrd="0" presId="urn:microsoft.com/office/officeart/2005/8/layout/vList2"/>
    <dgm:cxn modelId="{46168485-9291-4874-B3D9-9042894D091D}" srcId="{137E336F-12C9-4D06-BF07-473182D7E806}" destId="{CA284C78-7955-42D6-8739-562EF8E84036}" srcOrd="2" destOrd="0" parTransId="{34B44C1F-EA41-4175-8497-01919586EDC9}" sibTransId="{1BAE1259-3E2C-49D0-BA65-C394DE374F92}"/>
    <dgm:cxn modelId="{9D124DD3-5ED7-4E38-9201-7056F7289576}" srcId="{D4C03BFC-BDA3-472B-93DF-073EB4618B06}" destId="{F3D1937F-9A88-44D7-A329-170AF2818146}" srcOrd="0" destOrd="0" parTransId="{E32EB468-8A84-45A4-9A63-FDBECB4A8F7F}" sibTransId="{D53F1F1E-3883-4026-9D46-2A0ADF9C0F0B}"/>
    <dgm:cxn modelId="{B2CDF6E7-211C-495A-9312-E7484FBC6617}" type="presOf" srcId="{DDC26E13-0BD2-4DED-8C15-CE104980D5F0}" destId="{558EFAAA-7E30-4843-97B7-8BA40FA7975D}" srcOrd="0" destOrd="0" presId="urn:microsoft.com/office/officeart/2005/8/layout/vList2"/>
    <dgm:cxn modelId="{2BED55EE-25C5-40E3-9C34-323945A3A73E}" type="presOf" srcId="{3CF13B6C-454D-49A1-B10A-B3DAFD564316}" destId="{7D55FCED-DB37-4573-8189-DC6B54DA9532}" srcOrd="0" destOrd="0" presId="urn:microsoft.com/office/officeart/2005/8/layout/vList2"/>
    <dgm:cxn modelId="{7F384CFD-B441-44EA-9E61-82DDDAE10A86}" type="presOf" srcId="{ADCE0FEC-DAB5-4A1F-B12F-9FA97DF81749}" destId="{9B4A6FCF-9780-499C-B4E0-ABA6270516A6}" srcOrd="0" destOrd="0" presId="urn:microsoft.com/office/officeart/2005/8/layout/vList2"/>
    <dgm:cxn modelId="{D914A61D-C3BA-4AF9-B125-0283BF48CEC0}" type="presParOf" srcId="{ABD45C05-E773-4D75-8F5F-24F97409068C}" destId="{9B4A6FCF-9780-499C-B4E0-ABA6270516A6}" srcOrd="0" destOrd="0" presId="urn:microsoft.com/office/officeart/2005/8/layout/vList2"/>
    <dgm:cxn modelId="{B7713934-1FCB-45F7-9F51-3A2EED6833B9}" type="presParOf" srcId="{ABD45C05-E773-4D75-8F5F-24F97409068C}" destId="{7D55FCED-DB37-4573-8189-DC6B54DA9532}" srcOrd="1" destOrd="0" presId="urn:microsoft.com/office/officeart/2005/8/layout/vList2"/>
    <dgm:cxn modelId="{9E0C3108-C3E0-41BB-BD05-8A71F0CDB633}" type="presParOf" srcId="{ABD45C05-E773-4D75-8F5F-24F97409068C}" destId="{B97264C2-4D6E-46B6-BDB9-73AB2283F291}" srcOrd="2" destOrd="0" presId="urn:microsoft.com/office/officeart/2005/8/layout/vList2"/>
    <dgm:cxn modelId="{9F65EB28-9653-40D9-AA4D-E907809B7F8D}" type="presParOf" srcId="{ABD45C05-E773-4D75-8F5F-24F97409068C}" destId="{5A2135E6-E86B-42AB-8943-64936CADB204}" srcOrd="3" destOrd="0" presId="urn:microsoft.com/office/officeart/2005/8/layout/vList2"/>
    <dgm:cxn modelId="{904B75C0-CEB6-4301-B54D-AC0573B79112}" type="presParOf" srcId="{ABD45C05-E773-4D75-8F5F-24F97409068C}" destId="{D539E9BD-4715-45DE-B0E3-A76677B4EA7F}" srcOrd="4" destOrd="0" presId="urn:microsoft.com/office/officeart/2005/8/layout/vList2"/>
    <dgm:cxn modelId="{B30A43E6-1691-431F-8213-D06BDE0FE03F}" type="presParOf" srcId="{ABD45C05-E773-4D75-8F5F-24F97409068C}" destId="{558EFAAA-7E30-4843-97B7-8BA40FA7975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7E336F-12C9-4D06-BF07-473182D7E80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CE0FEC-DAB5-4A1F-B12F-9FA97DF81749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/>
            <a:t>Redesign goal:</a:t>
          </a:r>
          <a:endParaRPr lang="en-US"/>
        </a:p>
      </dgm:t>
    </dgm:pt>
    <dgm:pt modelId="{758442C8-D778-4EB5-A5D8-D27DEE074FF0}" type="parTrans" cxnId="{477DDC5E-538A-4F44-97D7-AEEF294F2044}">
      <dgm:prSet/>
      <dgm:spPr/>
      <dgm:t>
        <a:bodyPr/>
        <a:lstStyle/>
        <a:p>
          <a:endParaRPr lang="en-US"/>
        </a:p>
      </dgm:t>
    </dgm:pt>
    <dgm:pt modelId="{A1FE2C0A-3E69-4BBB-B63E-1E680028BDCD}" type="sibTrans" cxnId="{477DDC5E-538A-4F44-97D7-AEEF294F2044}">
      <dgm:prSet/>
      <dgm:spPr/>
      <dgm:t>
        <a:bodyPr/>
        <a:lstStyle/>
        <a:p>
          <a:endParaRPr lang="en-US"/>
        </a:p>
      </dgm:t>
    </dgm:pt>
    <dgm:pt modelId="{3CF13B6C-454D-49A1-B10A-B3DAFD564316}">
      <dgm:prSet/>
      <dgm:spPr/>
      <dgm:t>
        <a:bodyPr/>
        <a:lstStyle/>
        <a:p>
          <a:r>
            <a:rPr lang="pl-PL"/>
            <a:t>Improve soft skills: creative thinking, problem solving, group working &amp; hard skills: using simulation and expert-based systems for decision making</a:t>
          </a:r>
          <a:endParaRPr lang="en-US"/>
        </a:p>
      </dgm:t>
    </dgm:pt>
    <dgm:pt modelId="{AFAAC51B-7CEA-4B0C-9203-44049AACA45E}" type="parTrans" cxnId="{66DE1D15-D246-49BD-B24F-DBC2449DE027}">
      <dgm:prSet/>
      <dgm:spPr/>
      <dgm:t>
        <a:bodyPr/>
        <a:lstStyle/>
        <a:p>
          <a:endParaRPr lang="en-US"/>
        </a:p>
      </dgm:t>
    </dgm:pt>
    <dgm:pt modelId="{8EF27344-99B8-4189-A103-0952B0EC851D}" type="sibTrans" cxnId="{66DE1D15-D246-49BD-B24F-DBC2449DE027}">
      <dgm:prSet/>
      <dgm:spPr/>
      <dgm:t>
        <a:bodyPr/>
        <a:lstStyle/>
        <a:p>
          <a:endParaRPr lang="en-US"/>
        </a:p>
      </dgm:t>
    </dgm:pt>
    <dgm:pt modelId="{D4C03BFC-BDA3-472B-93DF-073EB4618B06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l-PL"/>
            <a:t>Redesign approach:</a:t>
          </a:r>
          <a:endParaRPr lang="en-US"/>
        </a:p>
      </dgm:t>
    </dgm:pt>
    <dgm:pt modelId="{40A9CCC5-A760-44BB-9208-4FFF3220FF56}" type="parTrans" cxnId="{2F585C3D-13B2-4065-B5A9-430AEC302E78}">
      <dgm:prSet/>
      <dgm:spPr/>
      <dgm:t>
        <a:bodyPr/>
        <a:lstStyle/>
        <a:p>
          <a:endParaRPr lang="en-US"/>
        </a:p>
      </dgm:t>
    </dgm:pt>
    <dgm:pt modelId="{59821541-00C2-4201-9D5F-3E7FBB39D6AB}" type="sibTrans" cxnId="{2F585C3D-13B2-4065-B5A9-430AEC302E78}">
      <dgm:prSet/>
      <dgm:spPr/>
      <dgm:t>
        <a:bodyPr/>
        <a:lstStyle/>
        <a:p>
          <a:endParaRPr lang="en-US"/>
        </a:p>
      </dgm:t>
    </dgm:pt>
    <dgm:pt modelId="{F3D1937F-9A88-44D7-A329-170AF2818146}">
      <dgm:prSet/>
      <dgm:spPr/>
      <dgm:t>
        <a:bodyPr/>
        <a:lstStyle/>
        <a:p>
          <a:r>
            <a:rPr lang="pl-PL" dirty="0"/>
            <a:t>Benefit from </a:t>
          </a:r>
          <a:r>
            <a:rPr lang="pl-PL" dirty="0" err="1"/>
            <a:t>knowledge</a:t>
          </a:r>
          <a:r>
            <a:rPr lang="pl-PL" dirty="0"/>
            <a:t> on </a:t>
          </a:r>
          <a:r>
            <a:rPr lang="pl-PL" dirty="0" err="1"/>
            <a:t>contemporary</a:t>
          </a:r>
          <a:r>
            <a:rPr lang="pl-PL" dirty="0"/>
            <a:t> </a:t>
          </a:r>
          <a:r>
            <a:rPr lang="pl-PL" dirty="0" err="1"/>
            <a:t>trends</a:t>
          </a:r>
          <a:r>
            <a:rPr lang="pl-PL" dirty="0"/>
            <a:t> in SCM </a:t>
          </a:r>
          <a:r>
            <a:rPr lang="pl-PL" dirty="0" err="1"/>
            <a:t>including</a:t>
          </a:r>
          <a:r>
            <a:rPr lang="pl-PL" dirty="0"/>
            <a:t> </a:t>
          </a:r>
          <a:r>
            <a:rPr lang="pl-PL" dirty="0" err="1"/>
            <a:t>closed-loop</a:t>
          </a:r>
          <a:r>
            <a:rPr lang="pl-PL" dirty="0"/>
            <a:t> SCM, </a:t>
          </a:r>
          <a:r>
            <a:rPr lang="pl-PL" dirty="0" err="1"/>
            <a:t>global</a:t>
          </a:r>
          <a:r>
            <a:rPr lang="pl-PL" dirty="0"/>
            <a:t> </a:t>
          </a:r>
          <a:r>
            <a:rPr lang="pl-PL" dirty="0" err="1"/>
            <a:t>purchasing</a:t>
          </a:r>
          <a:r>
            <a:rPr lang="pl-PL" dirty="0"/>
            <a:t>, </a:t>
          </a:r>
          <a:r>
            <a:rPr lang="pl-PL" dirty="0" err="1"/>
            <a:t>group</a:t>
          </a:r>
          <a:r>
            <a:rPr lang="pl-PL" dirty="0"/>
            <a:t> </a:t>
          </a:r>
          <a:r>
            <a:rPr lang="pl-PL" dirty="0" err="1"/>
            <a:t>working</a:t>
          </a:r>
          <a:r>
            <a:rPr lang="pl-PL" dirty="0"/>
            <a:t>, </a:t>
          </a:r>
          <a:r>
            <a:rPr lang="pl-PL" dirty="0" err="1"/>
            <a:t>simulation</a:t>
          </a:r>
          <a:r>
            <a:rPr lang="pl-PL" dirty="0"/>
            <a:t> and </a:t>
          </a:r>
          <a:r>
            <a:rPr lang="pl-PL" dirty="0" err="1"/>
            <a:t>expert-based</a:t>
          </a:r>
          <a:r>
            <a:rPr lang="pl-PL" dirty="0"/>
            <a:t> </a:t>
          </a:r>
          <a:r>
            <a:rPr lang="pl-PL" dirty="0" err="1"/>
            <a:t>approach</a:t>
          </a:r>
          <a:r>
            <a:rPr lang="pl-PL" dirty="0"/>
            <a:t> for </a:t>
          </a:r>
          <a:r>
            <a:rPr lang="pl-PL" dirty="0" err="1"/>
            <a:t>managing</a:t>
          </a:r>
          <a:r>
            <a:rPr lang="pl-PL" dirty="0"/>
            <a:t> real-life </a:t>
          </a:r>
          <a:r>
            <a:rPr lang="pl-PL" dirty="0" err="1"/>
            <a:t>cases</a:t>
          </a:r>
          <a:r>
            <a:rPr lang="pl-PL" dirty="0"/>
            <a:t> </a:t>
          </a:r>
          <a:r>
            <a:rPr lang="pl-PL" dirty="0" err="1"/>
            <a:t>provided</a:t>
          </a:r>
          <a:r>
            <a:rPr lang="pl-PL" dirty="0"/>
            <a:t> by </a:t>
          </a:r>
          <a:r>
            <a:rPr lang="pl-PL" dirty="0" err="1"/>
            <a:t>Alco</a:t>
          </a:r>
          <a:r>
            <a:rPr lang="pl-PL" dirty="0"/>
            <a:t>-Mot</a:t>
          </a:r>
          <a:endParaRPr lang="en-US" dirty="0"/>
        </a:p>
      </dgm:t>
    </dgm:pt>
    <dgm:pt modelId="{E32EB468-8A84-45A4-9A63-FDBECB4A8F7F}" type="parTrans" cxnId="{9D124DD3-5ED7-4E38-9201-7056F7289576}">
      <dgm:prSet/>
      <dgm:spPr/>
      <dgm:t>
        <a:bodyPr/>
        <a:lstStyle/>
        <a:p>
          <a:endParaRPr lang="en-US"/>
        </a:p>
      </dgm:t>
    </dgm:pt>
    <dgm:pt modelId="{D53F1F1E-3883-4026-9D46-2A0ADF9C0F0B}" type="sibTrans" cxnId="{9D124DD3-5ED7-4E38-9201-7056F7289576}">
      <dgm:prSet/>
      <dgm:spPr/>
      <dgm:t>
        <a:bodyPr/>
        <a:lstStyle/>
        <a:p>
          <a:endParaRPr lang="en-US"/>
        </a:p>
      </dgm:t>
    </dgm:pt>
    <dgm:pt modelId="{CA284C78-7955-42D6-8739-562EF8E84036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/>
            <a:t>Learning outcomes:</a:t>
          </a:r>
          <a:endParaRPr lang="en-US"/>
        </a:p>
      </dgm:t>
    </dgm:pt>
    <dgm:pt modelId="{34B44C1F-EA41-4175-8497-01919586EDC9}" type="parTrans" cxnId="{46168485-9291-4874-B3D9-9042894D091D}">
      <dgm:prSet/>
      <dgm:spPr/>
      <dgm:t>
        <a:bodyPr/>
        <a:lstStyle/>
        <a:p>
          <a:endParaRPr lang="en-US"/>
        </a:p>
      </dgm:t>
    </dgm:pt>
    <dgm:pt modelId="{1BAE1259-3E2C-49D0-BA65-C394DE374F92}" type="sibTrans" cxnId="{46168485-9291-4874-B3D9-9042894D091D}">
      <dgm:prSet/>
      <dgm:spPr/>
      <dgm:t>
        <a:bodyPr/>
        <a:lstStyle/>
        <a:p>
          <a:endParaRPr lang="en-US"/>
        </a:p>
      </dgm:t>
    </dgm:pt>
    <dgm:pt modelId="{DDC26E13-0BD2-4DED-8C15-CE104980D5F0}">
      <dgm:prSet/>
      <dgm:spPr/>
      <dgm:t>
        <a:bodyPr/>
        <a:lstStyle/>
        <a:p>
          <a:r>
            <a:rPr lang="pl-PL"/>
            <a:t>As expected according to FEM/PUT/MES</a:t>
          </a:r>
          <a:endParaRPr lang="en-US"/>
        </a:p>
      </dgm:t>
    </dgm:pt>
    <dgm:pt modelId="{F25EC702-770A-4ABF-BE36-1810649E4424}" type="parTrans" cxnId="{E9048C63-4D65-48AA-8759-08AF1F32927A}">
      <dgm:prSet/>
      <dgm:spPr/>
      <dgm:t>
        <a:bodyPr/>
        <a:lstStyle/>
        <a:p>
          <a:endParaRPr lang="en-US"/>
        </a:p>
      </dgm:t>
    </dgm:pt>
    <dgm:pt modelId="{60499B47-C7C9-40B1-AFCD-B26A828D5506}" type="sibTrans" cxnId="{E9048C63-4D65-48AA-8759-08AF1F32927A}">
      <dgm:prSet/>
      <dgm:spPr/>
      <dgm:t>
        <a:bodyPr/>
        <a:lstStyle/>
        <a:p>
          <a:endParaRPr lang="en-US"/>
        </a:p>
      </dgm:t>
    </dgm:pt>
    <dgm:pt modelId="{ABD45C05-E773-4D75-8F5F-24F97409068C}" type="pres">
      <dgm:prSet presAssocID="{137E336F-12C9-4D06-BF07-473182D7E806}" presName="linear" presStyleCnt="0">
        <dgm:presLayoutVars>
          <dgm:animLvl val="lvl"/>
          <dgm:resizeHandles val="exact"/>
        </dgm:presLayoutVars>
      </dgm:prSet>
      <dgm:spPr/>
    </dgm:pt>
    <dgm:pt modelId="{9B4A6FCF-9780-499C-B4E0-ABA6270516A6}" type="pres">
      <dgm:prSet presAssocID="{ADCE0FEC-DAB5-4A1F-B12F-9FA97DF8174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D55FCED-DB37-4573-8189-DC6B54DA9532}" type="pres">
      <dgm:prSet presAssocID="{ADCE0FEC-DAB5-4A1F-B12F-9FA97DF81749}" presName="childText" presStyleLbl="revTx" presStyleIdx="0" presStyleCnt="3">
        <dgm:presLayoutVars>
          <dgm:bulletEnabled val="1"/>
        </dgm:presLayoutVars>
      </dgm:prSet>
      <dgm:spPr/>
    </dgm:pt>
    <dgm:pt modelId="{B97264C2-4D6E-46B6-BDB9-73AB2283F291}" type="pres">
      <dgm:prSet presAssocID="{D4C03BFC-BDA3-472B-93DF-073EB4618B0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A2135E6-E86B-42AB-8943-64936CADB204}" type="pres">
      <dgm:prSet presAssocID="{D4C03BFC-BDA3-472B-93DF-073EB4618B06}" presName="childText" presStyleLbl="revTx" presStyleIdx="1" presStyleCnt="3">
        <dgm:presLayoutVars>
          <dgm:bulletEnabled val="1"/>
        </dgm:presLayoutVars>
      </dgm:prSet>
      <dgm:spPr/>
    </dgm:pt>
    <dgm:pt modelId="{D539E9BD-4715-45DE-B0E3-A76677B4EA7F}" type="pres">
      <dgm:prSet presAssocID="{CA284C78-7955-42D6-8739-562EF8E8403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58EFAAA-7E30-4843-97B7-8BA40FA7975D}" type="pres">
      <dgm:prSet presAssocID="{CA284C78-7955-42D6-8739-562EF8E8403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5168A708-ACE6-4881-A5F9-7660B124183F}" type="presOf" srcId="{CA284C78-7955-42D6-8739-562EF8E84036}" destId="{D539E9BD-4715-45DE-B0E3-A76677B4EA7F}" srcOrd="0" destOrd="0" presId="urn:microsoft.com/office/officeart/2005/8/layout/vList2"/>
    <dgm:cxn modelId="{66DE1D15-D246-49BD-B24F-DBC2449DE027}" srcId="{ADCE0FEC-DAB5-4A1F-B12F-9FA97DF81749}" destId="{3CF13B6C-454D-49A1-B10A-B3DAFD564316}" srcOrd="0" destOrd="0" parTransId="{AFAAC51B-7CEA-4B0C-9203-44049AACA45E}" sibTransId="{8EF27344-99B8-4189-A103-0952B0EC851D}"/>
    <dgm:cxn modelId="{2F585C3D-13B2-4065-B5A9-430AEC302E78}" srcId="{137E336F-12C9-4D06-BF07-473182D7E806}" destId="{D4C03BFC-BDA3-472B-93DF-073EB4618B06}" srcOrd="1" destOrd="0" parTransId="{40A9CCC5-A760-44BB-9208-4FFF3220FF56}" sibTransId="{59821541-00C2-4201-9D5F-3E7FBB39D6AB}"/>
    <dgm:cxn modelId="{477DDC5E-538A-4F44-97D7-AEEF294F2044}" srcId="{137E336F-12C9-4D06-BF07-473182D7E806}" destId="{ADCE0FEC-DAB5-4A1F-B12F-9FA97DF81749}" srcOrd="0" destOrd="0" parTransId="{758442C8-D778-4EB5-A5D8-D27DEE074FF0}" sibTransId="{A1FE2C0A-3E69-4BBB-B63E-1E680028BDCD}"/>
    <dgm:cxn modelId="{C18CA261-0D53-47AD-9EAE-C4228BF8D398}" type="presOf" srcId="{F3D1937F-9A88-44D7-A329-170AF2818146}" destId="{5A2135E6-E86B-42AB-8943-64936CADB204}" srcOrd="0" destOrd="0" presId="urn:microsoft.com/office/officeart/2005/8/layout/vList2"/>
    <dgm:cxn modelId="{E9048C63-4D65-48AA-8759-08AF1F32927A}" srcId="{CA284C78-7955-42D6-8739-562EF8E84036}" destId="{DDC26E13-0BD2-4DED-8C15-CE104980D5F0}" srcOrd="0" destOrd="0" parTransId="{F25EC702-770A-4ABF-BE36-1810649E4424}" sibTransId="{60499B47-C7C9-40B1-AFCD-B26A828D5506}"/>
    <dgm:cxn modelId="{1AB10777-0187-41B8-B8EC-B23C4B9107C5}" type="presOf" srcId="{137E336F-12C9-4D06-BF07-473182D7E806}" destId="{ABD45C05-E773-4D75-8F5F-24F97409068C}" srcOrd="0" destOrd="0" presId="urn:microsoft.com/office/officeart/2005/8/layout/vList2"/>
    <dgm:cxn modelId="{9EA82B58-4023-41BA-8A19-661BEEBB1BAB}" type="presOf" srcId="{D4C03BFC-BDA3-472B-93DF-073EB4618B06}" destId="{B97264C2-4D6E-46B6-BDB9-73AB2283F291}" srcOrd="0" destOrd="0" presId="urn:microsoft.com/office/officeart/2005/8/layout/vList2"/>
    <dgm:cxn modelId="{46168485-9291-4874-B3D9-9042894D091D}" srcId="{137E336F-12C9-4D06-BF07-473182D7E806}" destId="{CA284C78-7955-42D6-8739-562EF8E84036}" srcOrd="2" destOrd="0" parTransId="{34B44C1F-EA41-4175-8497-01919586EDC9}" sibTransId="{1BAE1259-3E2C-49D0-BA65-C394DE374F92}"/>
    <dgm:cxn modelId="{9D124DD3-5ED7-4E38-9201-7056F7289576}" srcId="{D4C03BFC-BDA3-472B-93DF-073EB4618B06}" destId="{F3D1937F-9A88-44D7-A329-170AF2818146}" srcOrd="0" destOrd="0" parTransId="{E32EB468-8A84-45A4-9A63-FDBECB4A8F7F}" sibTransId="{D53F1F1E-3883-4026-9D46-2A0ADF9C0F0B}"/>
    <dgm:cxn modelId="{B2CDF6E7-211C-495A-9312-E7484FBC6617}" type="presOf" srcId="{DDC26E13-0BD2-4DED-8C15-CE104980D5F0}" destId="{558EFAAA-7E30-4843-97B7-8BA40FA7975D}" srcOrd="0" destOrd="0" presId="urn:microsoft.com/office/officeart/2005/8/layout/vList2"/>
    <dgm:cxn modelId="{2BED55EE-25C5-40E3-9C34-323945A3A73E}" type="presOf" srcId="{3CF13B6C-454D-49A1-B10A-B3DAFD564316}" destId="{7D55FCED-DB37-4573-8189-DC6B54DA9532}" srcOrd="0" destOrd="0" presId="urn:microsoft.com/office/officeart/2005/8/layout/vList2"/>
    <dgm:cxn modelId="{7F384CFD-B441-44EA-9E61-82DDDAE10A86}" type="presOf" srcId="{ADCE0FEC-DAB5-4A1F-B12F-9FA97DF81749}" destId="{9B4A6FCF-9780-499C-B4E0-ABA6270516A6}" srcOrd="0" destOrd="0" presId="urn:microsoft.com/office/officeart/2005/8/layout/vList2"/>
    <dgm:cxn modelId="{D914A61D-C3BA-4AF9-B125-0283BF48CEC0}" type="presParOf" srcId="{ABD45C05-E773-4D75-8F5F-24F97409068C}" destId="{9B4A6FCF-9780-499C-B4E0-ABA6270516A6}" srcOrd="0" destOrd="0" presId="urn:microsoft.com/office/officeart/2005/8/layout/vList2"/>
    <dgm:cxn modelId="{B7713934-1FCB-45F7-9F51-3A2EED6833B9}" type="presParOf" srcId="{ABD45C05-E773-4D75-8F5F-24F97409068C}" destId="{7D55FCED-DB37-4573-8189-DC6B54DA9532}" srcOrd="1" destOrd="0" presId="urn:microsoft.com/office/officeart/2005/8/layout/vList2"/>
    <dgm:cxn modelId="{9E0C3108-C3E0-41BB-BD05-8A71F0CDB633}" type="presParOf" srcId="{ABD45C05-E773-4D75-8F5F-24F97409068C}" destId="{B97264C2-4D6E-46B6-BDB9-73AB2283F291}" srcOrd="2" destOrd="0" presId="urn:microsoft.com/office/officeart/2005/8/layout/vList2"/>
    <dgm:cxn modelId="{9F65EB28-9653-40D9-AA4D-E907809B7F8D}" type="presParOf" srcId="{ABD45C05-E773-4D75-8F5F-24F97409068C}" destId="{5A2135E6-E86B-42AB-8943-64936CADB204}" srcOrd="3" destOrd="0" presId="urn:microsoft.com/office/officeart/2005/8/layout/vList2"/>
    <dgm:cxn modelId="{904B75C0-CEB6-4301-B54D-AC0573B79112}" type="presParOf" srcId="{ABD45C05-E773-4D75-8F5F-24F97409068C}" destId="{D539E9BD-4715-45DE-B0E3-A76677B4EA7F}" srcOrd="4" destOrd="0" presId="urn:microsoft.com/office/officeart/2005/8/layout/vList2"/>
    <dgm:cxn modelId="{B30A43E6-1691-431F-8213-D06BDE0FE03F}" type="presParOf" srcId="{ABD45C05-E773-4D75-8F5F-24F97409068C}" destId="{558EFAAA-7E30-4843-97B7-8BA40FA7975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9EF2BF-8126-44F9-BD17-41DAB3FF3242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3FCBF7-3EAB-4065-B88A-EC5A2830CAB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l-PL" sz="2400" b="1" dirty="0">
              <a:solidFill>
                <a:schemeClr val="tx2">
                  <a:lumMod val="75000"/>
                  <a:lumOff val="25000"/>
                </a:schemeClr>
              </a:solidFill>
            </a:rPr>
            <a:t>Presentation of </a:t>
          </a:r>
          <a:r>
            <a:rPr lang="pl-PL" sz="2400" b="1" dirty="0" err="1">
              <a:solidFill>
                <a:schemeClr val="tx2">
                  <a:lumMod val="75000"/>
                  <a:lumOff val="25000"/>
                </a:schemeClr>
              </a:solidFill>
            </a:rPr>
            <a:t>redesigned</a:t>
          </a:r>
          <a:r>
            <a:rPr lang="pl-PL" sz="2400" b="1" dirty="0">
              <a:solidFill>
                <a:schemeClr val="tx2">
                  <a:lumMod val="75000"/>
                  <a:lumOff val="25000"/>
                </a:schemeClr>
              </a:solidFill>
            </a:rPr>
            <a:t> </a:t>
          </a:r>
          <a:r>
            <a:rPr lang="pl-PL" sz="2400" b="1" dirty="0" err="1">
              <a:solidFill>
                <a:schemeClr val="tx2">
                  <a:lumMod val="75000"/>
                  <a:lumOff val="25000"/>
                </a:schemeClr>
              </a:solidFill>
            </a:rPr>
            <a:t>courses</a:t>
          </a:r>
          <a:r>
            <a:rPr lang="pl-PL" sz="2400" b="1" dirty="0">
              <a:solidFill>
                <a:schemeClr val="tx2">
                  <a:lumMod val="75000"/>
                  <a:lumOff val="25000"/>
                </a:schemeClr>
              </a:solidFill>
            </a:rPr>
            <a:t> to </a:t>
          </a:r>
          <a:r>
            <a:rPr lang="pl-PL" sz="2400" b="1" dirty="0" err="1">
              <a:solidFill>
                <a:schemeClr val="tx2">
                  <a:lumMod val="75000"/>
                  <a:lumOff val="25000"/>
                </a:schemeClr>
              </a:solidFill>
            </a:rPr>
            <a:t>students</a:t>
          </a:r>
          <a:r>
            <a:rPr lang="pl-PL" sz="2400" b="1" dirty="0">
              <a:solidFill>
                <a:schemeClr val="tx2">
                  <a:lumMod val="75000"/>
                  <a:lumOff val="25000"/>
                </a:schemeClr>
              </a:solidFill>
            </a:rPr>
            <a:t> and open </a:t>
          </a:r>
          <a:r>
            <a:rPr lang="pl-PL" sz="2400" b="1" dirty="0" err="1">
              <a:solidFill>
                <a:schemeClr val="tx2">
                  <a:lumMod val="75000"/>
                  <a:lumOff val="25000"/>
                </a:schemeClr>
              </a:solidFill>
            </a:rPr>
            <a:t>discussion</a:t>
          </a:r>
          <a:endParaRPr lang="en-US" sz="2400" b="1" dirty="0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27E995FA-C4DC-46BC-88BE-D1149941C7EC}" type="parTrans" cxnId="{6121C348-A574-4816-A46F-65AB86837B29}">
      <dgm:prSet/>
      <dgm:spPr/>
      <dgm:t>
        <a:bodyPr/>
        <a:lstStyle/>
        <a:p>
          <a:endParaRPr lang="en-US" sz="2400" b="1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97549BDF-8D99-42E9-8794-6062C72D7FFE}" type="sibTrans" cxnId="{6121C348-A574-4816-A46F-65AB86837B29}">
      <dgm:prSet/>
      <dgm:spPr/>
      <dgm:t>
        <a:bodyPr/>
        <a:lstStyle/>
        <a:p>
          <a:endParaRPr lang="en-US" sz="2400" b="1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F2676E7D-CD97-4ED4-9A9C-A07C6A8B661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l-PL" sz="2400" b="1" dirty="0" err="1">
              <a:solidFill>
                <a:schemeClr val="tx2">
                  <a:lumMod val="75000"/>
                  <a:lumOff val="25000"/>
                </a:schemeClr>
              </a:solidFill>
            </a:rPr>
            <a:t>Implementation</a:t>
          </a:r>
          <a:r>
            <a:rPr lang="pl-PL" sz="2400" b="1" dirty="0">
              <a:solidFill>
                <a:schemeClr val="tx2">
                  <a:lumMod val="75000"/>
                  <a:lumOff val="25000"/>
                </a:schemeClr>
              </a:solidFill>
            </a:rPr>
            <a:t> of the </a:t>
          </a:r>
          <a:r>
            <a:rPr lang="pl-PL" sz="2400" b="1" dirty="0" err="1">
              <a:solidFill>
                <a:schemeClr val="tx2">
                  <a:lumMod val="75000"/>
                  <a:lumOff val="25000"/>
                </a:schemeClr>
              </a:solidFill>
            </a:rPr>
            <a:t>course</a:t>
          </a:r>
          <a:r>
            <a:rPr lang="pl-PL" sz="2400" b="1" dirty="0">
              <a:solidFill>
                <a:schemeClr val="tx2">
                  <a:lumMod val="75000"/>
                  <a:lumOff val="25000"/>
                </a:schemeClr>
              </a:solidFill>
            </a:rPr>
            <a:t> (</a:t>
          </a:r>
          <a:r>
            <a:rPr lang="pl-PL" sz="2400" b="1" dirty="0" err="1">
              <a:solidFill>
                <a:schemeClr val="tx2">
                  <a:lumMod val="75000"/>
                  <a:lumOff val="25000"/>
                </a:schemeClr>
              </a:solidFill>
            </a:rPr>
            <a:t>winter</a:t>
          </a:r>
          <a:r>
            <a:rPr lang="pl-PL" sz="2400" b="1" dirty="0">
              <a:solidFill>
                <a:schemeClr val="tx2">
                  <a:lumMod val="75000"/>
                  <a:lumOff val="25000"/>
                </a:schemeClr>
              </a:solidFill>
            </a:rPr>
            <a:t> </a:t>
          </a:r>
          <a:r>
            <a:rPr lang="pl-PL" sz="2400" b="1" dirty="0" err="1">
              <a:solidFill>
                <a:schemeClr val="tx2">
                  <a:lumMod val="75000"/>
                  <a:lumOff val="25000"/>
                </a:schemeClr>
              </a:solidFill>
            </a:rPr>
            <a:t>semester</a:t>
          </a:r>
          <a:r>
            <a:rPr lang="pl-PL" sz="2400" b="1" dirty="0">
              <a:solidFill>
                <a:schemeClr val="tx2">
                  <a:lumMod val="75000"/>
                  <a:lumOff val="25000"/>
                </a:schemeClr>
              </a:solidFill>
            </a:rPr>
            <a:t>: Oct.21-Jan.22)</a:t>
          </a:r>
          <a:endParaRPr lang="en-US" sz="2400" b="1" dirty="0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BCD34F51-E1A9-47FF-947B-CFCD6F9A1957}" type="parTrans" cxnId="{77EF940B-4648-4766-8A65-A599BC0F3AF2}">
      <dgm:prSet/>
      <dgm:spPr/>
      <dgm:t>
        <a:bodyPr/>
        <a:lstStyle/>
        <a:p>
          <a:endParaRPr lang="en-US" sz="2400" b="1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E98AE845-C6AB-4A4D-9A5D-C60CED2ECFC7}" type="sibTrans" cxnId="{77EF940B-4648-4766-8A65-A599BC0F3AF2}">
      <dgm:prSet/>
      <dgm:spPr/>
      <dgm:t>
        <a:bodyPr/>
        <a:lstStyle/>
        <a:p>
          <a:endParaRPr lang="en-US" sz="2400" b="1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B9E1D1AF-4BCA-4C2A-8DB7-545D48F527C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l-PL" sz="2400" b="1">
              <a:solidFill>
                <a:schemeClr val="tx2">
                  <a:lumMod val="75000"/>
                  <a:lumOff val="25000"/>
                </a:schemeClr>
              </a:solidFill>
            </a:rPr>
            <a:t>Surveys on course designs</a:t>
          </a:r>
          <a:endParaRPr lang="en-US" sz="2400" b="1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75F7D452-E02B-4673-8A23-6B18A506271C}" type="parTrans" cxnId="{3CC09100-87B0-45E8-A56F-CBA738D0AA58}">
      <dgm:prSet/>
      <dgm:spPr/>
      <dgm:t>
        <a:bodyPr/>
        <a:lstStyle/>
        <a:p>
          <a:endParaRPr lang="en-US" sz="2400" b="1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C50EFB45-27AC-4C60-8410-06E58C26BFF9}" type="sibTrans" cxnId="{3CC09100-87B0-45E8-A56F-CBA738D0AA58}">
      <dgm:prSet/>
      <dgm:spPr/>
      <dgm:t>
        <a:bodyPr/>
        <a:lstStyle/>
        <a:p>
          <a:endParaRPr lang="en-US" sz="2400" b="1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AF10EF47-378C-4F0A-8EEB-05D7E64DADF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pl-PL" sz="2400" b="1">
              <a:solidFill>
                <a:schemeClr val="tx2">
                  <a:lumMod val="75000"/>
                  <a:lumOff val="25000"/>
                </a:schemeClr>
              </a:solidFill>
            </a:rPr>
            <a:t>Courses improvement based on opinions collected</a:t>
          </a:r>
          <a:endParaRPr lang="en-US" sz="2400" b="1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5E81754C-38B4-4E91-A905-122165FD5B96}" type="parTrans" cxnId="{5C19D323-572F-4830-B7EF-22C6F7D6DBC9}">
      <dgm:prSet/>
      <dgm:spPr/>
      <dgm:t>
        <a:bodyPr/>
        <a:lstStyle/>
        <a:p>
          <a:endParaRPr lang="en-US" sz="2400" b="1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03C5DE9A-620E-46A5-B6D1-9E635A20C9D3}" type="sibTrans" cxnId="{5C19D323-572F-4830-B7EF-22C6F7D6DBC9}">
      <dgm:prSet/>
      <dgm:spPr/>
      <dgm:t>
        <a:bodyPr/>
        <a:lstStyle/>
        <a:p>
          <a:endParaRPr lang="en-US" sz="2400" b="1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6495D0AE-C89F-419F-BDCE-BEE25D14CCF9}" type="pres">
      <dgm:prSet presAssocID="{EE9EF2BF-8126-44F9-BD17-41DAB3FF3242}" presName="root" presStyleCnt="0">
        <dgm:presLayoutVars>
          <dgm:dir/>
          <dgm:resizeHandles val="exact"/>
        </dgm:presLayoutVars>
      </dgm:prSet>
      <dgm:spPr/>
    </dgm:pt>
    <dgm:pt modelId="{7049AA36-E5A5-449A-852E-DA589549EA7A}" type="pres">
      <dgm:prSet presAssocID="{4B3FCBF7-3EAB-4065-B88A-EC5A2830CAB4}" presName="compNode" presStyleCnt="0"/>
      <dgm:spPr/>
    </dgm:pt>
    <dgm:pt modelId="{8D6682E2-7409-4CBF-A738-A97DCD6ACFDB}" type="pres">
      <dgm:prSet presAssocID="{4B3FCBF7-3EAB-4065-B88A-EC5A2830CAB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auczyciel"/>
        </a:ext>
      </dgm:extLst>
    </dgm:pt>
    <dgm:pt modelId="{951D40AF-22A1-47BE-8416-5E9EB5356A59}" type="pres">
      <dgm:prSet presAssocID="{4B3FCBF7-3EAB-4065-B88A-EC5A2830CAB4}" presName="spaceRect" presStyleCnt="0"/>
      <dgm:spPr/>
    </dgm:pt>
    <dgm:pt modelId="{8B36EB8C-3E03-4397-B45F-70CB32F39F84}" type="pres">
      <dgm:prSet presAssocID="{4B3FCBF7-3EAB-4065-B88A-EC5A2830CAB4}" presName="textRect" presStyleLbl="revTx" presStyleIdx="0" presStyleCnt="4">
        <dgm:presLayoutVars>
          <dgm:chMax val="1"/>
          <dgm:chPref val="1"/>
        </dgm:presLayoutVars>
      </dgm:prSet>
      <dgm:spPr/>
    </dgm:pt>
    <dgm:pt modelId="{84157012-FEBB-41A9-BAFD-39148F21761F}" type="pres">
      <dgm:prSet presAssocID="{97549BDF-8D99-42E9-8794-6062C72D7FFE}" presName="sibTrans" presStyleCnt="0"/>
      <dgm:spPr/>
    </dgm:pt>
    <dgm:pt modelId="{F57B13CF-D1C0-4B5B-A69A-E52A89DDA4C8}" type="pres">
      <dgm:prSet presAssocID="{F2676E7D-CD97-4ED4-9A9C-A07C6A8B6617}" presName="compNode" presStyleCnt="0"/>
      <dgm:spPr/>
    </dgm:pt>
    <dgm:pt modelId="{68D2C6FE-B148-468D-9847-8B4BEA26B999}" type="pres">
      <dgm:prSet presAssocID="{F2676E7D-CD97-4ED4-9A9C-A07C6A8B661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lasa z wypełnieniem pełnym"/>
        </a:ext>
      </dgm:extLst>
    </dgm:pt>
    <dgm:pt modelId="{72893842-5C73-484F-97F5-A27BED22101F}" type="pres">
      <dgm:prSet presAssocID="{F2676E7D-CD97-4ED4-9A9C-A07C6A8B6617}" presName="spaceRect" presStyleCnt="0"/>
      <dgm:spPr/>
    </dgm:pt>
    <dgm:pt modelId="{83E86B40-1DD9-44CB-897E-B67C1C74FFE7}" type="pres">
      <dgm:prSet presAssocID="{F2676E7D-CD97-4ED4-9A9C-A07C6A8B6617}" presName="textRect" presStyleLbl="revTx" presStyleIdx="1" presStyleCnt="4">
        <dgm:presLayoutVars>
          <dgm:chMax val="1"/>
          <dgm:chPref val="1"/>
        </dgm:presLayoutVars>
      </dgm:prSet>
      <dgm:spPr/>
    </dgm:pt>
    <dgm:pt modelId="{4E3729E0-CF23-40A3-BE12-2AA07F3AB541}" type="pres">
      <dgm:prSet presAssocID="{E98AE845-C6AB-4A4D-9A5D-C60CED2ECFC7}" presName="sibTrans" presStyleCnt="0"/>
      <dgm:spPr/>
    </dgm:pt>
    <dgm:pt modelId="{6D018644-D830-44C3-8A28-F51E3B1FC07A}" type="pres">
      <dgm:prSet presAssocID="{B9E1D1AF-4BCA-4C2A-8DB7-545D48F527CD}" presName="compNode" presStyleCnt="0"/>
      <dgm:spPr/>
    </dgm:pt>
    <dgm:pt modelId="{E1D12A23-AB56-4EE1-AC25-BAD8492EA835}" type="pres">
      <dgm:prSet presAssocID="{B9E1D1AF-4BCA-4C2A-8DB7-545D48F527C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sta kontrolna"/>
        </a:ext>
      </dgm:extLst>
    </dgm:pt>
    <dgm:pt modelId="{D1B27678-6DB5-4AB7-AFA9-169A7A4C942B}" type="pres">
      <dgm:prSet presAssocID="{B9E1D1AF-4BCA-4C2A-8DB7-545D48F527CD}" presName="spaceRect" presStyleCnt="0"/>
      <dgm:spPr/>
    </dgm:pt>
    <dgm:pt modelId="{985FD976-D2CB-4AB9-9240-9294F1C020F1}" type="pres">
      <dgm:prSet presAssocID="{B9E1D1AF-4BCA-4C2A-8DB7-545D48F527CD}" presName="textRect" presStyleLbl="revTx" presStyleIdx="2" presStyleCnt="4">
        <dgm:presLayoutVars>
          <dgm:chMax val="1"/>
          <dgm:chPref val="1"/>
        </dgm:presLayoutVars>
      </dgm:prSet>
      <dgm:spPr/>
    </dgm:pt>
    <dgm:pt modelId="{86C0D5FB-57DD-4FBB-AB5C-7011930D58C9}" type="pres">
      <dgm:prSet presAssocID="{C50EFB45-27AC-4C60-8410-06E58C26BFF9}" presName="sibTrans" presStyleCnt="0"/>
      <dgm:spPr/>
    </dgm:pt>
    <dgm:pt modelId="{36D9C8FF-5F9F-451B-A837-4B7A5DF6FCFA}" type="pres">
      <dgm:prSet presAssocID="{AF10EF47-378C-4F0A-8EEB-05D7E64DADF7}" presName="compNode" presStyleCnt="0"/>
      <dgm:spPr/>
    </dgm:pt>
    <dgm:pt modelId="{CBC9F5FB-E5BE-404C-9158-4CDB963675F3}" type="pres">
      <dgm:prSet presAssocID="{AF10EF47-378C-4F0A-8EEB-05D7E64DADF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nacznik wyboru"/>
        </a:ext>
      </dgm:extLst>
    </dgm:pt>
    <dgm:pt modelId="{3A2AE5D3-5B4A-4FDE-869A-F77608043D4F}" type="pres">
      <dgm:prSet presAssocID="{AF10EF47-378C-4F0A-8EEB-05D7E64DADF7}" presName="spaceRect" presStyleCnt="0"/>
      <dgm:spPr/>
    </dgm:pt>
    <dgm:pt modelId="{F27DB5A6-015C-4C5E-853B-46E9BAE6A6F3}" type="pres">
      <dgm:prSet presAssocID="{AF10EF47-378C-4F0A-8EEB-05D7E64DADF7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CC09100-87B0-45E8-A56F-CBA738D0AA58}" srcId="{EE9EF2BF-8126-44F9-BD17-41DAB3FF3242}" destId="{B9E1D1AF-4BCA-4C2A-8DB7-545D48F527CD}" srcOrd="2" destOrd="0" parTransId="{75F7D452-E02B-4673-8A23-6B18A506271C}" sibTransId="{C50EFB45-27AC-4C60-8410-06E58C26BFF9}"/>
    <dgm:cxn modelId="{77EF940B-4648-4766-8A65-A599BC0F3AF2}" srcId="{EE9EF2BF-8126-44F9-BD17-41DAB3FF3242}" destId="{F2676E7D-CD97-4ED4-9A9C-A07C6A8B6617}" srcOrd="1" destOrd="0" parTransId="{BCD34F51-E1A9-47FF-947B-CFCD6F9A1957}" sibTransId="{E98AE845-C6AB-4A4D-9A5D-C60CED2ECFC7}"/>
    <dgm:cxn modelId="{A5FBFD1D-B204-4237-B00F-DC09E7913FA0}" type="presOf" srcId="{EE9EF2BF-8126-44F9-BD17-41DAB3FF3242}" destId="{6495D0AE-C89F-419F-BDCE-BEE25D14CCF9}" srcOrd="0" destOrd="0" presId="urn:microsoft.com/office/officeart/2018/2/layout/IconLabelList"/>
    <dgm:cxn modelId="{5C19D323-572F-4830-B7EF-22C6F7D6DBC9}" srcId="{EE9EF2BF-8126-44F9-BD17-41DAB3FF3242}" destId="{AF10EF47-378C-4F0A-8EEB-05D7E64DADF7}" srcOrd="3" destOrd="0" parTransId="{5E81754C-38B4-4E91-A905-122165FD5B96}" sibTransId="{03C5DE9A-620E-46A5-B6D1-9E635A20C9D3}"/>
    <dgm:cxn modelId="{B4C18225-4C02-4701-8762-0BD5F9B70A81}" type="presOf" srcId="{AF10EF47-378C-4F0A-8EEB-05D7E64DADF7}" destId="{F27DB5A6-015C-4C5E-853B-46E9BAE6A6F3}" srcOrd="0" destOrd="0" presId="urn:microsoft.com/office/officeart/2018/2/layout/IconLabelList"/>
    <dgm:cxn modelId="{E9582A2D-15C6-43BC-BF4D-4CDAE7B7652D}" type="presOf" srcId="{F2676E7D-CD97-4ED4-9A9C-A07C6A8B6617}" destId="{83E86B40-1DD9-44CB-897E-B67C1C74FFE7}" srcOrd="0" destOrd="0" presId="urn:microsoft.com/office/officeart/2018/2/layout/IconLabelList"/>
    <dgm:cxn modelId="{6121C348-A574-4816-A46F-65AB86837B29}" srcId="{EE9EF2BF-8126-44F9-BD17-41DAB3FF3242}" destId="{4B3FCBF7-3EAB-4065-B88A-EC5A2830CAB4}" srcOrd="0" destOrd="0" parTransId="{27E995FA-C4DC-46BC-88BE-D1149941C7EC}" sibTransId="{97549BDF-8D99-42E9-8794-6062C72D7FFE}"/>
    <dgm:cxn modelId="{CDC93749-96CB-4862-9FCC-2BF59D930B7C}" type="presOf" srcId="{B9E1D1AF-4BCA-4C2A-8DB7-545D48F527CD}" destId="{985FD976-D2CB-4AB9-9240-9294F1C020F1}" srcOrd="0" destOrd="0" presId="urn:microsoft.com/office/officeart/2018/2/layout/IconLabelList"/>
    <dgm:cxn modelId="{A485E7B2-B014-45C8-BA22-1B9C09119C0D}" type="presOf" srcId="{4B3FCBF7-3EAB-4065-B88A-EC5A2830CAB4}" destId="{8B36EB8C-3E03-4397-B45F-70CB32F39F84}" srcOrd="0" destOrd="0" presId="urn:microsoft.com/office/officeart/2018/2/layout/IconLabelList"/>
    <dgm:cxn modelId="{F04597F6-6E3C-4E19-A6B0-5A7D6A920607}" type="presParOf" srcId="{6495D0AE-C89F-419F-BDCE-BEE25D14CCF9}" destId="{7049AA36-E5A5-449A-852E-DA589549EA7A}" srcOrd="0" destOrd="0" presId="urn:microsoft.com/office/officeart/2018/2/layout/IconLabelList"/>
    <dgm:cxn modelId="{9B35D276-072E-4FBA-A8A9-6B62A362D3AD}" type="presParOf" srcId="{7049AA36-E5A5-449A-852E-DA589549EA7A}" destId="{8D6682E2-7409-4CBF-A738-A97DCD6ACFDB}" srcOrd="0" destOrd="0" presId="urn:microsoft.com/office/officeart/2018/2/layout/IconLabelList"/>
    <dgm:cxn modelId="{EC56F833-B8C1-4439-BC1E-3EB66BB54BFD}" type="presParOf" srcId="{7049AA36-E5A5-449A-852E-DA589549EA7A}" destId="{951D40AF-22A1-47BE-8416-5E9EB5356A59}" srcOrd="1" destOrd="0" presId="urn:microsoft.com/office/officeart/2018/2/layout/IconLabelList"/>
    <dgm:cxn modelId="{0B481161-1741-4721-B03C-DE1D2003A301}" type="presParOf" srcId="{7049AA36-E5A5-449A-852E-DA589549EA7A}" destId="{8B36EB8C-3E03-4397-B45F-70CB32F39F84}" srcOrd="2" destOrd="0" presId="urn:microsoft.com/office/officeart/2018/2/layout/IconLabelList"/>
    <dgm:cxn modelId="{4CAF34B8-2A1B-451A-9CB4-31826947C36C}" type="presParOf" srcId="{6495D0AE-C89F-419F-BDCE-BEE25D14CCF9}" destId="{84157012-FEBB-41A9-BAFD-39148F21761F}" srcOrd="1" destOrd="0" presId="urn:microsoft.com/office/officeart/2018/2/layout/IconLabelList"/>
    <dgm:cxn modelId="{E5D7B0E4-C0DA-47D4-9FC1-160EE843BFC4}" type="presParOf" srcId="{6495D0AE-C89F-419F-BDCE-BEE25D14CCF9}" destId="{F57B13CF-D1C0-4B5B-A69A-E52A89DDA4C8}" srcOrd="2" destOrd="0" presId="urn:microsoft.com/office/officeart/2018/2/layout/IconLabelList"/>
    <dgm:cxn modelId="{67585E82-90CF-4201-8F7F-923065FC6D24}" type="presParOf" srcId="{F57B13CF-D1C0-4B5B-A69A-E52A89DDA4C8}" destId="{68D2C6FE-B148-468D-9847-8B4BEA26B999}" srcOrd="0" destOrd="0" presId="urn:microsoft.com/office/officeart/2018/2/layout/IconLabelList"/>
    <dgm:cxn modelId="{1E7E3A09-4F0C-4297-8AF4-625C3D2245BA}" type="presParOf" srcId="{F57B13CF-D1C0-4B5B-A69A-E52A89DDA4C8}" destId="{72893842-5C73-484F-97F5-A27BED22101F}" srcOrd="1" destOrd="0" presId="urn:microsoft.com/office/officeart/2018/2/layout/IconLabelList"/>
    <dgm:cxn modelId="{C1FA3CC6-D71B-4B8C-BD32-17A7EED8C894}" type="presParOf" srcId="{F57B13CF-D1C0-4B5B-A69A-E52A89DDA4C8}" destId="{83E86B40-1DD9-44CB-897E-B67C1C74FFE7}" srcOrd="2" destOrd="0" presId="urn:microsoft.com/office/officeart/2018/2/layout/IconLabelList"/>
    <dgm:cxn modelId="{EED50EA2-94DC-4591-B484-CE183D1684B0}" type="presParOf" srcId="{6495D0AE-C89F-419F-BDCE-BEE25D14CCF9}" destId="{4E3729E0-CF23-40A3-BE12-2AA07F3AB541}" srcOrd="3" destOrd="0" presId="urn:microsoft.com/office/officeart/2018/2/layout/IconLabelList"/>
    <dgm:cxn modelId="{A57369F8-97E4-46AA-A93C-C054503B8E03}" type="presParOf" srcId="{6495D0AE-C89F-419F-BDCE-BEE25D14CCF9}" destId="{6D018644-D830-44C3-8A28-F51E3B1FC07A}" srcOrd="4" destOrd="0" presId="urn:microsoft.com/office/officeart/2018/2/layout/IconLabelList"/>
    <dgm:cxn modelId="{09FDF7A9-FD66-4949-80E3-4F8E1507B4CC}" type="presParOf" srcId="{6D018644-D830-44C3-8A28-F51E3B1FC07A}" destId="{E1D12A23-AB56-4EE1-AC25-BAD8492EA835}" srcOrd="0" destOrd="0" presId="urn:microsoft.com/office/officeart/2018/2/layout/IconLabelList"/>
    <dgm:cxn modelId="{21719C0C-3679-4E5E-B4BD-5CF71E96949A}" type="presParOf" srcId="{6D018644-D830-44C3-8A28-F51E3B1FC07A}" destId="{D1B27678-6DB5-4AB7-AFA9-169A7A4C942B}" srcOrd="1" destOrd="0" presId="urn:microsoft.com/office/officeart/2018/2/layout/IconLabelList"/>
    <dgm:cxn modelId="{A6BFD501-76C8-4BF2-B21D-70CD295FE9F1}" type="presParOf" srcId="{6D018644-D830-44C3-8A28-F51E3B1FC07A}" destId="{985FD976-D2CB-4AB9-9240-9294F1C020F1}" srcOrd="2" destOrd="0" presId="urn:microsoft.com/office/officeart/2018/2/layout/IconLabelList"/>
    <dgm:cxn modelId="{202D5F8E-890B-4383-8FDB-0E9F4742F032}" type="presParOf" srcId="{6495D0AE-C89F-419F-BDCE-BEE25D14CCF9}" destId="{86C0D5FB-57DD-4FBB-AB5C-7011930D58C9}" srcOrd="5" destOrd="0" presId="urn:microsoft.com/office/officeart/2018/2/layout/IconLabelList"/>
    <dgm:cxn modelId="{58C059E4-478F-48EA-8304-98421C97A0B2}" type="presParOf" srcId="{6495D0AE-C89F-419F-BDCE-BEE25D14CCF9}" destId="{36D9C8FF-5F9F-451B-A837-4B7A5DF6FCFA}" srcOrd="6" destOrd="0" presId="urn:microsoft.com/office/officeart/2018/2/layout/IconLabelList"/>
    <dgm:cxn modelId="{F71FBCC1-4CFE-4B75-983A-CC591DAC7B7A}" type="presParOf" srcId="{36D9C8FF-5F9F-451B-A837-4B7A5DF6FCFA}" destId="{CBC9F5FB-E5BE-404C-9158-4CDB963675F3}" srcOrd="0" destOrd="0" presId="urn:microsoft.com/office/officeart/2018/2/layout/IconLabelList"/>
    <dgm:cxn modelId="{06BEFFD7-EBBF-4EB5-B561-B460F768E890}" type="presParOf" srcId="{36D9C8FF-5F9F-451B-A837-4B7A5DF6FCFA}" destId="{3A2AE5D3-5B4A-4FDE-869A-F77608043D4F}" srcOrd="1" destOrd="0" presId="urn:microsoft.com/office/officeart/2018/2/layout/IconLabelList"/>
    <dgm:cxn modelId="{F3BBCA2F-2A53-4F74-8085-957156795257}" type="presParOf" srcId="{36D9C8FF-5F9F-451B-A837-4B7A5DF6FCFA}" destId="{F27DB5A6-015C-4C5E-853B-46E9BAE6A6F3}" srcOrd="2" destOrd="0" presId="urn:microsoft.com/office/officeart/2018/2/layout/IconLabel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A6FCF-9780-499C-B4E0-ABA6270516A6}">
      <dsp:nvSpPr>
        <dsp:cNvPr id="0" name=""/>
        <dsp:cNvSpPr/>
      </dsp:nvSpPr>
      <dsp:spPr>
        <a:xfrm>
          <a:off x="0" y="16042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Redesign goal:</a:t>
          </a:r>
          <a:endParaRPr lang="en-US" sz="3100" kern="1200"/>
        </a:p>
      </dsp:txBody>
      <dsp:txXfrm>
        <a:off x="36296" y="52338"/>
        <a:ext cx="10443008" cy="670943"/>
      </dsp:txXfrm>
    </dsp:sp>
    <dsp:sp modelId="{7D55FCED-DB37-4573-8189-DC6B54DA9532}">
      <dsp:nvSpPr>
        <dsp:cNvPr id="0" name=""/>
        <dsp:cNvSpPr/>
      </dsp:nvSpPr>
      <dsp:spPr>
        <a:xfrm>
          <a:off x="0" y="759577"/>
          <a:ext cx="10515600" cy="737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/>
            <a:t>Improve soft skills: creative thinking, problem solving, group working &amp; hard skills: using simulation and expert-based systems for decision making</a:t>
          </a:r>
          <a:endParaRPr lang="en-US" sz="2400" kern="1200"/>
        </a:p>
      </dsp:txBody>
      <dsp:txXfrm>
        <a:off x="0" y="759577"/>
        <a:ext cx="10515600" cy="737954"/>
      </dsp:txXfrm>
    </dsp:sp>
    <dsp:sp modelId="{B97264C2-4D6E-46B6-BDB9-73AB2283F291}">
      <dsp:nvSpPr>
        <dsp:cNvPr id="0" name=""/>
        <dsp:cNvSpPr/>
      </dsp:nvSpPr>
      <dsp:spPr>
        <a:xfrm>
          <a:off x="0" y="1497532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Redesign approach:</a:t>
          </a:r>
          <a:endParaRPr lang="en-US" sz="3100" kern="1200"/>
        </a:p>
      </dsp:txBody>
      <dsp:txXfrm>
        <a:off x="36296" y="1533828"/>
        <a:ext cx="10443008" cy="670943"/>
      </dsp:txXfrm>
    </dsp:sp>
    <dsp:sp modelId="{5A2135E6-E86B-42AB-8943-64936CADB204}">
      <dsp:nvSpPr>
        <dsp:cNvPr id="0" name=""/>
        <dsp:cNvSpPr/>
      </dsp:nvSpPr>
      <dsp:spPr>
        <a:xfrm>
          <a:off x="0" y="2241067"/>
          <a:ext cx="10515600" cy="737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/>
            <a:t>Benefit from knowledge on lean and agile manufacturing, group working, simulation and expert-based approach for decisiion making for real-life cases provided by Alco-Mot</a:t>
          </a:r>
          <a:endParaRPr lang="en-US" sz="2400" kern="1200"/>
        </a:p>
      </dsp:txBody>
      <dsp:txXfrm>
        <a:off x="0" y="2241067"/>
        <a:ext cx="10515600" cy="737954"/>
      </dsp:txXfrm>
    </dsp:sp>
    <dsp:sp modelId="{D539E9BD-4715-45DE-B0E3-A76677B4EA7F}">
      <dsp:nvSpPr>
        <dsp:cNvPr id="0" name=""/>
        <dsp:cNvSpPr/>
      </dsp:nvSpPr>
      <dsp:spPr>
        <a:xfrm>
          <a:off x="0" y="2979022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Learning outcomes:</a:t>
          </a:r>
          <a:endParaRPr lang="en-US" sz="3100" kern="1200"/>
        </a:p>
      </dsp:txBody>
      <dsp:txXfrm>
        <a:off x="36296" y="3015318"/>
        <a:ext cx="10443008" cy="670943"/>
      </dsp:txXfrm>
    </dsp:sp>
    <dsp:sp modelId="{558EFAAA-7E30-4843-97B7-8BA40FA7975D}">
      <dsp:nvSpPr>
        <dsp:cNvPr id="0" name=""/>
        <dsp:cNvSpPr/>
      </dsp:nvSpPr>
      <dsp:spPr>
        <a:xfrm>
          <a:off x="0" y="3722557"/>
          <a:ext cx="105156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/>
            <a:t>As expected according to FEM/PUT/MES</a:t>
          </a:r>
          <a:endParaRPr lang="en-US" sz="2400" kern="1200"/>
        </a:p>
      </dsp:txBody>
      <dsp:txXfrm>
        <a:off x="0" y="3722557"/>
        <a:ext cx="10515600" cy="5133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A6FCF-9780-499C-B4E0-ABA6270516A6}">
      <dsp:nvSpPr>
        <dsp:cNvPr id="0" name=""/>
        <dsp:cNvSpPr/>
      </dsp:nvSpPr>
      <dsp:spPr>
        <a:xfrm>
          <a:off x="0" y="16042"/>
          <a:ext cx="10515600" cy="743535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Redesign goal:</a:t>
          </a:r>
          <a:endParaRPr lang="en-US" sz="3100" kern="1200"/>
        </a:p>
      </dsp:txBody>
      <dsp:txXfrm>
        <a:off x="36296" y="52338"/>
        <a:ext cx="10443008" cy="670943"/>
      </dsp:txXfrm>
    </dsp:sp>
    <dsp:sp modelId="{7D55FCED-DB37-4573-8189-DC6B54DA9532}">
      <dsp:nvSpPr>
        <dsp:cNvPr id="0" name=""/>
        <dsp:cNvSpPr/>
      </dsp:nvSpPr>
      <dsp:spPr>
        <a:xfrm>
          <a:off x="0" y="759577"/>
          <a:ext cx="10515600" cy="737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/>
            <a:t>Improve soft skills: creative thinking, problem solving, group working &amp; hard skills: using simulation and expert-based systems for decision making</a:t>
          </a:r>
          <a:endParaRPr lang="en-US" sz="2400" kern="1200"/>
        </a:p>
      </dsp:txBody>
      <dsp:txXfrm>
        <a:off x="0" y="759577"/>
        <a:ext cx="10515600" cy="737954"/>
      </dsp:txXfrm>
    </dsp:sp>
    <dsp:sp modelId="{B97264C2-4D6E-46B6-BDB9-73AB2283F291}">
      <dsp:nvSpPr>
        <dsp:cNvPr id="0" name=""/>
        <dsp:cNvSpPr/>
      </dsp:nvSpPr>
      <dsp:spPr>
        <a:xfrm>
          <a:off x="0" y="1497532"/>
          <a:ext cx="10515600" cy="743535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Redesign approach:</a:t>
          </a:r>
          <a:endParaRPr lang="en-US" sz="3100" kern="1200"/>
        </a:p>
      </dsp:txBody>
      <dsp:txXfrm>
        <a:off x="36296" y="1533828"/>
        <a:ext cx="10443008" cy="670943"/>
      </dsp:txXfrm>
    </dsp:sp>
    <dsp:sp modelId="{5A2135E6-E86B-42AB-8943-64936CADB204}">
      <dsp:nvSpPr>
        <dsp:cNvPr id="0" name=""/>
        <dsp:cNvSpPr/>
      </dsp:nvSpPr>
      <dsp:spPr>
        <a:xfrm>
          <a:off x="0" y="2241067"/>
          <a:ext cx="10515600" cy="737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 dirty="0"/>
            <a:t>Benefit from </a:t>
          </a:r>
          <a:r>
            <a:rPr lang="pl-PL" sz="2400" kern="1200" dirty="0" err="1"/>
            <a:t>knowledge</a:t>
          </a:r>
          <a:r>
            <a:rPr lang="pl-PL" sz="2400" kern="1200" dirty="0"/>
            <a:t> on </a:t>
          </a:r>
          <a:r>
            <a:rPr lang="pl-PL" sz="2400" kern="1200" dirty="0" err="1"/>
            <a:t>contemporary</a:t>
          </a:r>
          <a:r>
            <a:rPr lang="pl-PL" sz="2400" kern="1200" dirty="0"/>
            <a:t> </a:t>
          </a:r>
          <a:r>
            <a:rPr lang="pl-PL" sz="2400" kern="1200" dirty="0" err="1"/>
            <a:t>trends</a:t>
          </a:r>
          <a:r>
            <a:rPr lang="pl-PL" sz="2400" kern="1200" dirty="0"/>
            <a:t> in SCM </a:t>
          </a:r>
          <a:r>
            <a:rPr lang="pl-PL" sz="2400" kern="1200" dirty="0" err="1"/>
            <a:t>including</a:t>
          </a:r>
          <a:r>
            <a:rPr lang="pl-PL" sz="2400" kern="1200" dirty="0"/>
            <a:t> </a:t>
          </a:r>
          <a:r>
            <a:rPr lang="pl-PL" sz="2400" kern="1200" dirty="0" err="1"/>
            <a:t>closed-loop</a:t>
          </a:r>
          <a:r>
            <a:rPr lang="pl-PL" sz="2400" kern="1200" dirty="0"/>
            <a:t> SCM, </a:t>
          </a:r>
          <a:r>
            <a:rPr lang="pl-PL" sz="2400" kern="1200" dirty="0" err="1"/>
            <a:t>global</a:t>
          </a:r>
          <a:r>
            <a:rPr lang="pl-PL" sz="2400" kern="1200" dirty="0"/>
            <a:t> </a:t>
          </a:r>
          <a:r>
            <a:rPr lang="pl-PL" sz="2400" kern="1200" dirty="0" err="1"/>
            <a:t>purchasing</a:t>
          </a:r>
          <a:r>
            <a:rPr lang="pl-PL" sz="2400" kern="1200" dirty="0"/>
            <a:t>, </a:t>
          </a:r>
          <a:r>
            <a:rPr lang="pl-PL" sz="2400" kern="1200" dirty="0" err="1"/>
            <a:t>group</a:t>
          </a:r>
          <a:r>
            <a:rPr lang="pl-PL" sz="2400" kern="1200" dirty="0"/>
            <a:t> </a:t>
          </a:r>
          <a:r>
            <a:rPr lang="pl-PL" sz="2400" kern="1200" dirty="0" err="1"/>
            <a:t>working</a:t>
          </a:r>
          <a:r>
            <a:rPr lang="pl-PL" sz="2400" kern="1200" dirty="0"/>
            <a:t>, </a:t>
          </a:r>
          <a:r>
            <a:rPr lang="pl-PL" sz="2400" kern="1200" dirty="0" err="1"/>
            <a:t>simulation</a:t>
          </a:r>
          <a:r>
            <a:rPr lang="pl-PL" sz="2400" kern="1200" dirty="0"/>
            <a:t> and </a:t>
          </a:r>
          <a:r>
            <a:rPr lang="pl-PL" sz="2400" kern="1200" dirty="0" err="1"/>
            <a:t>expert-based</a:t>
          </a:r>
          <a:r>
            <a:rPr lang="pl-PL" sz="2400" kern="1200" dirty="0"/>
            <a:t> </a:t>
          </a:r>
          <a:r>
            <a:rPr lang="pl-PL" sz="2400" kern="1200" dirty="0" err="1"/>
            <a:t>approach</a:t>
          </a:r>
          <a:r>
            <a:rPr lang="pl-PL" sz="2400" kern="1200" dirty="0"/>
            <a:t> for </a:t>
          </a:r>
          <a:r>
            <a:rPr lang="pl-PL" sz="2400" kern="1200" dirty="0" err="1"/>
            <a:t>managing</a:t>
          </a:r>
          <a:r>
            <a:rPr lang="pl-PL" sz="2400" kern="1200" dirty="0"/>
            <a:t> real-life </a:t>
          </a:r>
          <a:r>
            <a:rPr lang="pl-PL" sz="2400" kern="1200" dirty="0" err="1"/>
            <a:t>cases</a:t>
          </a:r>
          <a:r>
            <a:rPr lang="pl-PL" sz="2400" kern="1200" dirty="0"/>
            <a:t> </a:t>
          </a:r>
          <a:r>
            <a:rPr lang="pl-PL" sz="2400" kern="1200" dirty="0" err="1"/>
            <a:t>provided</a:t>
          </a:r>
          <a:r>
            <a:rPr lang="pl-PL" sz="2400" kern="1200" dirty="0"/>
            <a:t> by </a:t>
          </a:r>
          <a:r>
            <a:rPr lang="pl-PL" sz="2400" kern="1200" dirty="0" err="1"/>
            <a:t>Alco</a:t>
          </a:r>
          <a:r>
            <a:rPr lang="pl-PL" sz="2400" kern="1200" dirty="0"/>
            <a:t>-Mot</a:t>
          </a:r>
          <a:endParaRPr lang="en-US" sz="2400" kern="1200" dirty="0"/>
        </a:p>
      </dsp:txBody>
      <dsp:txXfrm>
        <a:off x="0" y="2241067"/>
        <a:ext cx="10515600" cy="737954"/>
      </dsp:txXfrm>
    </dsp:sp>
    <dsp:sp modelId="{D539E9BD-4715-45DE-B0E3-A76677B4EA7F}">
      <dsp:nvSpPr>
        <dsp:cNvPr id="0" name=""/>
        <dsp:cNvSpPr/>
      </dsp:nvSpPr>
      <dsp:spPr>
        <a:xfrm>
          <a:off x="0" y="2979022"/>
          <a:ext cx="10515600" cy="74353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Learning outcomes:</a:t>
          </a:r>
          <a:endParaRPr lang="en-US" sz="3100" kern="1200"/>
        </a:p>
      </dsp:txBody>
      <dsp:txXfrm>
        <a:off x="36296" y="3015318"/>
        <a:ext cx="10443008" cy="670943"/>
      </dsp:txXfrm>
    </dsp:sp>
    <dsp:sp modelId="{558EFAAA-7E30-4843-97B7-8BA40FA7975D}">
      <dsp:nvSpPr>
        <dsp:cNvPr id="0" name=""/>
        <dsp:cNvSpPr/>
      </dsp:nvSpPr>
      <dsp:spPr>
        <a:xfrm>
          <a:off x="0" y="3722557"/>
          <a:ext cx="105156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/>
            <a:t>As expected according to FEM/PUT/MES</a:t>
          </a:r>
          <a:endParaRPr lang="en-US" sz="2400" kern="1200"/>
        </a:p>
      </dsp:txBody>
      <dsp:txXfrm>
        <a:off x="0" y="3722557"/>
        <a:ext cx="10515600" cy="5133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6682E2-7409-4CBF-A738-A97DCD6ACFDB}">
      <dsp:nvSpPr>
        <dsp:cNvPr id="0" name=""/>
        <dsp:cNvSpPr/>
      </dsp:nvSpPr>
      <dsp:spPr>
        <a:xfrm>
          <a:off x="1138979" y="928819"/>
          <a:ext cx="932563" cy="932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6EB8C-3E03-4397-B45F-70CB32F39F84}">
      <dsp:nvSpPr>
        <dsp:cNvPr id="0" name=""/>
        <dsp:cNvSpPr/>
      </dsp:nvSpPr>
      <dsp:spPr>
        <a:xfrm>
          <a:off x="569079" y="2220640"/>
          <a:ext cx="2072362" cy="110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Presentation of </a:t>
          </a:r>
          <a:r>
            <a:rPr lang="pl-PL" sz="2400" b="1" kern="1200" dirty="0" err="1">
              <a:solidFill>
                <a:schemeClr val="tx2">
                  <a:lumMod val="75000"/>
                  <a:lumOff val="25000"/>
                </a:schemeClr>
              </a:solidFill>
            </a:rPr>
            <a:t>redesigned</a:t>
          </a:r>
          <a:r>
            <a:rPr lang="pl-PL" sz="24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 </a:t>
          </a:r>
          <a:r>
            <a:rPr lang="pl-PL" sz="2400" b="1" kern="1200" dirty="0" err="1">
              <a:solidFill>
                <a:schemeClr val="tx2">
                  <a:lumMod val="75000"/>
                  <a:lumOff val="25000"/>
                </a:schemeClr>
              </a:solidFill>
            </a:rPr>
            <a:t>courses</a:t>
          </a:r>
          <a:r>
            <a:rPr lang="pl-PL" sz="24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 to </a:t>
          </a:r>
          <a:r>
            <a:rPr lang="pl-PL" sz="2400" b="1" kern="1200" dirty="0" err="1">
              <a:solidFill>
                <a:schemeClr val="tx2">
                  <a:lumMod val="75000"/>
                  <a:lumOff val="25000"/>
                </a:schemeClr>
              </a:solidFill>
            </a:rPr>
            <a:t>students</a:t>
          </a:r>
          <a:r>
            <a:rPr lang="pl-PL" sz="24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 and open </a:t>
          </a:r>
          <a:r>
            <a:rPr lang="pl-PL" sz="2400" b="1" kern="1200" dirty="0" err="1">
              <a:solidFill>
                <a:schemeClr val="tx2">
                  <a:lumMod val="75000"/>
                  <a:lumOff val="25000"/>
                </a:schemeClr>
              </a:solidFill>
            </a:rPr>
            <a:t>discussion</a:t>
          </a:r>
          <a:endParaRPr lang="en-US" sz="2400" b="1" kern="1200" dirty="0">
            <a:solidFill>
              <a:schemeClr val="tx2">
                <a:lumMod val="75000"/>
                <a:lumOff val="25000"/>
              </a:schemeClr>
            </a:solidFill>
          </a:endParaRPr>
        </a:p>
      </dsp:txBody>
      <dsp:txXfrm>
        <a:off x="569079" y="2220640"/>
        <a:ext cx="2072362" cy="1102500"/>
      </dsp:txXfrm>
    </dsp:sp>
    <dsp:sp modelId="{68D2C6FE-B148-468D-9847-8B4BEA26B999}">
      <dsp:nvSpPr>
        <dsp:cNvPr id="0" name=""/>
        <dsp:cNvSpPr/>
      </dsp:nvSpPr>
      <dsp:spPr>
        <a:xfrm>
          <a:off x="3574005" y="928819"/>
          <a:ext cx="932563" cy="932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86B40-1DD9-44CB-897E-B67C1C74FFE7}">
      <dsp:nvSpPr>
        <dsp:cNvPr id="0" name=""/>
        <dsp:cNvSpPr/>
      </dsp:nvSpPr>
      <dsp:spPr>
        <a:xfrm>
          <a:off x="3004105" y="2220640"/>
          <a:ext cx="2072362" cy="110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 err="1">
              <a:solidFill>
                <a:schemeClr val="tx2">
                  <a:lumMod val="75000"/>
                  <a:lumOff val="25000"/>
                </a:schemeClr>
              </a:solidFill>
            </a:rPr>
            <a:t>Implementation</a:t>
          </a:r>
          <a:r>
            <a:rPr lang="pl-PL" sz="24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 of the </a:t>
          </a:r>
          <a:r>
            <a:rPr lang="pl-PL" sz="2400" b="1" kern="1200" dirty="0" err="1">
              <a:solidFill>
                <a:schemeClr val="tx2">
                  <a:lumMod val="75000"/>
                  <a:lumOff val="25000"/>
                </a:schemeClr>
              </a:solidFill>
            </a:rPr>
            <a:t>course</a:t>
          </a:r>
          <a:r>
            <a:rPr lang="pl-PL" sz="24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 (</a:t>
          </a:r>
          <a:r>
            <a:rPr lang="pl-PL" sz="2400" b="1" kern="1200" dirty="0" err="1">
              <a:solidFill>
                <a:schemeClr val="tx2">
                  <a:lumMod val="75000"/>
                  <a:lumOff val="25000"/>
                </a:schemeClr>
              </a:solidFill>
            </a:rPr>
            <a:t>winter</a:t>
          </a:r>
          <a:r>
            <a:rPr lang="pl-PL" sz="24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 </a:t>
          </a:r>
          <a:r>
            <a:rPr lang="pl-PL" sz="2400" b="1" kern="1200" dirty="0" err="1">
              <a:solidFill>
                <a:schemeClr val="tx2">
                  <a:lumMod val="75000"/>
                  <a:lumOff val="25000"/>
                </a:schemeClr>
              </a:solidFill>
            </a:rPr>
            <a:t>semester</a:t>
          </a:r>
          <a:r>
            <a:rPr lang="pl-PL" sz="24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: Oct.21-Jan.22)</a:t>
          </a:r>
          <a:endParaRPr lang="en-US" sz="2400" b="1" kern="1200" dirty="0">
            <a:solidFill>
              <a:schemeClr val="tx2">
                <a:lumMod val="75000"/>
                <a:lumOff val="25000"/>
              </a:schemeClr>
            </a:solidFill>
          </a:endParaRPr>
        </a:p>
      </dsp:txBody>
      <dsp:txXfrm>
        <a:off x="3004105" y="2220640"/>
        <a:ext cx="2072362" cy="1102500"/>
      </dsp:txXfrm>
    </dsp:sp>
    <dsp:sp modelId="{E1D12A23-AB56-4EE1-AC25-BAD8492EA835}">
      <dsp:nvSpPr>
        <dsp:cNvPr id="0" name=""/>
        <dsp:cNvSpPr/>
      </dsp:nvSpPr>
      <dsp:spPr>
        <a:xfrm>
          <a:off x="6009031" y="928819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FD976-D2CB-4AB9-9240-9294F1C020F1}">
      <dsp:nvSpPr>
        <dsp:cNvPr id="0" name=""/>
        <dsp:cNvSpPr/>
      </dsp:nvSpPr>
      <dsp:spPr>
        <a:xfrm>
          <a:off x="5439131" y="2220640"/>
          <a:ext cx="2072362" cy="110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>
              <a:solidFill>
                <a:schemeClr val="tx2">
                  <a:lumMod val="75000"/>
                  <a:lumOff val="25000"/>
                </a:schemeClr>
              </a:solidFill>
            </a:rPr>
            <a:t>Surveys on course designs</a:t>
          </a:r>
          <a:endParaRPr lang="en-US" sz="2400" b="1" kern="1200">
            <a:solidFill>
              <a:schemeClr val="tx2">
                <a:lumMod val="75000"/>
                <a:lumOff val="25000"/>
              </a:schemeClr>
            </a:solidFill>
          </a:endParaRPr>
        </a:p>
      </dsp:txBody>
      <dsp:txXfrm>
        <a:off x="5439131" y="2220640"/>
        <a:ext cx="2072362" cy="1102500"/>
      </dsp:txXfrm>
    </dsp:sp>
    <dsp:sp modelId="{CBC9F5FB-E5BE-404C-9158-4CDB963675F3}">
      <dsp:nvSpPr>
        <dsp:cNvPr id="0" name=""/>
        <dsp:cNvSpPr/>
      </dsp:nvSpPr>
      <dsp:spPr>
        <a:xfrm>
          <a:off x="8444057" y="928819"/>
          <a:ext cx="932563" cy="93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DB5A6-015C-4C5E-853B-46E9BAE6A6F3}">
      <dsp:nvSpPr>
        <dsp:cNvPr id="0" name=""/>
        <dsp:cNvSpPr/>
      </dsp:nvSpPr>
      <dsp:spPr>
        <a:xfrm>
          <a:off x="7874157" y="2220640"/>
          <a:ext cx="2072362" cy="110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>
              <a:solidFill>
                <a:schemeClr val="tx2">
                  <a:lumMod val="75000"/>
                  <a:lumOff val="25000"/>
                </a:schemeClr>
              </a:solidFill>
            </a:rPr>
            <a:t>Courses improvement based on opinions collected</a:t>
          </a:r>
          <a:endParaRPr lang="en-US" sz="2400" b="1" kern="1200">
            <a:solidFill>
              <a:schemeClr val="tx2">
                <a:lumMod val="75000"/>
                <a:lumOff val="25000"/>
              </a:schemeClr>
            </a:solidFill>
          </a:endParaRPr>
        </a:p>
      </dsp:txBody>
      <dsp:txXfrm>
        <a:off x="7874157" y="2220640"/>
        <a:ext cx="2072362" cy="110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9T16:55:42.35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9T17:02:18.61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58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8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3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101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382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16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9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1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9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1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1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F87819-B70D-4927-B657-7D175613F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B3820D-C773-4632-9F79-C890E1B2B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177668"/>
          </a:xfrm>
          <a:custGeom>
            <a:avLst/>
            <a:gdLst>
              <a:gd name="connsiteX0" fmla="*/ 6861986 w 12191999"/>
              <a:gd name="connsiteY0" fmla="*/ 6107659 h 6177668"/>
              <a:gd name="connsiteX1" fmla="*/ 6860986 w 12191999"/>
              <a:gd name="connsiteY1" fmla="*/ 6107739 h 6177668"/>
              <a:gd name="connsiteX2" fmla="*/ 6860759 w 12191999"/>
              <a:gd name="connsiteY2" fmla="*/ 6108287 h 6177668"/>
              <a:gd name="connsiteX3" fmla="*/ 0 w 12191999"/>
              <a:gd name="connsiteY3" fmla="*/ 0 h 6177668"/>
              <a:gd name="connsiteX4" fmla="*/ 12191999 w 12191999"/>
              <a:gd name="connsiteY4" fmla="*/ 0 h 6177668"/>
              <a:gd name="connsiteX5" fmla="*/ 12191999 w 12191999"/>
              <a:gd name="connsiteY5" fmla="*/ 5215324 h 6177668"/>
              <a:gd name="connsiteX6" fmla="*/ 12144282 w 12191999"/>
              <a:gd name="connsiteY6" fmla="*/ 5229900 h 6177668"/>
              <a:gd name="connsiteX7" fmla="*/ 11759192 w 12191999"/>
              <a:gd name="connsiteY7" fmla="*/ 5336208 h 6177668"/>
              <a:gd name="connsiteX8" fmla="*/ 10505159 w 12191999"/>
              <a:gd name="connsiteY8" fmla="*/ 5627228 h 6177668"/>
              <a:gd name="connsiteX9" fmla="*/ 9501755 w 12191999"/>
              <a:gd name="connsiteY9" fmla="*/ 5807012 h 6177668"/>
              <a:gd name="connsiteX10" fmla="*/ 8534155 w 12191999"/>
              <a:gd name="connsiteY10" fmla="*/ 5944240 h 6177668"/>
              <a:gd name="connsiteX11" fmla="*/ 7790171 w 12191999"/>
              <a:gd name="connsiteY11" fmla="*/ 6026297 h 6177668"/>
              <a:gd name="connsiteX12" fmla="*/ 7024337 w 12191999"/>
              <a:gd name="connsiteY12" fmla="*/ 6093812 h 6177668"/>
              <a:gd name="connsiteX13" fmla="*/ 7008892 w 12191999"/>
              <a:gd name="connsiteY13" fmla="*/ 6095938 h 6177668"/>
              <a:gd name="connsiteX14" fmla="*/ 6862735 w 12191999"/>
              <a:gd name="connsiteY14" fmla="*/ 6107599 h 6177668"/>
              <a:gd name="connsiteX15" fmla="*/ 6872248 w 12191999"/>
              <a:gd name="connsiteY15" fmla="*/ 6109467 h 6177668"/>
              <a:gd name="connsiteX16" fmla="*/ 6907812 w 12191999"/>
              <a:gd name="connsiteY16" fmla="*/ 6107715 h 6177668"/>
              <a:gd name="connsiteX17" fmla="*/ 6956484 w 12191999"/>
              <a:gd name="connsiteY17" fmla="*/ 6104658 h 6177668"/>
              <a:gd name="connsiteX18" fmla="*/ 7652688 w 12191999"/>
              <a:gd name="connsiteY18" fmla="*/ 6071273 h 6177668"/>
              <a:gd name="connsiteX19" fmla="*/ 8699923 w 12191999"/>
              <a:gd name="connsiteY19" fmla="*/ 5982083 h 6177668"/>
              <a:gd name="connsiteX20" fmla="*/ 9557819 w 12191999"/>
              <a:gd name="connsiteY20" fmla="*/ 5875435 h 6177668"/>
              <a:gd name="connsiteX21" fmla="*/ 10709534 w 12191999"/>
              <a:gd name="connsiteY21" fmla="*/ 5676156 h 6177668"/>
              <a:gd name="connsiteX22" fmla="*/ 12081554 w 12191999"/>
              <a:gd name="connsiteY22" fmla="*/ 5341561 h 6177668"/>
              <a:gd name="connsiteX23" fmla="*/ 12191999 w 12191999"/>
              <a:gd name="connsiteY23" fmla="*/ 5308238 h 6177668"/>
              <a:gd name="connsiteX24" fmla="*/ 12191999 w 12191999"/>
              <a:gd name="connsiteY24" fmla="*/ 5364054 h 6177668"/>
              <a:gd name="connsiteX25" fmla="*/ 11911964 w 12191999"/>
              <a:gd name="connsiteY25" fmla="*/ 5447316 h 6177668"/>
              <a:gd name="connsiteX26" fmla="*/ 11020049 w 12191999"/>
              <a:gd name="connsiteY26" fmla="*/ 5667491 h 6177668"/>
              <a:gd name="connsiteX27" fmla="*/ 10064425 w 12191999"/>
              <a:gd name="connsiteY27" fmla="*/ 5852245 h 6177668"/>
              <a:gd name="connsiteX28" fmla="*/ 9264124 w 12191999"/>
              <a:gd name="connsiteY28" fmla="*/ 5971252 h 6177668"/>
              <a:gd name="connsiteX29" fmla="*/ 8654182 w 12191999"/>
              <a:gd name="connsiteY29" fmla="*/ 6042605 h 6177668"/>
              <a:gd name="connsiteX30" fmla="*/ 7938866 w 12191999"/>
              <a:gd name="connsiteY30" fmla="*/ 6105677 h 6177668"/>
              <a:gd name="connsiteX31" fmla="*/ 7008089 w 12191999"/>
              <a:gd name="connsiteY31" fmla="*/ 6158427 h 6177668"/>
              <a:gd name="connsiteX32" fmla="*/ 6549390 w 12191999"/>
              <a:gd name="connsiteY32" fmla="*/ 6172697 h 6177668"/>
              <a:gd name="connsiteX33" fmla="*/ 6433696 w 12191999"/>
              <a:gd name="connsiteY33" fmla="*/ 6177668 h 6177668"/>
              <a:gd name="connsiteX34" fmla="*/ 6127899 w 12191999"/>
              <a:gd name="connsiteY34" fmla="*/ 6177668 h 6177668"/>
              <a:gd name="connsiteX35" fmla="*/ 6048391 w 12191999"/>
              <a:gd name="connsiteY35" fmla="*/ 6172953 h 6177668"/>
              <a:gd name="connsiteX36" fmla="*/ 5334221 w 12191999"/>
              <a:gd name="connsiteY36" fmla="*/ 6135747 h 6177668"/>
              <a:gd name="connsiteX37" fmla="*/ 4413510 w 12191999"/>
              <a:gd name="connsiteY37" fmla="*/ 6072039 h 6177668"/>
              <a:gd name="connsiteX38" fmla="*/ 3438265 w 12191999"/>
              <a:gd name="connsiteY38" fmla="*/ 5970870 h 6177668"/>
              <a:gd name="connsiteX39" fmla="*/ 2425303 w 12191999"/>
              <a:gd name="connsiteY39" fmla="*/ 5848805 h 6177668"/>
              <a:gd name="connsiteX40" fmla="*/ 1293973 w 12191999"/>
              <a:gd name="connsiteY40" fmla="*/ 5671060 h 6177668"/>
              <a:gd name="connsiteX41" fmla="*/ 126888 w 12191999"/>
              <a:gd name="connsiteY41" fmla="*/ 5425029 h 6177668"/>
              <a:gd name="connsiteX42" fmla="*/ 0 w 12191999"/>
              <a:gd name="connsiteY42" fmla="*/ 5392100 h 6177668"/>
              <a:gd name="connsiteX43" fmla="*/ 0 w 12191999"/>
              <a:gd name="connsiteY43" fmla="*/ 5333771 h 6177668"/>
              <a:gd name="connsiteX44" fmla="*/ 130837 w 12191999"/>
              <a:gd name="connsiteY44" fmla="*/ 5368509 h 6177668"/>
              <a:gd name="connsiteX45" fmla="*/ 660204 w 12191999"/>
              <a:gd name="connsiteY45" fmla="*/ 5490001 h 6177668"/>
              <a:gd name="connsiteX46" fmla="*/ 1831416 w 12191999"/>
              <a:gd name="connsiteY46" fmla="*/ 5705715 h 6177668"/>
              <a:gd name="connsiteX47" fmla="*/ 2677204 w 12191999"/>
              <a:gd name="connsiteY47" fmla="*/ 5825742 h 6177668"/>
              <a:gd name="connsiteX48" fmla="*/ 2644716 w 12191999"/>
              <a:gd name="connsiteY48" fmla="*/ 5815549 h 6177668"/>
              <a:gd name="connsiteX49" fmla="*/ 1173182 w 12191999"/>
              <a:gd name="connsiteY49" fmla="*/ 5474074 h 6177668"/>
              <a:gd name="connsiteX50" fmla="*/ 479527 w 12191999"/>
              <a:gd name="connsiteY50" fmla="*/ 5269379 h 6177668"/>
              <a:gd name="connsiteX51" fmla="*/ 0 w 12191999"/>
              <a:gd name="connsiteY51" fmla="*/ 5107083 h 6177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1999" h="6177668">
                <a:moveTo>
                  <a:pt x="6861986" y="6107659"/>
                </a:moveTo>
                <a:lnTo>
                  <a:pt x="6860986" y="6107739"/>
                </a:lnTo>
                <a:lnTo>
                  <a:pt x="6860759" y="6108287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215324"/>
                </a:lnTo>
                <a:lnTo>
                  <a:pt x="12144282" y="5229900"/>
                </a:lnTo>
                <a:cubicBezTo>
                  <a:pt x="12016423" y="5267070"/>
                  <a:pt x="11888048" y="5302510"/>
                  <a:pt x="11759192" y="5336208"/>
                </a:cubicBezTo>
                <a:cubicBezTo>
                  <a:pt x="11344324" y="5446552"/>
                  <a:pt x="10926015" y="5542623"/>
                  <a:pt x="10505159" y="5627228"/>
                </a:cubicBezTo>
                <a:cubicBezTo>
                  <a:pt x="10171926" y="5694160"/>
                  <a:pt x="9837459" y="5754097"/>
                  <a:pt x="9501755" y="5807012"/>
                </a:cubicBezTo>
                <a:cubicBezTo>
                  <a:pt x="9180066" y="5857979"/>
                  <a:pt x="8857537" y="5903722"/>
                  <a:pt x="8534155" y="5944240"/>
                </a:cubicBezTo>
                <a:cubicBezTo>
                  <a:pt x="8286585" y="5975202"/>
                  <a:pt x="8038506" y="6001450"/>
                  <a:pt x="7790171" y="6026297"/>
                </a:cubicBezTo>
                <a:lnTo>
                  <a:pt x="7024337" y="6093812"/>
                </a:lnTo>
                <a:lnTo>
                  <a:pt x="7008892" y="6095938"/>
                </a:lnTo>
                <a:lnTo>
                  <a:pt x="6862735" y="6107599"/>
                </a:lnTo>
                <a:lnTo>
                  <a:pt x="6872248" y="6109467"/>
                </a:lnTo>
                <a:cubicBezTo>
                  <a:pt x="6883954" y="6109945"/>
                  <a:pt x="6896090" y="6107715"/>
                  <a:pt x="6907812" y="6107715"/>
                </a:cubicBezTo>
                <a:cubicBezTo>
                  <a:pt x="6923994" y="6107715"/>
                  <a:pt x="6940176" y="6105039"/>
                  <a:pt x="6956484" y="6104658"/>
                </a:cubicBezTo>
                <a:cubicBezTo>
                  <a:pt x="7188765" y="6099052"/>
                  <a:pt x="7420790" y="6086564"/>
                  <a:pt x="7652688" y="6071273"/>
                </a:cubicBezTo>
                <a:cubicBezTo>
                  <a:pt x="8002191" y="6048212"/>
                  <a:pt x="8351439" y="6019289"/>
                  <a:pt x="8699923" y="5982083"/>
                </a:cubicBezTo>
                <a:cubicBezTo>
                  <a:pt x="8986610" y="5952012"/>
                  <a:pt x="9272570" y="5916463"/>
                  <a:pt x="9557819" y="5875435"/>
                </a:cubicBezTo>
                <a:cubicBezTo>
                  <a:pt x="9943546" y="5819627"/>
                  <a:pt x="10327451" y="5753205"/>
                  <a:pt x="10709534" y="5676156"/>
                </a:cubicBezTo>
                <a:cubicBezTo>
                  <a:pt x="11171292" y="5582632"/>
                  <a:pt x="11629098" y="5472289"/>
                  <a:pt x="12081554" y="5341561"/>
                </a:cubicBezTo>
                <a:lnTo>
                  <a:pt x="12191999" y="5308238"/>
                </a:lnTo>
                <a:lnTo>
                  <a:pt x="12191999" y="5364054"/>
                </a:lnTo>
                <a:lnTo>
                  <a:pt x="11911964" y="5447316"/>
                </a:lnTo>
                <a:cubicBezTo>
                  <a:pt x="11616866" y="5529116"/>
                  <a:pt x="11319604" y="5601872"/>
                  <a:pt x="11020049" y="5667491"/>
                </a:cubicBezTo>
                <a:cubicBezTo>
                  <a:pt x="10703036" y="5737061"/>
                  <a:pt x="10384496" y="5798641"/>
                  <a:pt x="10064425" y="5852245"/>
                </a:cubicBezTo>
                <a:cubicBezTo>
                  <a:pt x="9798381" y="5896841"/>
                  <a:pt x="9531609" y="5936505"/>
                  <a:pt x="9264124" y="5971252"/>
                </a:cubicBezTo>
                <a:cubicBezTo>
                  <a:pt x="9061021" y="5997500"/>
                  <a:pt x="8857919" y="6022219"/>
                  <a:pt x="8654182" y="6042605"/>
                </a:cubicBezTo>
                <a:cubicBezTo>
                  <a:pt x="8416040" y="6065924"/>
                  <a:pt x="8177644" y="6087966"/>
                  <a:pt x="7938866" y="6105677"/>
                </a:cubicBezTo>
                <a:cubicBezTo>
                  <a:pt x="7628862" y="6128611"/>
                  <a:pt x="7318730" y="6146960"/>
                  <a:pt x="7008089" y="6158427"/>
                </a:cubicBezTo>
                <a:cubicBezTo>
                  <a:pt x="6855189" y="6164034"/>
                  <a:pt x="6702290" y="6167984"/>
                  <a:pt x="6549390" y="6172697"/>
                </a:cubicBezTo>
                <a:cubicBezTo>
                  <a:pt x="6510756" y="6170558"/>
                  <a:pt x="6472010" y="6172226"/>
                  <a:pt x="6433696" y="6177668"/>
                </a:cubicBezTo>
                <a:lnTo>
                  <a:pt x="6127899" y="6177668"/>
                </a:lnTo>
                <a:lnTo>
                  <a:pt x="6048391" y="6172953"/>
                </a:lnTo>
                <a:cubicBezTo>
                  <a:pt x="5810377" y="6160212"/>
                  <a:pt x="5572363" y="6146069"/>
                  <a:pt x="5334221" y="6135747"/>
                </a:cubicBezTo>
                <a:cubicBezTo>
                  <a:pt x="5026766" y="6123004"/>
                  <a:pt x="4719692" y="6101983"/>
                  <a:pt x="4413510" y="6072039"/>
                </a:cubicBezTo>
                <a:cubicBezTo>
                  <a:pt x="4088215" y="6040312"/>
                  <a:pt x="3763687" y="6004763"/>
                  <a:pt x="3438265" y="5970870"/>
                </a:cubicBezTo>
                <a:cubicBezTo>
                  <a:pt x="3099935" y="5935704"/>
                  <a:pt x="2762281" y="5895019"/>
                  <a:pt x="2425303" y="5848805"/>
                </a:cubicBezTo>
                <a:cubicBezTo>
                  <a:pt x="2047042" y="5797329"/>
                  <a:pt x="1669936" y="5738080"/>
                  <a:pt x="1293973" y="5671060"/>
                </a:cubicBezTo>
                <a:cubicBezTo>
                  <a:pt x="902168" y="5600534"/>
                  <a:pt x="512942" y="5519976"/>
                  <a:pt x="126888" y="5425029"/>
                </a:cubicBezTo>
                <a:lnTo>
                  <a:pt x="0" y="5392100"/>
                </a:lnTo>
                <a:lnTo>
                  <a:pt x="0" y="5333771"/>
                </a:lnTo>
                <a:lnTo>
                  <a:pt x="130837" y="5368509"/>
                </a:lnTo>
                <a:cubicBezTo>
                  <a:pt x="306720" y="5411799"/>
                  <a:pt x="483287" y="5452095"/>
                  <a:pt x="660204" y="5490001"/>
                </a:cubicBezTo>
                <a:cubicBezTo>
                  <a:pt x="1048569" y="5572948"/>
                  <a:pt x="1439228" y="5643664"/>
                  <a:pt x="1831416" y="5705715"/>
                </a:cubicBezTo>
                <a:cubicBezTo>
                  <a:pt x="2114917" y="5750440"/>
                  <a:pt x="2398801" y="5791595"/>
                  <a:pt x="2677204" y="5825742"/>
                </a:cubicBezTo>
                <a:cubicBezTo>
                  <a:pt x="2669177" y="5828418"/>
                  <a:pt x="2658222" y="5818097"/>
                  <a:pt x="2644716" y="5815549"/>
                </a:cubicBezTo>
                <a:cubicBezTo>
                  <a:pt x="2149740" y="5721171"/>
                  <a:pt x="1659233" y="5607352"/>
                  <a:pt x="1173182" y="5474074"/>
                </a:cubicBezTo>
                <a:cubicBezTo>
                  <a:pt x="940520" y="5410366"/>
                  <a:pt x="709302" y="5342134"/>
                  <a:pt x="479527" y="5269379"/>
                </a:cubicBezTo>
                <a:lnTo>
                  <a:pt x="0" y="510708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Glasses on top of a book">
            <a:extLst>
              <a:ext uri="{FF2B5EF4-FFF2-40B4-BE49-F238E27FC236}">
                <a16:creationId xmlns:a16="http://schemas.microsoft.com/office/drawing/2014/main" id="{9E8D2E7F-D3DF-44DB-9386-103DE31A1B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18323" b="5194"/>
          <a:stretch/>
        </p:blipFill>
        <p:spPr>
          <a:xfrm>
            <a:off x="20" y="10"/>
            <a:ext cx="12191979" cy="6177658"/>
          </a:xfrm>
          <a:custGeom>
            <a:avLst/>
            <a:gdLst/>
            <a:ahLst/>
            <a:cxnLst/>
            <a:rect l="l" t="t" r="r" b="b"/>
            <a:pathLst>
              <a:path w="12191999" h="6177668">
                <a:moveTo>
                  <a:pt x="6861986" y="6107659"/>
                </a:moveTo>
                <a:lnTo>
                  <a:pt x="6860986" y="6107739"/>
                </a:lnTo>
                <a:lnTo>
                  <a:pt x="6860759" y="6108287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215324"/>
                </a:lnTo>
                <a:lnTo>
                  <a:pt x="12144282" y="5229900"/>
                </a:lnTo>
                <a:cubicBezTo>
                  <a:pt x="12016423" y="5267070"/>
                  <a:pt x="11888048" y="5302510"/>
                  <a:pt x="11759192" y="5336208"/>
                </a:cubicBezTo>
                <a:cubicBezTo>
                  <a:pt x="11344324" y="5446552"/>
                  <a:pt x="10926015" y="5542623"/>
                  <a:pt x="10505159" y="5627228"/>
                </a:cubicBezTo>
                <a:cubicBezTo>
                  <a:pt x="10171926" y="5694160"/>
                  <a:pt x="9837459" y="5754097"/>
                  <a:pt x="9501755" y="5807012"/>
                </a:cubicBezTo>
                <a:cubicBezTo>
                  <a:pt x="9180066" y="5857979"/>
                  <a:pt x="8857537" y="5903722"/>
                  <a:pt x="8534155" y="5944240"/>
                </a:cubicBezTo>
                <a:cubicBezTo>
                  <a:pt x="8286585" y="5975202"/>
                  <a:pt x="8038506" y="6001450"/>
                  <a:pt x="7790171" y="6026297"/>
                </a:cubicBezTo>
                <a:lnTo>
                  <a:pt x="7024337" y="6093812"/>
                </a:lnTo>
                <a:lnTo>
                  <a:pt x="7008892" y="6095938"/>
                </a:lnTo>
                <a:lnTo>
                  <a:pt x="6862735" y="6107599"/>
                </a:lnTo>
                <a:lnTo>
                  <a:pt x="6872248" y="6109467"/>
                </a:lnTo>
                <a:cubicBezTo>
                  <a:pt x="6883954" y="6109945"/>
                  <a:pt x="6896090" y="6107715"/>
                  <a:pt x="6907812" y="6107715"/>
                </a:cubicBezTo>
                <a:cubicBezTo>
                  <a:pt x="6923994" y="6107715"/>
                  <a:pt x="6940176" y="6105039"/>
                  <a:pt x="6956484" y="6104658"/>
                </a:cubicBezTo>
                <a:cubicBezTo>
                  <a:pt x="7188765" y="6099052"/>
                  <a:pt x="7420790" y="6086564"/>
                  <a:pt x="7652688" y="6071273"/>
                </a:cubicBezTo>
                <a:cubicBezTo>
                  <a:pt x="8002191" y="6048212"/>
                  <a:pt x="8351439" y="6019289"/>
                  <a:pt x="8699923" y="5982083"/>
                </a:cubicBezTo>
                <a:cubicBezTo>
                  <a:pt x="8986610" y="5952012"/>
                  <a:pt x="9272570" y="5916463"/>
                  <a:pt x="9557819" y="5875435"/>
                </a:cubicBezTo>
                <a:cubicBezTo>
                  <a:pt x="9943546" y="5819627"/>
                  <a:pt x="10327451" y="5753205"/>
                  <a:pt x="10709534" y="5676156"/>
                </a:cubicBezTo>
                <a:cubicBezTo>
                  <a:pt x="11171292" y="5582632"/>
                  <a:pt x="11629098" y="5472289"/>
                  <a:pt x="12081554" y="5341561"/>
                </a:cubicBezTo>
                <a:lnTo>
                  <a:pt x="12191999" y="5308238"/>
                </a:lnTo>
                <a:lnTo>
                  <a:pt x="12191999" y="5364054"/>
                </a:lnTo>
                <a:lnTo>
                  <a:pt x="11911964" y="5447316"/>
                </a:lnTo>
                <a:cubicBezTo>
                  <a:pt x="11616866" y="5529116"/>
                  <a:pt x="11319604" y="5601872"/>
                  <a:pt x="11020049" y="5667491"/>
                </a:cubicBezTo>
                <a:cubicBezTo>
                  <a:pt x="10703036" y="5737061"/>
                  <a:pt x="10384496" y="5798641"/>
                  <a:pt x="10064425" y="5852245"/>
                </a:cubicBezTo>
                <a:cubicBezTo>
                  <a:pt x="9798381" y="5896841"/>
                  <a:pt x="9531609" y="5936505"/>
                  <a:pt x="9264124" y="5971252"/>
                </a:cubicBezTo>
                <a:cubicBezTo>
                  <a:pt x="9061021" y="5997500"/>
                  <a:pt x="8857919" y="6022219"/>
                  <a:pt x="8654182" y="6042605"/>
                </a:cubicBezTo>
                <a:cubicBezTo>
                  <a:pt x="8416040" y="6065924"/>
                  <a:pt x="8177644" y="6087966"/>
                  <a:pt x="7938866" y="6105677"/>
                </a:cubicBezTo>
                <a:cubicBezTo>
                  <a:pt x="7628862" y="6128611"/>
                  <a:pt x="7318730" y="6146960"/>
                  <a:pt x="7008089" y="6158427"/>
                </a:cubicBezTo>
                <a:cubicBezTo>
                  <a:pt x="6855189" y="6164034"/>
                  <a:pt x="6702290" y="6167984"/>
                  <a:pt x="6549390" y="6172697"/>
                </a:cubicBezTo>
                <a:cubicBezTo>
                  <a:pt x="6510756" y="6170558"/>
                  <a:pt x="6472010" y="6172226"/>
                  <a:pt x="6433696" y="6177668"/>
                </a:cubicBezTo>
                <a:lnTo>
                  <a:pt x="6127899" y="6177668"/>
                </a:lnTo>
                <a:lnTo>
                  <a:pt x="6048391" y="6172953"/>
                </a:lnTo>
                <a:cubicBezTo>
                  <a:pt x="5810377" y="6160212"/>
                  <a:pt x="5572363" y="6146069"/>
                  <a:pt x="5334221" y="6135747"/>
                </a:cubicBezTo>
                <a:cubicBezTo>
                  <a:pt x="5026766" y="6123004"/>
                  <a:pt x="4719692" y="6101983"/>
                  <a:pt x="4413510" y="6072039"/>
                </a:cubicBezTo>
                <a:cubicBezTo>
                  <a:pt x="4088215" y="6040312"/>
                  <a:pt x="3763687" y="6004763"/>
                  <a:pt x="3438265" y="5970870"/>
                </a:cubicBezTo>
                <a:cubicBezTo>
                  <a:pt x="3099935" y="5935704"/>
                  <a:pt x="2762281" y="5895019"/>
                  <a:pt x="2425303" y="5848805"/>
                </a:cubicBezTo>
                <a:cubicBezTo>
                  <a:pt x="2047042" y="5797329"/>
                  <a:pt x="1669936" y="5738080"/>
                  <a:pt x="1293973" y="5671060"/>
                </a:cubicBezTo>
                <a:cubicBezTo>
                  <a:pt x="902168" y="5600534"/>
                  <a:pt x="512942" y="5519976"/>
                  <a:pt x="126888" y="5425029"/>
                </a:cubicBezTo>
                <a:lnTo>
                  <a:pt x="0" y="5392100"/>
                </a:lnTo>
                <a:lnTo>
                  <a:pt x="0" y="5333771"/>
                </a:lnTo>
                <a:lnTo>
                  <a:pt x="130837" y="5368509"/>
                </a:lnTo>
                <a:cubicBezTo>
                  <a:pt x="306720" y="5411799"/>
                  <a:pt x="483287" y="5452095"/>
                  <a:pt x="660204" y="5490001"/>
                </a:cubicBezTo>
                <a:cubicBezTo>
                  <a:pt x="1048569" y="5572948"/>
                  <a:pt x="1439228" y="5643664"/>
                  <a:pt x="1831416" y="5705715"/>
                </a:cubicBezTo>
                <a:cubicBezTo>
                  <a:pt x="2114917" y="5750440"/>
                  <a:pt x="2398801" y="5791595"/>
                  <a:pt x="2677204" y="5825742"/>
                </a:cubicBezTo>
                <a:cubicBezTo>
                  <a:pt x="2669177" y="5828418"/>
                  <a:pt x="2658222" y="5818097"/>
                  <a:pt x="2644716" y="5815549"/>
                </a:cubicBezTo>
                <a:cubicBezTo>
                  <a:pt x="2149740" y="5721171"/>
                  <a:pt x="1659233" y="5607352"/>
                  <a:pt x="1173182" y="5474074"/>
                </a:cubicBezTo>
                <a:cubicBezTo>
                  <a:pt x="940520" y="5410366"/>
                  <a:pt x="709302" y="5342134"/>
                  <a:pt x="479527" y="5269379"/>
                </a:cubicBezTo>
                <a:lnTo>
                  <a:pt x="0" y="5107083"/>
                </a:lnTo>
                <a:close/>
              </a:path>
            </a:pathLst>
          </a:cu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63DE29E9-7053-41F7-8FDF-05028522F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6747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pl-PL" sz="8000" dirty="0">
                <a:solidFill>
                  <a:schemeClr val="bg1"/>
                </a:solidFill>
              </a:rPr>
              <a:t>Courses </a:t>
            </a:r>
            <a:r>
              <a:rPr lang="pl-PL" sz="8000" dirty="0" err="1">
                <a:solidFill>
                  <a:schemeClr val="bg1"/>
                </a:solidFill>
              </a:rPr>
              <a:t>redesign</a:t>
            </a:r>
            <a:endParaRPr lang="pl-PL" sz="8000" dirty="0">
              <a:solidFill>
                <a:schemeClr val="bg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AFC7320-6F81-44D0-97F3-176ECAB6F7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7080"/>
            <a:ext cx="9144000" cy="1197323"/>
          </a:xfrm>
        </p:spPr>
        <p:txBody>
          <a:bodyPr>
            <a:normAutofit/>
          </a:bodyPr>
          <a:lstStyle/>
          <a:p>
            <a:pPr algn="ctr"/>
            <a:r>
              <a:rPr lang="pl-PL" sz="3200">
                <a:solidFill>
                  <a:schemeClr val="bg1"/>
                </a:solidFill>
              </a:rPr>
              <a:t>Poznan University of Technology &amp; ALCO-MOT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DCB8EB4B-AFE9-41E8-95B0-F246E5740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3650059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7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9AA67D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A598992-E71B-4F43-AC46-8CFEA625D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4300" dirty="0" err="1">
                <a:solidFill>
                  <a:schemeClr val="bg1"/>
                </a:solidFill>
              </a:rPr>
              <a:t>Traditional</a:t>
            </a:r>
            <a:r>
              <a:rPr lang="pl-PL" sz="4300" dirty="0">
                <a:solidFill>
                  <a:schemeClr val="bg1"/>
                </a:solidFill>
              </a:rPr>
              <a:t> and </a:t>
            </a:r>
            <a:r>
              <a:rPr lang="pl-PL" sz="4300" dirty="0" err="1">
                <a:solidFill>
                  <a:schemeClr val="bg1"/>
                </a:solidFill>
              </a:rPr>
              <a:t>cotemporary</a:t>
            </a:r>
            <a:r>
              <a:rPr lang="pl-PL" sz="4300" dirty="0">
                <a:solidFill>
                  <a:schemeClr val="bg1"/>
                </a:solidFill>
              </a:rPr>
              <a:t> </a:t>
            </a:r>
            <a:r>
              <a:rPr lang="pl-PL" sz="4300" dirty="0" err="1">
                <a:solidFill>
                  <a:schemeClr val="bg1"/>
                </a:solidFill>
              </a:rPr>
              <a:t>manufacturing</a:t>
            </a:r>
            <a:r>
              <a:rPr lang="pl-PL" sz="4300" dirty="0">
                <a:solidFill>
                  <a:schemeClr val="bg1"/>
                </a:solidFill>
              </a:rPr>
              <a:t> </a:t>
            </a:r>
            <a:r>
              <a:rPr lang="pl-PL" sz="4300" dirty="0" err="1">
                <a:solidFill>
                  <a:schemeClr val="bg1"/>
                </a:solidFill>
              </a:rPr>
              <a:t>systems</a:t>
            </a:r>
            <a:endParaRPr lang="pl-PL" sz="43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6D68E9-CC4C-44CB-87F8-2418CF76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Course </a:t>
            </a:r>
            <a:r>
              <a:rPr lang="pl-PL" dirty="0" err="1"/>
              <a:t>description</a:t>
            </a:r>
            <a:r>
              <a:rPr lang="pl-PL" dirty="0"/>
              <a:t>: </a:t>
            </a:r>
          </a:p>
          <a:p>
            <a:pPr marL="0" indent="0">
              <a:buNone/>
            </a:pPr>
            <a:r>
              <a:rPr lang="pl-PL" dirty="0"/>
              <a:t>I </a:t>
            </a:r>
            <a:r>
              <a:rPr lang="pl-PL" dirty="0" err="1"/>
              <a:t>sem</a:t>
            </a:r>
            <a:r>
              <a:rPr lang="pl-PL" dirty="0"/>
              <a:t>, II </a:t>
            </a:r>
            <a:r>
              <a:rPr lang="pl-PL" dirty="0" err="1"/>
              <a:t>cycle</a:t>
            </a:r>
            <a:r>
              <a:rPr lang="pl-PL" dirty="0"/>
              <a:t>, Logistics </a:t>
            </a:r>
            <a:r>
              <a:rPr lang="pl-PL" dirty="0" err="1"/>
              <a:t>systems</a:t>
            </a:r>
            <a:r>
              <a:rPr lang="pl-PL" dirty="0"/>
              <a:t>, </a:t>
            </a:r>
            <a:r>
              <a:rPr lang="pl-PL" dirty="0" err="1"/>
              <a:t>course</a:t>
            </a:r>
            <a:r>
              <a:rPr lang="pl-PL" dirty="0"/>
              <a:t> in English</a:t>
            </a:r>
          </a:p>
          <a:p>
            <a:pPr marL="0" indent="0">
              <a:buNone/>
            </a:pPr>
            <a:r>
              <a:rPr lang="pl-PL" dirty="0" err="1"/>
              <a:t>Lecture</a:t>
            </a:r>
            <a:r>
              <a:rPr lang="pl-PL" dirty="0"/>
              <a:t> (30hrs) </a:t>
            </a:r>
            <a:r>
              <a:rPr lang="pl-PL" dirty="0" err="1"/>
              <a:t>begins</a:t>
            </a:r>
            <a:r>
              <a:rPr lang="pl-PL" dirty="0"/>
              <a:t> with a </a:t>
            </a:r>
            <a:r>
              <a:rPr lang="pl-PL" dirty="0" err="1"/>
              <a:t>reminder</a:t>
            </a:r>
            <a:r>
              <a:rPr lang="pl-PL" dirty="0"/>
              <a:t> of a </a:t>
            </a:r>
            <a:r>
              <a:rPr lang="pl-PL" dirty="0" err="1"/>
              <a:t>typical</a:t>
            </a:r>
            <a:r>
              <a:rPr lang="pl-PL" dirty="0"/>
              <a:t> </a:t>
            </a:r>
            <a:r>
              <a:rPr lang="pl-PL" dirty="0" err="1"/>
              <a:t>production</a:t>
            </a:r>
            <a:r>
              <a:rPr lang="pl-PL" dirty="0"/>
              <a:t> system design </a:t>
            </a:r>
            <a:r>
              <a:rPr lang="pl-PL" dirty="0" err="1"/>
              <a:t>methods</a:t>
            </a:r>
            <a:r>
              <a:rPr lang="pl-PL" dirty="0"/>
              <a:t> and </a:t>
            </a:r>
            <a:r>
              <a:rPr lang="pl-PL" dirty="0" err="1"/>
              <a:t>etchniques</a:t>
            </a:r>
            <a:r>
              <a:rPr lang="pl-PL" dirty="0"/>
              <a:t> </a:t>
            </a:r>
            <a:r>
              <a:rPr lang="pl-PL" dirty="0" err="1"/>
              <a:t>used</a:t>
            </a:r>
            <a:r>
              <a:rPr lang="pl-PL" dirty="0"/>
              <a:t> in </a:t>
            </a:r>
            <a:r>
              <a:rPr lang="pl-PL" dirty="0" err="1"/>
              <a:t>classic</a:t>
            </a:r>
            <a:r>
              <a:rPr lang="pl-PL" dirty="0"/>
              <a:t> </a:t>
            </a:r>
            <a:r>
              <a:rPr lang="pl-PL" dirty="0" err="1"/>
              <a:t>production</a:t>
            </a:r>
            <a:r>
              <a:rPr lang="pl-PL" dirty="0"/>
              <a:t> </a:t>
            </a:r>
            <a:r>
              <a:rPr lang="pl-PL" dirty="0" err="1"/>
              <a:t>systems</a:t>
            </a:r>
            <a:r>
              <a:rPr lang="pl-PL" dirty="0"/>
              <a:t> – the </a:t>
            </a:r>
            <a:r>
              <a:rPr lang="pl-PL" dirty="0" err="1"/>
              <a:t>balance</a:t>
            </a:r>
            <a:r>
              <a:rPr lang="pl-PL" dirty="0"/>
              <a:t> model and </a:t>
            </a:r>
            <a:r>
              <a:rPr lang="pl-PL" dirty="0" err="1"/>
              <a:t>assembly</a:t>
            </a:r>
            <a:r>
              <a:rPr lang="pl-PL" dirty="0"/>
              <a:t> </a:t>
            </a:r>
            <a:r>
              <a:rPr lang="pl-PL" dirty="0" err="1"/>
              <a:t>line</a:t>
            </a:r>
            <a:r>
              <a:rPr lang="pl-PL" dirty="0"/>
              <a:t> </a:t>
            </a:r>
            <a:r>
              <a:rPr lang="pl-PL" dirty="0" err="1"/>
              <a:t>balancing</a:t>
            </a:r>
            <a:r>
              <a:rPr lang="pl-PL" dirty="0"/>
              <a:t> model, and the </a:t>
            </a:r>
            <a:r>
              <a:rPr lang="pl-PL" dirty="0" err="1"/>
              <a:t>classification</a:t>
            </a:r>
            <a:r>
              <a:rPr lang="pl-PL" dirty="0"/>
              <a:t> of </a:t>
            </a:r>
            <a:r>
              <a:rPr lang="pl-PL" dirty="0" err="1"/>
              <a:t>production</a:t>
            </a:r>
            <a:r>
              <a:rPr lang="pl-PL" dirty="0"/>
              <a:t> </a:t>
            </a:r>
            <a:r>
              <a:rPr lang="pl-PL" dirty="0" err="1"/>
              <a:t>units</a:t>
            </a:r>
            <a:r>
              <a:rPr lang="pl-PL" dirty="0"/>
              <a:t> </a:t>
            </a:r>
            <a:r>
              <a:rPr lang="pl-PL" dirty="0" err="1"/>
              <a:t>according</a:t>
            </a:r>
            <a:r>
              <a:rPr lang="pl-PL" dirty="0"/>
              <a:t> to </a:t>
            </a:r>
            <a:r>
              <a:rPr lang="pl-PL" dirty="0" err="1"/>
              <a:t>European</a:t>
            </a:r>
            <a:r>
              <a:rPr lang="pl-PL" dirty="0"/>
              <a:t>-American model. </a:t>
            </a:r>
            <a:r>
              <a:rPr lang="pl-PL" dirty="0" err="1"/>
              <a:t>Next</a:t>
            </a:r>
            <a:r>
              <a:rPr lang="pl-PL" dirty="0"/>
              <a:t>, the </a:t>
            </a:r>
            <a:r>
              <a:rPr lang="pl-PL" dirty="0" err="1"/>
              <a:t>methods</a:t>
            </a:r>
            <a:r>
              <a:rPr lang="pl-PL" dirty="0"/>
              <a:t> of </a:t>
            </a:r>
            <a:r>
              <a:rPr lang="pl-PL" dirty="0" err="1"/>
              <a:t>designing</a:t>
            </a:r>
            <a:r>
              <a:rPr lang="pl-PL" dirty="0"/>
              <a:t> </a:t>
            </a:r>
            <a:r>
              <a:rPr lang="pl-PL" dirty="0" err="1"/>
              <a:t>production</a:t>
            </a:r>
            <a:r>
              <a:rPr lang="pl-PL" dirty="0"/>
              <a:t> system </a:t>
            </a:r>
            <a:r>
              <a:rPr lang="pl-PL" dirty="0" err="1"/>
              <a:t>according</a:t>
            </a:r>
            <a:r>
              <a:rPr lang="pl-PL" dirty="0"/>
              <a:t> to the JIT </a:t>
            </a:r>
            <a:r>
              <a:rPr lang="pl-PL" dirty="0" err="1"/>
              <a:t>concept</a:t>
            </a:r>
            <a:r>
              <a:rPr lang="pl-PL" dirty="0"/>
              <a:t>, </a:t>
            </a:r>
            <a:r>
              <a:rPr lang="pl-PL" dirty="0" err="1"/>
              <a:t>lean</a:t>
            </a:r>
            <a:r>
              <a:rPr lang="pl-PL" dirty="0"/>
              <a:t> </a:t>
            </a:r>
            <a:r>
              <a:rPr lang="pl-PL" dirty="0" err="1"/>
              <a:t>production</a:t>
            </a:r>
            <a:r>
              <a:rPr lang="pl-PL" dirty="0"/>
              <a:t> and agile </a:t>
            </a:r>
            <a:r>
              <a:rPr lang="pl-PL" dirty="0" err="1"/>
              <a:t>production</a:t>
            </a:r>
            <a:r>
              <a:rPr lang="pl-PL" dirty="0"/>
              <a:t> </a:t>
            </a:r>
            <a:r>
              <a:rPr lang="pl-PL" dirty="0" err="1"/>
              <a:t>systems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discussed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Projects</a:t>
            </a:r>
            <a:r>
              <a:rPr lang="pl-PL" dirty="0"/>
              <a:t> (30hrs) </a:t>
            </a:r>
            <a:r>
              <a:rPr lang="pl-PL" dirty="0" err="1"/>
              <a:t>students</a:t>
            </a:r>
            <a:r>
              <a:rPr lang="pl-PL" dirty="0"/>
              <a:t> design, </a:t>
            </a:r>
            <a:r>
              <a:rPr lang="pl-PL" dirty="0" err="1"/>
              <a:t>according</a:t>
            </a:r>
            <a:r>
              <a:rPr lang="pl-PL" dirty="0"/>
              <a:t> to the </a:t>
            </a:r>
            <a:r>
              <a:rPr lang="pl-PL" dirty="0" err="1"/>
              <a:t>teacher’s</a:t>
            </a:r>
            <a:r>
              <a:rPr lang="pl-PL" dirty="0"/>
              <a:t> </a:t>
            </a:r>
            <a:r>
              <a:rPr lang="pl-PL" dirty="0" err="1"/>
              <a:t>instruction</a:t>
            </a:r>
            <a:r>
              <a:rPr lang="pl-PL" dirty="0"/>
              <a:t>, a </a:t>
            </a:r>
            <a:r>
              <a:rPr lang="pl-PL" dirty="0" err="1"/>
              <a:t>selected</a:t>
            </a:r>
            <a:r>
              <a:rPr lang="pl-PL" dirty="0"/>
              <a:t> </a:t>
            </a:r>
            <a:r>
              <a:rPr lang="pl-PL" dirty="0" err="1"/>
              <a:t>production</a:t>
            </a:r>
            <a:r>
              <a:rPr lang="pl-PL" dirty="0"/>
              <a:t> system</a:t>
            </a:r>
          </a:p>
        </p:txBody>
      </p:sp>
    </p:spTree>
    <p:extLst>
      <p:ext uri="{BB962C8B-B14F-4D97-AF65-F5344CB8AC3E}">
        <p14:creationId xmlns:p14="http://schemas.microsoft.com/office/powerpoint/2010/main" val="383846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5944DF-C228-4DDB-BF32-89CE84AFC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800" dirty="0" err="1"/>
              <a:t>Traditional</a:t>
            </a:r>
            <a:r>
              <a:rPr lang="pl-PL" sz="4800" dirty="0"/>
              <a:t> and </a:t>
            </a:r>
            <a:r>
              <a:rPr lang="pl-PL" sz="4800" dirty="0" err="1"/>
              <a:t>cotemporary</a:t>
            </a:r>
            <a:r>
              <a:rPr lang="pl-PL" sz="4800" dirty="0"/>
              <a:t> </a:t>
            </a:r>
            <a:r>
              <a:rPr lang="pl-PL" sz="4800" dirty="0" err="1"/>
              <a:t>manufacturing</a:t>
            </a:r>
            <a:r>
              <a:rPr lang="pl-PL" sz="4800" dirty="0"/>
              <a:t> </a:t>
            </a:r>
            <a:r>
              <a:rPr lang="pl-PL" sz="4800" dirty="0" err="1"/>
              <a:t>systems</a:t>
            </a:r>
            <a:endParaRPr lang="pl-PL" dirty="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A92F7E2-4AC8-4EBC-A8A1-F5D3971C44C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29384"/>
          <a:ext cx="10515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424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potkanie">
            <a:extLst>
              <a:ext uri="{FF2B5EF4-FFF2-40B4-BE49-F238E27FC236}">
                <a16:creationId xmlns:a16="http://schemas.microsoft.com/office/drawing/2014/main" id="{DADF56A9-F3CC-48B3-BF92-1D18743F7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4988" y="1744515"/>
            <a:ext cx="3368969" cy="3368969"/>
          </a:xfrm>
          <a:prstGeom prst="rect">
            <a:avLst/>
          </a:pr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5109354-9C5D-4F8C-B0E6-D1043C7BF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rgbClr val="9AA67D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C1EC71C-F38D-4E7A-9E22-1415A826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9354" y="638089"/>
            <a:ext cx="5337270" cy="147680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3100">
                <a:solidFill>
                  <a:srgbClr val="FFFFFF"/>
                </a:solidFill>
              </a:rPr>
              <a:t>Traditional and cotemporary manufacturing systems</a:t>
            </a: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6304" y="2368177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9AA67D"/>
          </a:solidFill>
          <a:ln w="38100" cap="rnd">
            <a:solidFill>
              <a:srgbClr val="9AA67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4901B0-81CE-4393-8260-E2595985A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5529" y="2238166"/>
            <a:ext cx="5461095" cy="3550789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000" b="1" dirty="0">
                <a:solidFill>
                  <a:srgbClr val="FFFFFF"/>
                </a:solidFill>
              </a:rPr>
              <a:t>Course </a:t>
            </a:r>
            <a:r>
              <a:rPr lang="pl-PL" sz="2000" b="1" dirty="0" err="1">
                <a:solidFill>
                  <a:srgbClr val="FFFFFF"/>
                </a:solidFill>
              </a:rPr>
              <a:t>scenario</a:t>
            </a:r>
            <a:r>
              <a:rPr lang="pl-PL" sz="2000" b="1" dirty="0">
                <a:solidFill>
                  <a:srgbClr val="FFFFFF"/>
                </a:solidFill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pl-PL" sz="2000" dirty="0" err="1">
                <a:solidFill>
                  <a:srgbClr val="FFFFFF"/>
                </a:solidFill>
              </a:rPr>
              <a:t>Organizational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meeting</a:t>
            </a:r>
            <a:r>
              <a:rPr lang="pl-PL" sz="2000" dirty="0">
                <a:solidFill>
                  <a:srgbClr val="FFFFFF"/>
                </a:solidFill>
              </a:rPr>
              <a:t>: </a:t>
            </a:r>
            <a:r>
              <a:rPr lang="pl-PL" sz="2000" dirty="0" err="1">
                <a:solidFill>
                  <a:srgbClr val="FFFFFF"/>
                </a:solidFill>
              </a:rPr>
              <a:t>presenting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goal</a:t>
            </a:r>
            <a:r>
              <a:rPr lang="pl-PL" sz="2000" dirty="0">
                <a:solidFill>
                  <a:srgbClr val="FFFFFF"/>
                </a:solidFill>
              </a:rPr>
              <a:t> and </a:t>
            </a:r>
            <a:r>
              <a:rPr lang="pl-PL" sz="2000" dirty="0" err="1">
                <a:solidFill>
                  <a:srgbClr val="FFFFFF"/>
                </a:solidFill>
              </a:rPr>
              <a:t>scope</a:t>
            </a:r>
            <a:r>
              <a:rPr lang="pl-PL" sz="2000" dirty="0">
                <a:solidFill>
                  <a:srgbClr val="FFFFFF"/>
                </a:solidFill>
              </a:rPr>
              <a:t> of the </a:t>
            </a:r>
            <a:r>
              <a:rPr lang="pl-PL" sz="2000" dirty="0" err="1">
                <a:solidFill>
                  <a:srgbClr val="FFFFFF"/>
                </a:solidFill>
              </a:rPr>
              <a:t>project</a:t>
            </a:r>
            <a:r>
              <a:rPr lang="pl-PL" sz="2000" dirty="0">
                <a:solidFill>
                  <a:srgbClr val="FFFFFF"/>
                </a:solidFill>
              </a:rPr>
              <a:t>, forming </a:t>
            </a:r>
            <a:r>
              <a:rPr lang="pl-PL" sz="2000" dirty="0" err="1">
                <a:solidFill>
                  <a:srgbClr val="FFFFFF"/>
                </a:solidFill>
              </a:rPr>
              <a:t>groups</a:t>
            </a:r>
            <a:r>
              <a:rPr lang="pl-PL" sz="2000" dirty="0">
                <a:solidFill>
                  <a:srgbClr val="FFFFFF"/>
                </a:solidFill>
              </a:rPr>
              <a:t>, </a:t>
            </a:r>
            <a:r>
              <a:rPr lang="pl-PL" sz="2000" dirty="0" err="1">
                <a:solidFill>
                  <a:srgbClr val="FFFFFF"/>
                </a:solidFill>
              </a:rPr>
              <a:t>assigning</a:t>
            </a:r>
            <a:r>
              <a:rPr lang="pl-PL" sz="2000" dirty="0">
                <a:solidFill>
                  <a:srgbClr val="FFFFFF"/>
                </a:solidFill>
              </a:rPr>
              <a:t> the </a:t>
            </a:r>
            <a:r>
              <a:rPr lang="pl-PL" sz="2000" dirty="0" err="1">
                <a:solidFill>
                  <a:srgbClr val="FFFFFF"/>
                </a:solidFill>
              </a:rPr>
              <a:t>topics</a:t>
            </a:r>
            <a:r>
              <a:rPr lang="pl-PL" sz="2000" dirty="0">
                <a:solidFill>
                  <a:srgbClr val="FFFFFF"/>
                </a:solidFill>
              </a:rPr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000" dirty="0">
                <a:solidFill>
                  <a:srgbClr val="FFFFFF"/>
                </a:solidFill>
              </a:rPr>
              <a:t>1) </a:t>
            </a:r>
            <a:r>
              <a:rPr lang="pl-PL" sz="2000" dirty="0" err="1">
                <a:solidFill>
                  <a:srgbClr val="FFFFFF"/>
                </a:solidFill>
              </a:rPr>
              <a:t>Production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planning</a:t>
            </a:r>
            <a:r>
              <a:rPr lang="pl-PL" sz="2000" dirty="0">
                <a:solidFill>
                  <a:srgbClr val="FFFFFF"/>
                </a:solidFill>
              </a:rPr>
              <a:t> and </a:t>
            </a:r>
            <a:r>
              <a:rPr lang="pl-PL" sz="2000" dirty="0" err="1">
                <a:solidFill>
                  <a:srgbClr val="FFFFFF"/>
                </a:solidFill>
              </a:rPr>
              <a:t>control</a:t>
            </a:r>
            <a:r>
              <a:rPr lang="pl-PL" sz="2000" dirty="0">
                <a:solidFill>
                  <a:srgbClr val="FFFFFF"/>
                </a:solidFill>
              </a:rPr>
              <a:t> in </a:t>
            </a:r>
            <a:r>
              <a:rPr lang="pl-PL" sz="2000" dirty="0" err="1">
                <a:solidFill>
                  <a:srgbClr val="FFFFFF"/>
                </a:solidFill>
              </a:rPr>
              <a:t>limited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resources</a:t>
            </a:r>
            <a:r>
              <a:rPr lang="pl-PL" sz="2000" dirty="0">
                <a:solidFill>
                  <a:srgbClr val="FFFFFF"/>
                </a:solidFill>
              </a:rPr>
              <a:t> environment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000" dirty="0">
                <a:solidFill>
                  <a:srgbClr val="FFFFFF"/>
                </a:solidFill>
              </a:rPr>
              <a:t>2) TPM (</a:t>
            </a:r>
            <a:r>
              <a:rPr lang="pl-PL" sz="2000" dirty="0" err="1">
                <a:solidFill>
                  <a:srgbClr val="FFFFFF"/>
                </a:solidFill>
              </a:rPr>
              <a:t>lean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approach</a:t>
            </a:r>
            <a:r>
              <a:rPr lang="pl-PL" sz="2000" dirty="0">
                <a:solidFill>
                  <a:srgbClr val="FFFFFF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000" dirty="0">
                <a:solidFill>
                  <a:srgbClr val="FFFFFF"/>
                </a:solidFill>
              </a:rPr>
              <a:t>3) </a:t>
            </a:r>
            <a:r>
              <a:rPr lang="pl-PL" sz="2000" dirty="0" err="1">
                <a:solidFill>
                  <a:srgbClr val="FFFFFF"/>
                </a:solidFill>
              </a:rPr>
              <a:t>Competences</a:t>
            </a:r>
            <a:r>
              <a:rPr lang="pl-PL" sz="2000" dirty="0">
                <a:solidFill>
                  <a:srgbClr val="FFFFFF"/>
                </a:solidFill>
              </a:rPr>
              <a:t> matrix for </a:t>
            </a:r>
            <a:r>
              <a:rPr lang="pl-PL" sz="2000" dirty="0" err="1">
                <a:solidFill>
                  <a:srgbClr val="FFFFFF"/>
                </a:solidFill>
              </a:rPr>
              <a:t>manufacturing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employees</a:t>
            </a:r>
            <a:r>
              <a:rPr lang="pl-PL" sz="2000" dirty="0">
                <a:solidFill>
                  <a:srgbClr val="FFFFFF"/>
                </a:solidFill>
              </a:rPr>
              <a:t> (agile </a:t>
            </a:r>
            <a:r>
              <a:rPr lang="pl-PL" sz="2000" dirty="0" err="1">
                <a:solidFill>
                  <a:srgbClr val="FFFFFF"/>
                </a:solidFill>
              </a:rPr>
              <a:t>approach</a:t>
            </a:r>
            <a:r>
              <a:rPr lang="pl-PL" sz="2000" dirty="0">
                <a:solidFill>
                  <a:srgbClr val="FFFFFF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pl-PL" sz="2000" dirty="0" err="1">
                <a:solidFill>
                  <a:srgbClr val="FFFFFF"/>
                </a:solidFill>
              </a:rPr>
              <a:t>Industrial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visit</a:t>
            </a:r>
            <a:r>
              <a:rPr lang="pl-PL" sz="2000" dirty="0">
                <a:solidFill>
                  <a:srgbClr val="FFFFFF"/>
                </a:solidFill>
              </a:rPr>
              <a:t>, data </a:t>
            </a:r>
            <a:r>
              <a:rPr lang="pl-PL" sz="2000" dirty="0" err="1">
                <a:solidFill>
                  <a:srgbClr val="FFFFFF"/>
                </a:solidFill>
              </a:rPr>
              <a:t>collection</a:t>
            </a:r>
            <a:endParaRPr lang="pl-PL" sz="2000" dirty="0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</a:pPr>
            <a:r>
              <a:rPr lang="pl-PL" sz="2000" dirty="0">
                <a:solidFill>
                  <a:srgbClr val="FFFFFF"/>
                </a:solidFill>
              </a:rPr>
              <a:t>Problem </a:t>
            </a:r>
            <a:r>
              <a:rPr lang="pl-PL" sz="2000" dirty="0" err="1">
                <a:solidFill>
                  <a:srgbClr val="FFFFFF"/>
                </a:solidFill>
              </a:rPr>
              <a:t>identification</a:t>
            </a:r>
            <a:r>
              <a:rPr lang="pl-PL" sz="2000" dirty="0">
                <a:solidFill>
                  <a:srgbClr val="FFFFFF"/>
                </a:solidFill>
              </a:rPr>
              <a:t>, </a:t>
            </a:r>
            <a:r>
              <a:rPr lang="pl-PL" sz="2000" dirty="0" err="1">
                <a:solidFill>
                  <a:srgbClr val="FFFFFF"/>
                </a:solidFill>
              </a:rPr>
              <a:t>analysis</a:t>
            </a:r>
            <a:r>
              <a:rPr lang="pl-PL" sz="2000" dirty="0">
                <a:solidFill>
                  <a:srgbClr val="FFFFFF"/>
                </a:solidFill>
              </a:rPr>
              <a:t>, </a:t>
            </a:r>
            <a:r>
              <a:rPr lang="pl-PL" sz="2000" dirty="0" err="1">
                <a:solidFill>
                  <a:srgbClr val="FFFFFF"/>
                </a:solidFill>
              </a:rPr>
              <a:t>solutions</a:t>
            </a:r>
            <a:r>
              <a:rPr lang="pl-PL" sz="2000" dirty="0">
                <a:solidFill>
                  <a:srgbClr val="FFFFFF"/>
                </a:solidFill>
              </a:rPr>
              <a:t> development and </a:t>
            </a:r>
            <a:r>
              <a:rPr lang="pl-PL" sz="2000" dirty="0" err="1">
                <a:solidFill>
                  <a:srgbClr val="FFFFFF"/>
                </a:solidFill>
              </a:rPr>
              <a:t>coordination</a:t>
            </a:r>
            <a:endParaRPr lang="pl-PL" sz="2000" dirty="0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</a:pPr>
            <a:r>
              <a:rPr lang="pl-PL" sz="2000" dirty="0">
                <a:solidFill>
                  <a:srgbClr val="FFFFFF"/>
                </a:solidFill>
              </a:rPr>
              <a:t>Developing </a:t>
            </a:r>
            <a:r>
              <a:rPr lang="pl-PL" sz="2000" dirty="0" err="1">
                <a:solidFill>
                  <a:srgbClr val="FFFFFF"/>
                </a:solidFill>
              </a:rPr>
              <a:t>documentation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including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feasibility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study</a:t>
            </a:r>
            <a:r>
              <a:rPr lang="pl-PL" sz="2000" dirty="0">
                <a:solidFill>
                  <a:srgbClr val="FFFFFF"/>
                </a:solidFill>
              </a:rPr>
              <a:t>, </a:t>
            </a:r>
            <a:r>
              <a:rPr lang="pl-PL" sz="2000" dirty="0" err="1">
                <a:solidFill>
                  <a:srgbClr val="FFFFFF"/>
                </a:solidFill>
              </a:rPr>
              <a:t>cost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estimates</a:t>
            </a:r>
            <a:r>
              <a:rPr lang="pl-PL" sz="2000" dirty="0">
                <a:solidFill>
                  <a:srgbClr val="FFFFFF"/>
                </a:solidFill>
              </a:rPr>
              <a:t> and </a:t>
            </a:r>
            <a:r>
              <a:rPr lang="pl-PL" sz="2000" dirty="0" err="1">
                <a:solidFill>
                  <a:srgbClr val="FFFFFF"/>
                </a:solidFill>
              </a:rPr>
              <a:t>schedules</a:t>
            </a:r>
            <a:endParaRPr lang="pl-PL" sz="2000" dirty="0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</a:pPr>
            <a:r>
              <a:rPr lang="pl-PL" sz="2000" dirty="0">
                <a:solidFill>
                  <a:srgbClr val="FFFFFF"/>
                </a:solidFill>
              </a:rPr>
              <a:t>Presentation of the </a:t>
            </a:r>
            <a:r>
              <a:rPr lang="pl-PL" sz="2000" dirty="0" err="1">
                <a:solidFill>
                  <a:srgbClr val="FFFFFF"/>
                </a:solidFill>
              </a:rPr>
              <a:t>integrated</a:t>
            </a:r>
            <a:r>
              <a:rPr lang="pl-PL" sz="2000" dirty="0">
                <a:solidFill>
                  <a:srgbClr val="FFFFFF"/>
                </a:solidFill>
              </a:rPr>
              <a:t> </a:t>
            </a:r>
            <a:r>
              <a:rPr lang="pl-PL" sz="2000" dirty="0" err="1">
                <a:solidFill>
                  <a:srgbClr val="FFFFFF"/>
                </a:solidFill>
              </a:rPr>
              <a:t>solution</a:t>
            </a:r>
            <a:endParaRPr lang="pl-PL" sz="2000" dirty="0">
              <a:solidFill>
                <a:srgbClr val="FFFFFF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6436237" y="1971579"/>
              <a:ext cx="360" cy="21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18237" y="1956150"/>
                <a:ext cx="36000" cy="3270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8259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FE656D-B138-48C0-95EF-D534221AF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638089"/>
            <a:ext cx="4818888" cy="147680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dirty="0"/>
              <a:t>Supply </a:t>
            </a:r>
            <a:r>
              <a:rPr lang="pl-PL" dirty="0" err="1"/>
              <a:t>chain</a:t>
            </a:r>
            <a:r>
              <a:rPr lang="pl-PL" dirty="0"/>
              <a:t> management</a:t>
            </a: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9128" y="2381825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9AA67D"/>
          </a:solidFill>
          <a:ln w="38100" cap="rnd">
            <a:solidFill>
              <a:srgbClr val="9AA67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95964772-F921-4337-9EA8-182A1EB76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28" y="2664886"/>
            <a:ext cx="4818888" cy="3550789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200"/>
              <a:t>Course description: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200"/>
              <a:t>II sem, II cycle, Logistics systems, course in English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200"/>
              <a:t>Lecture (30hrs) includes the following topics: supply chain as Logistics system, supply chain models, designing/selecting supply chain strategy, startegic analysis, Krajic, Cox, Saunders models. Supply chain configuration, dimensions, management. Designing and assessing alternatives.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200"/>
              <a:t>Projects (30hrs) students design, according to the teacher’s instruction, a supply chain</a:t>
            </a:r>
          </a:p>
          <a:p>
            <a:pPr>
              <a:lnSpc>
                <a:spcPct val="100000"/>
              </a:lnSpc>
            </a:pPr>
            <a:endParaRPr lang="pl-PL" sz="220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6436237" y="1971579"/>
              <a:ext cx="360" cy="21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18237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Graphic 6" descr="Bezpieczeństwo laptopa">
            <a:extLst>
              <a:ext uri="{FF2B5EF4-FFF2-40B4-BE49-F238E27FC236}">
                <a16:creationId xmlns:a16="http://schemas.microsoft.com/office/drawing/2014/main" id="{A4F16E32-057B-4CFC-AACD-96E02D654D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0936" y="699516"/>
            <a:ext cx="5458968" cy="545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72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5944DF-C228-4DDB-BF32-89CE84AFC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Supply </a:t>
            </a:r>
            <a:r>
              <a:rPr lang="pl-PL" dirty="0" err="1"/>
              <a:t>chain</a:t>
            </a:r>
            <a:r>
              <a:rPr lang="pl-PL" dirty="0"/>
              <a:t> management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A92F7E2-4AC8-4EBC-A8A1-F5D3971C44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577523"/>
              </p:ext>
            </p:extLst>
          </p:nvPr>
        </p:nvGraphicFramePr>
        <p:xfrm>
          <a:off x="838200" y="1929384"/>
          <a:ext cx="10515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873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60DFC0-E156-4AF6-B79E-A6AE6FA31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Supply </a:t>
            </a:r>
            <a:r>
              <a:rPr lang="pl-PL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chain</a:t>
            </a:r>
            <a:r>
              <a:rPr lang="pl-PL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management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E79972-B28E-4CC5-A78C-D45B47BD4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Course </a:t>
            </a:r>
            <a:r>
              <a:rPr lang="pl-PL" sz="2800" b="1" dirty="0" err="1">
                <a:solidFill>
                  <a:schemeClr val="accent6">
                    <a:lumMod val="75000"/>
                  </a:schemeClr>
                </a:solidFill>
              </a:rPr>
              <a:t>scenario</a:t>
            </a:r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Organizational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meeting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presenting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goal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of the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project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, forming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groups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assigning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the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topics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1)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Closed</a:t>
            </a:r>
            <a:r>
              <a:rPr lang="pl-PL" dirty="0" err="1">
                <a:solidFill>
                  <a:schemeClr val="accent6">
                    <a:lumMod val="75000"/>
                  </a:schemeClr>
                </a:solidFill>
              </a:rPr>
              <a:t>-loop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dirty="0" err="1">
                <a:solidFill>
                  <a:schemeClr val="accent6">
                    <a:lumMod val="75000"/>
                  </a:schemeClr>
                </a:solidFill>
              </a:rPr>
              <a:t>material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dirty="0" err="1">
                <a:solidFill>
                  <a:schemeClr val="accent6">
                    <a:lumMod val="75000"/>
                  </a:schemeClr>
                </a:solidFill>
              </a:rPr>
              <a:t>flows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 in </a:t>
            </a:r>
            <a:r>
              <a:rPr lang="pl-PL" dirty="0" err="1">
                <a:solidFill>
                  <a:schemeClr val="accent6">
                    <a:lumMod val="75000"/>
                  </a:schemeClr>
                </a:solidFill>
              </a:rPr>
              <a:t>supply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dirty="0" err="1">
                <a:solidFill>
                  <a:schemeClr val="accent6">
                    <a:lumMod val="75000"/>
                  </a:schemeClr>
                </a:solidFill>
              </a:rPr>
              <a:t>chain</a:t>
            </a:r>
            <a:endParaRPr lang="pl-PL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2)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Packaging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flows</a:t>
            </a:r>
            <a:endParaRPr lang="pl-PL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3)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Forecating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purchasing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strategy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operation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Industrial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visit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, data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collection</a:t>
            </a:r>
            <a:endParaRPr lang="pl-PL" sz="2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Problem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identification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analysis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solutions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development and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coordination</a:t>
            </a:r>
            <a:endParaRPr lang="pl-PL" sz="2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Developing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documentation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including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feasibility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study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cost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estimates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schedules</a:t>
            </a:r>
            <a:endParaRPr lang="pl-PL" sz="2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Presentation of the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integrated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dirty="0" err="1">
                <a:solidFill>
                  <a:schemeClr val="accent6">
                    <a:lumMod val="75000"/>
                  </a:schemeClr>
                </a:solidFill>
              </a:rPr>
              <a:t>solution</a:t>
            </a:r>
            <a:endParaRPr lang="pl-PL" sz="28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801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09575-177C-4A52-A9F1-5DA2860AEF7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pl-PL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Courses </a:t>
            </a:r>
            <a:r>
              <a:rPr lang="pl-PL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validation</a:t>
            </a:r>
            <a:r>
              <a:rPr lang="pl-PL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graphicFrame>
        <p:nvGraphicFramePr>
          <p:cNvPr id="7" name="Symbol zastępczy zawartości 2">
            <a:extLst>
              <a:ext uri="{FF2B5EF4-FFF2-40B4-BE49-F238E27FC236}">
                <a16:creationId xmlns:a16="http://schemas.microsoft.com/office/drawing/2014/main" id="{F27ECD69-1804-4F9E-B895-0E67FE55D4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589711"/>
              </p:ext>
            </p:extLst>
          </p:nvPr>
        </p:nvGraphicFramePr>
        <p:xfrm>
          <a:off x="838200" y="1929384"/>
          <a:ext cx="10515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291625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1F2D37"/>
      </a:dk2>
      <a:lt2>
        <a:srgbClr val="E4E2E8"/>
      </a:lt2>
      <a:accent1>
        <a:srgbClr val="9AA67D"/>
      </a:accent1>
      <a:accent2>
        <a:srgbClr val="A9A273"/>
      </a:accent2>
      <a:accent3>
        <a:srgbClr val="BB9B81"/>
      </a:accent3>
      <a:accent4>
        <a:srgbClr val="BA827F"/>
      </a:accent4>
      <a:accent5>
        <a:srgbClr val="C492A4"/>
      </a:accent5>
      <a:accent6>
        <a:srgbClr val="BA7FAD"/>
      </a:accent6>
      <a:hlink>
        <a:srgbClr val="7E69AE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532</Words>
  <Application>Microsoft Office PowerPoint</Application>
  <PresentationFormat>Panoramiczny</PresentationFormat>
  <Paragraphs>51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Modern Love</vt:lpstr>
      <vt:lpstr>The Hand</vt:lpstr>
      <vt:lpstr>SketchyVTI</vt:lpstr>
      <vt:lpstr>Courses redesign</vt:lpstr>
      <vt:lpstr>Traditional and cotemporary manufacturing systems</vt:lpstr>
      <vt:lpstr>Traditional and cotemporary manufacturing systems</vt:lpstr>
      <vt:lpstr>Traditional and cotemporary manufacturing systems</vt:lpstr>
      <vt:lpstr>Supply chain management</vt:lpstr>
      <vt:lpstr>Supply chain management</vt:lpstr>
      <vt:lpstr>Supply chain management</vt:lpstr>
      <vt:lpstr>Courses validation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Courses redesign</dc:title>
  <dc:creator>Agnieszka Stachowiak</dc:creator>
  <cp:lastModifiedBy>Agnieszka Stachowiak</cp:lastModifiedBy>
  <cp:revision>1</cp:revision>
  <dcterms:created xsi:type="dcterms:W3CDTF">2021-09-29T16:36:55Z</dcterms:created>
  <dcterms:modified xsi:type="dcterms:W3CDTF">2021-09-29T17:14:48Z</dcterms:modified>
</cp:coreProperties>
</file>