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</p:sldIdLst>
  <p:sldSz cy="6858000" cx="9906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http://customooxmlschemas.google.com/">
      <go:slidesCustomData xmlns:go="http://customooxmlschemas.google.com/" r:id="rId15" roundtripDataSignature="AMtx7mhqIlMeuz7tfrLeRTnrUE7Qb50tH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15" Type="http://customschemas.google.com/relationships/presentationmetadata" Target="metadata"/><Relationship Id="rId14" Type="http://schemas.openxmlformats.org/officeDocument/2006/relationships/slide" Target="slides/slide10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1200150" y="1143000"/>
            <a:ext cx="44577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it-IT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1:notes"/>
          <p:cNvSpPr/>
          <p:nvPr>
            <p:ph idx="2" type="sldImg"/>
          </p:nvPr>
        </p:nvSpPr>
        <p:spPr>
          <a:xfrm>
            <a:off x="1200150" y="1143000"/>
            <a:ext cx="44577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93" name="Google Shape;93;p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4" name="Google Shape;94;p1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</a:pPr>
            <a:fld id="{00000000-1234-1234-1234-123412341234}" type="slidenum">
              <a:rPr b="0" i="0" lang="it-IT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54" name="Shape 2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5" name="Google Shape;255;p10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6" name="Google Shape;256;p10:notes"/>
          <p:cNvSpPr/>
          <p:nvPr>
            <p:ph idx="2" type="sldImg"/>
          </p:nvPr>
        </p:nvSpPr>
        <p:spPr>
          <a:xfrm>
            <a:off x="1200150" y="1143000"/>
            <a:ext cx="44577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2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1" name="Google Shape;101;p2:notes"/>
          <p:cNvSpPr/>
          <p:nvPr>
            <p:ph idx="2" type="sldImg"/>
          </p:nvPr>
        </p:nvSpPr>
        <p:spPr>
          <a:xfrm>
            <a:off x="1200150" y="1143000"/>
            <a:ext cx="44577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3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8" name="Google Shape;108;p3:notes"/>
          <p:cNvSpPr/>
          <p:nvPr>
            <p:ph idx="2" type="sldImg"/>
          </p:nvPr>
        </p:nvSpPr>
        <p:spPr>
          <a:xfrm>
            <a:off x="1200150" y="1143000"/>
            <a:ext cx="44577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4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5" name="Google Shape;115;p4:notes"/>
          <p:cNvSpPr/>
          <p:nvPr>
            <p:ph idx="2" type="sldImg"/>
          </p:nvPr>
        </p:nvSpPr>
        <p:spPr>
          <a:xfrm>
            <a:off x="1200150" y="1143000"/>
            <a:ext cx="44577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5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2" name="Google Shape;122;p5:notes"/>
          <p:cNvSpPr/>
          <p:nvPr>
            <p:ph idx="2" type="sldImg"/>
          </p:nvPr>
        </p:nvSpPr>
        <p:spPr>
          <a:xfrm>
            <a:off x="1200150" y="1143000"/>
            <a:ext cx="44577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6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9" name="Google Shape;129;p6:notes"/>
          <p:cNvSpPr/>
          <p:nvPr>
            <p:ph idx="2" type="sldImg"/>
          </p:nvPr>
        </p:nvSpPr>
        <p:spPr>
          <a:xfrm>
            <a:off x="1200150" y="1143000"/>
            <a:ext cx="44577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4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7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6" name="Google Shape;136;p7:notes"/>
          <p:cNvSpPr/>
          <p:nvPr>
            <p:ph idx="2" type="sldImg"/>
          </p:nvPr>
        </p:nvSpPr>
        <p:spPr>
          <a:xfrm>
            <a:off x="1200150" y="1143000"/>
            <a:ext cx="44577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0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p8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2" name="Google Shape;172;p8:notes"/>
          <p:cNvSpPr/>
          <p:nvPr>
            <p:ph idx="2" type="sldImg"/>
          </p:nvPr>
        </p:nvSpPr>
        <p:spPr>
          <a:xfrm>
            <a:off x="1200150" y="1143000"/>
            <a:ext cx="44577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6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Google Shape;197;p9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8" name="Google Shape;198;p9:notes"/>
          <p:cNvSpPr/>
          <p:nvPr>
            <p:ph idx="2" type="sldImg"/>
          </p:nvPr>
        </p:nvSpPr>
        <p:spPr>
          <a:xfrm>
            <a:off x="1200150" y="1143000"/>
            <a:ext cx="44577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iapositiva titolo" type="title">
  <p:cSld name="TITLE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12"/>
          <p:cNvSpPr txBox="1"/>
          <p:nvPr>
            <p:ph type="ctrTitle"/>
          </p:nvPr>
        </p:nvSpPr>
        <p:spPr>
          <a:xfrm>
            <a:off x="742950" y="1122363"/>
            <a:ext cx="84201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6000"/>
              <a:buFont typeface="Calibri"/>
              <a:buNone/>
              <a:defRPr sz="6000">
                <a:solidFill>
                  <a:srgbClr val="002060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12"/>
          <p:cNvSpPr txBox="1"/>
          <p:nvPr>
            <p:ph idx="1" type="subTitle"/>
          </p:nvPr>
        </p:nvSpPr>
        <p:spPr>
          <a:xfrm>
            <a:off x="1238250" y="3602038"/>
            <a:ext cx="74295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70C0"/>
              </a:buClr>
              <a:buSzPts val="4000"/>
              <a:buNone/>
              <a:defRPr i="1" sz="4000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2060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20" name="Google Shape;20;p12"/>
          <p:cNvSpPr txBox="1"/>
          <p:nvPr>
            <p:ph idx="10" type="dt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12"/>
          <p:cNvSpPr txBox="1"/>
          <p:nvPr>
            <p:ph idx="11" type="ftr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12"/>
          <p:cNvSpPr txBox="1"/>
          <p:nvPr>
            <p:ph idx="12" type="sldNum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olo e testo verticale" type="vertTx">
  <p:cSld name="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21"/>
          <p:cNvSpPr txBox="1"/>
          <p:nvPr>
            <p:ph type="title"/>
          </p:nvPr>
        </p:nvSpPr>
        <p:spPr>
          <a:xfrm>
            <a:off x="681038" y="365127"/>
            <a:ext cx="8543925" cy="94904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21"/>
          <p:cNvSpPr txBox="1"/>
          <p:nvPr>
            <p:ph idx="1" type="body"/>
          </p:nvPr>
        </p:nvSpPr>
        <p:spPr>
          <a:xfrm rot="5400000">
            <a:off x="2773840" y="-274161"/>
            <a:ext cx="4358322" cy="85439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2060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2060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21"/>
          <p:cNvSpPr txBox="1"/>
          <p:nvPr>
            <p:ph idx="10" type="dt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21"/>
          <p:cNvSpPr txBox="1"/>
          <p:nvPr>
            <p:ph idx="11" type="ftr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21"/>
          <p:cNvSpPr txBox="1"/>
          <p:nvPr>
            <p:ph idx="12" type="sldNum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_Titolo e testo verticale" type="vertTitleAndTx">
  <p:cSld name="VERTICAL_TITLE_AND_VERTICAL_TEXT"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22"/>
          <p:cNvSpPr txBox="1"/>
          <p:nvPr>
            <p:ph type="title"/>
          </p:nvPr>
        </p:nvSpPr>
        <p:spPr>
          <a:xfrm rot="5400000">
            <a:off x="5251054" y="2203054"/>
            <a:ext cx="5811838" cy="213598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2" name="Google Shape;82;p22"/>
          <p:cNvSpPr txBox="1"/>
          <p:nvPr>
            <p:ph idx="1" type="body"/>
          </p:nvPr>
        </p:nvSpPr>
        <p:spPr>
          <a:xfrm rot="5400000">
            <a:off x="917179" y="128984"/>
            <a:ext cx="5811838" cy="628411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2060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2060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3" name="Google Shape;83;p22"/>
          <p:cNvSpPr txBox="1"/>
          <p:nvPr>
            <p:ph idx="10" type="dt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4" name="Google Shape;84;p22"/>
          <p:cNvSpPr txBox="1"/>
          <p:nvPr>
            <p:ph idx="11" type="ftr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5" name="Google Shape;85;p22"/>
          <p:cNvSpPr txBox="1"/>
          <p:nvPr>
            <p:ph idx="12" type="sldNum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uto" type="objOnly">
  <p:cSld name="OBJECT_ONLY"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23"/>
          <p:cNvSpPr txBox="1"/>
          <p:nvPr>
            <p:ph idx="1" type="body"/>
          </p:nvPr>
        </p:nvSpPr>
        <p:spPr>
          <a:xfrm>
            <a:off x="495300" y="-228600"/>
            <a:ext cx="8915400" cy="61309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2060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2060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8" name="Google Shape;88;p23"/>
          <p:cNvSpPr txBox="1"/>
          <p:nvPr>
            <p:ph idx="10" type="dt"/>
          </p:nvPr>
        </p:nvSpPr>
        <p:spPr>
          <a:xfrm>
            <a:off x="495300" y="6248400"/>
            <a:ext cx="2311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9" name="Google Shape;89;p23"/>
          <p:cNvSpPr txBox="1"/>
          <p:nvPr>
            <p:ph idx="11" type="ftr"/>
          </p:nvPr>
        </p:nvSpPr>
        <p:spPr>
          <a:xfrm>
            <a:off x="3384550" y="6248400"/>
            <a:ext cx="31369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0" name="Google Shape;90;p23"/>
          <p:cNvSpPr txBox="1"/>
          <p:nvPr>
            <p:ph idx="12" type="sldNum"/>
          </p:nvPr>
        </p:nvSpPr>
        <p:spPr>
          <a:xfrm>
            <a:off x="7099300" y="6629400"/>
            <a:ext cx="2311400" cy="152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 sz="120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algn="r">
              <a:spcBef>
                <a:spcPts val="0"/>
              </a:spcBef>
              <a:buNone/>
              <a:defRPr sz="120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algn="r">
              <a:spcBef>
                <a:spcPts val="0"/>
              </a:spcBef>
              <a:buNone/>
              <a:defRPr sz="120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algn="r">
              <a:spcBef>
                <a:spcPts val="0"/>
              </a:spcBef>
              <a:buNone/>
              <a:defRPr sz="120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algn="r">
              <a:spcBef>
                <a:spcPts val="0"/>
              </a:spcBef>
              <a:buNone/>
              <a:defRPr sz="120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algn="r">
              <a:spcBef>
                <a:spcPts val="0"/>
              </a:spcBef>
              <a:buNone/>
              <a:defRPr sz="120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algn="r">
              <a:spcBef>
                <a:spcPts val="0"/>
              </a:spcBef>
              <a:buNone/>
              <a:defRPr sz="120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algn="r">
              <a:spcBef>
                <a:spcPts val="0"/>
              </a:spcBef>
              <a:buNone/>
              <a:defRPr sz="120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algn="r">
              <a:spcBef>
                <a:spcPts val="0"/>
              </a:spcBef>
              <a:buNone/>
              <a:defRPr sz="120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olo e contenuto" type="obj">
  <p:cSld name="OBJECT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13"/>
          <p:cNvSpPr txBox="1"/>
          <p:nvPr>
            <p:ph type="title"/>
          </p:nvPr>
        </p:nvSpPr>
        <p:spPr>
          <a:xfrm>
            <a:off x="681038" y="365127"/>
            <a:ext cx="8543925" cy="94904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13"/>
          <p:cNvSpPr txBox="1"/>
          <p:nvPr>
            <p:ph idx="1" type="body"/>
          </p:nvPr>
        </p:nvSpPr>
        <p:spPr>
          <a:xfrm>
            <a:off x="681038" y="1818640"/>
            <a:ext cx="8543925" cy="435832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2060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2060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6" name="Google Shape;26;p13"/>
          <p:cNvSpPr txBox="1"/>
          <p:nvPr>
            <p:ph idx="10" type="dt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13"/>
          <p:cNvSpPr txBox="1"/>
          <p:nvPr>
            <p:ph idx="11" type="ftr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13"/>
          <p:cNvSpPr txBox="1"/>
          <p:nvPr>
            <p:ph idx="12" type="sldNum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Intestazione sezione" type="secHead">
  <p:cSld name="SECTION_HEADER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14"/>
          <p:cNvSpPr txBox="1"/>
          <p:nvPr>
            <p:ph type="title"/>
          </p:nvPr>
        </p:nvSpPr>
        <p:spPr>
          <a:xfrm>
            <a:off x="675879" y="1709740"/>
            <a:ext cx="8543925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14"/>
          <p:cNvSpPr txBox="1"/>
          <p:nvPr>
            <p:ph idx="1" type="body"/>
          </p:nvPr>
        </p:nvSpPr>
        <p:spPr>
          <a:xfrm>
            <a:off x="675879" y="4589465"/>
            <a:ext cx="8543925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>
                <a:solidFill>
                  <a:schemeClr val="dk1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32" name="Google Shape;32;p14"/>
          <p:cNvSpPr txBox="1"/>
          <p:nvPr>
            <p:ph idx="10" type="dt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3" name="Google Shape;33;p14"/>
          <p:cNvSpPr txBox="1"/>
          <p:nvPr>
            <p:ph idx="11" type="ftr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14"/>
          <p:cNvSpPr txBox="1"/>
          <p:nvPr>
            <p:ph idx="12" type="sldNum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ue contenuti" type="twoObj">
  <p:cSld name="TWO_OBJECTS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15"/>
          <p:cNvSpPr txBox="1"/>
          <p:nvPr>
            <p:ph type="title"/>
          </p:nvPr>
        </p:nvSpPr>
        <p:spPr>
          <a:xfrm>
            <a:off x="681038" y="365127"/>
            <a:ext cx="8543925" cy="94904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7" name="Google Shape;37;p15"/>
          <p:cNvSpPr txBox="1"/>
          <p:nvPr>
            <p:ph idx="1" type="body"/>
          </p:nvPr>
        </p:nvSpPr>
        <p:spPr>
          <a:xfrm>
            <a:off x="681038" y="1825625"/>
            <a:ext cx="421005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2060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2060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8" name="Google Shape;38;p15"/>
          <p:cNvSpPr txBox="1"/>
          <p:nvPr>
            <p:ph idx="2" type="body"/>
          </p:nvPr>
        </p:nvSpPr>
        <p:spPr>
          <a:xfrm>
            <a:off x="5014913" y="1825625"/>
            <a:ext cx="421005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2060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2060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9" name="Google Shape;39;p15"/>
          <p:cNvSpPr txBox="1"/>
          <p:nvPr>
            <p:ph idx="10" type="dt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0" name="Google Shape;40;p15"/>
          <p:cNvSpPr txBox="1"/>
          <p:nvPr>
            <p:ph idx="11" type="ftr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1" name="Google Shape;41;p15"/>
          <p:cNvSpPr txBox="1"/>
          <p:nvPr>
            <p:ph idx="12" type="sldNum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fronto" type="twoTxTwoObj">
  <p:cSld name="TWO_OBJECTS_WITH_TEXT"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16"/>
          <p:cNvSpPr txBox="1"/>
          <p:nvPr>
            <p:ph type="title"/>
          </p:nvPr>
        </p:nvSpPr>
        <p:spPr>
          <a:xfrm>
            <a:off x="682328" y="365127"/>
            <a:ext cx="8543925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16"/>
          <p:cNvSpPr txBox="1"/>
          <p:nvPr>
            <p:ph idx="1" type="body"/>
          </p:nvPr>
        </p:nvSpPr>
        <p:spPr>
          <a:xfrm>
            <a:off x="682329" y="1681163"/>
            <a:ext cx="4190702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2060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2060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5" name="Google Shape;45;p16"/>
          <p:cNvSpPr txBox="1"/>
          <p:nvPr>
            <p:ph idx="2" type="body"/>
          </p:nvPr>
        </p:nvSpPr>
        <p:spPr>
          <a:xfrm>
            <a:off x="682329" y="2505075"/>
            <a:ext cx="4190702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2060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2060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6" name="Google Shape;46;p16"/>
          <p:cNvSpPr txBox="1"/>
          <p:nvPr>
            <p:ph idx="3" type="body"/>
          </p:nvPr>
        </p:nvSpPr>
        <p:spPr>
          <a:xfrm>
            <a:off x="5014913" y="1681163"/>
            <a:ext cx="4211340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2060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2060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7" name="Google Shape;47;p16"/>
          <p:cNvSpPr txBox="1"/>
          <p:nvPr>
            <p:ph idx="4" type="body"/>
          </p:nvPr>
        </p:nvSpPr>
        <p:spPr>
          <a:xfrm>
            <a:off x="5014913" y="2505075"/>
            <a:ext cx="4211340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2060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2060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8" name="Google Shape;48;p16"/>
          <p:cNvSpPr txBox="1"/>
          <p:nvPr>
            <p:ph idx="10" type="dt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16"/>
          <p:cNvSpPr txBox="1"/>
          <p:nvPr>
            <p:ph idx="11" type="ftr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0" name="Google Shape;50;p16"/>
          <p:cNvSpPr txBox="1"/>
          <p:nvPr>
            <p:ph idx="12" type="sldNum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olo titolo" type="titleOnly">
  <p:cSld name="TITLE_ONLY">
    <p:spTree>
      <p:nvGrpSpPr>
        <p:cNvPr id="5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17"/>
          <p:cNvSpPr txBox="1"/>
          <p:nvPr>
            <p:ph type="title"/>
          </p:nvPr>
        </p:nvSpPr>
        <p:spPr>
          <a:xfrm>
            <a:off x="681038" y="365127"/>
            <a:ext cx="8543925" cy="94904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17"/>
          <p:cNvSpPr txBox="1"/>
          <p:nvPr>
            <p:ph idx="10" type="dt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4" name="Google Shape;54;p17"/>
          <p:cNvSpPr txBox="1"/>
          <p:nvPr>
            <p:ph idx="11" type="ftr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5" name="Google Shape;55;p17"/>
          <p:cNvSpPr txBox="1"/>
          <p:nvPr>
            <p:ph idx="12" type="sldNum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uota" type="blank">
  <p:cSld name="BLANK"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18"/>
          <p:cNvSpPr txBox="1"/>
          <p:nvPr>
            <p:ph idx="10" type="dt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8" name="Google Shape;58;p18"/>
          <p:cNvSpPr txBox="1"/>
          <p:nvPr>
            <p:ph idx="11" type="ftr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18"/>
          <p:cNvSpPr txBox="1"/>
          <p:nvPr>
            <p:ph idx="12" type="sldNum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uto con didascalia" type="objTx">
  <p:cSld name="OBJECT_WITH_CAPTION_TEXT"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9"/>
          <p:cNvSpPr txBox="1"/>
          <p:nvPr>
            <p:ph type="title"/>
          </p:nvPr>
        </p:nvSpPr>
        <p:spPr>
          <a:xfrm>
            <a:off x="682328" y="457200"/>
            <a:ext cx="3194943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2" name="Google Shape;62;p19"/>
          <p:cNvSpPr txBox="1"/>
          <p:nvPr>
            <p:ph idx="1" type="body"/>
          </p:nvPr>
        </p:nvSpPr>
        <p:spPr>
          <a:xfrm>
            <a:off x="4211340" y="987427"/>
            <a:ext cx="5014913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2060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2060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63" name="Google Shape;63;p19"/>
          <p:cNvSpPr txBox="1"/>
          <p:nvPr>
            <p:ph idx="2" type="body"/>
          </p:nvPr>
        </p:nvSpPr>
        <p:spPr>
          <a:xfrm>
            <a:off x="682328" y="2057400"/>
            <a:ext cx="3194943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2060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2060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4" name="Google Shape;64;p19"/>
          <p:cNvSpPr txBox="1"/>
          <p:nvPr>
            <p:ph idx="10" type="dt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5" name="Google Shape;65;p19"/>
          <p:cNvSpPr txBox="1"/>
          <p:nvPr>
            <p:ph idx="11" type="ftr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9"/>
          <p:cNvSpPr txBox="1"/>
          <p:nvPr>
            <p:ph idx="12" type="sldNum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Immagine con didascalia" type="picTx">
  <p:cSld name="PICTURE_WITH_CAPTION_TEXT"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20"/>
          <p:cNvSpPr txBox="1"/>
          <p:nvPr>
            <p:ph type="title"/>
          </p:nvPr>
        </p:nvSpPr>
        <p:spPr>
          <a:xfrm>
            <a:off x="682328" y="457200"/>
            <a:ext cx="3194943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9" name="Google Shape;69;p20"/>
          <p:cNvSpPr/>
          <p:nvPr>
            <p:ph idx="2" type="pic"/>
          </p:nvPr>
        </p:nvSpPr>
        <p:spPr>
          <a:xfrm>
            <a:off x="4211340" y="987427"/>
            <a:ext cx="5014913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70" name="Google Shape;70;p20"/>
          <p:cNvSpPr txBox="1"/>
          <p:nvPr>
            <p:ph idx="1" type="body"/>
          </p:nvPr>
        </p:nvSpPr>
        <p:spPr>
          <a:xfrm>
            <a:off x="682328" y="2057400"/>
            <a:ext cx="3194943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2060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2060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71" name="Google Shape;71;p20"/>
          <p:cNvSpPr txBox="1"/>
          <p:nvPr>
            <p:ph idx="10" type="dt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20"/>
          <p:cNvSpPr txBox="1"/>
          <p:nvPr>
            <p:ph idx="11" type="ftr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20"/>
          <p:cNvSpPr txBox="1"/>
          <p:nvPr>
            <p:ph idx="12" type="sldNum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9.xml"/><Relationship Id="rId10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0.xml"/><Relationship Id="rId1" Type="http://schemas.openxmlformats.org/officeDocument/2006/relationships/image" Target="../media/image1.png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<Relationship Id="rId9" Type="http://schemas.openxmlformats.org/officeDocument/2006/relationships/slideLayout" Target="../slideLayouts/slideLayout7.xml"/><Relationship Id="rId15" Type="http://schemas.openxmlformats.org/officeDocument/2006/relationships/theme" Target="../theme/theme2.xml"/><Relationship Id="rId14" Type="http://schemas.openxmlformats.org/officeDocument/2006/relationships/slideLayout" Target="../slideLayouts/slideLayout12.xml"/><Relationship Id="rId5" Type="http://schemas.openxmlformats.org/officeDocument/2006/relationships/slideLayout" Target="../slideLayouts/slideLayout3.xml"/><Relationship Id="rId6" Type="http://schemas.openxmlformats.org/officeDocument/2006/relationships/slideLayout" Target="../slideLayouts/slideLayout4.xml"/><Relationship Id="rId7" Type="http://schemas.openxmlformats.org/officeDocument/2006/relationships/slideLayout" Target="../slideLayouts/slideLayout5.xml"/><Relationship Id="rId8" Type="http://schemas.openxmlformats.org/officeDocument/2006/relationships/slideLayout" Target="../slideLayouts/slideLayout6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1"/>
          <p:cNvSpPr txBox="1"/>
          <p:nvPr>
            <p:ph type="title"/>
          </p:nvPr>
        </p:nvSpPr>
        <p:spPr>
          <a:xfrm>
            <a:off x="681038" y="365127"/>
            <a:ext cx="8543925" cy="94904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4400"/>
              <a:buFont typeface="Calibri"/>
              <a:buNone/>
              <a:defRPr b="0" i="0" sz="4400" u="none" cap="none" strike="noStrike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1" name="Google Shape;11;p11"/>
          <p:cNvSpPr txBox="1"/>
          <p:nvPr>
            <p:ph idx="1" type="body"/>
          </p:nvPr>
        </p:nvSpPr>
        <p:spPr>
          <a:xfrm>
            <a:off x="681038" y="1818640"/>
            <a:ext cx="8543925" cy="435832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2060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2060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2" name="Google Shape;12;p11"/>
          <p:cNvSpPr txBox="1"/>
          <p:nvPr>
            <p:ph idx="10" type="dt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3" name="Google Shape;13;p11"/>
          <p:cNvSpPr txBox="1"/>
          <p:nvPr>
            <p:ph idx="11" type="ftr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4" name="Google Shape;14;p11"/>
          <p:cNvSpPr txBox="1"/>
          <p:nvPr>
            <p:ph idx="12" type="sldNum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‹#›</a:t>
            </a:fld>
            <a:endParaRPr/>
          </a:p>
        </p:txBody>
      </p:sp>
      <p:pic>
        <p:nvPicPr>
          <p:cNvPr id="15" name="Google Shape;15;p11"/>
          <p:cNvPicPr preferRelativeResize="0"/>
          <p:nvPr/>
        </p:nvPicPr>
        <p:blipFill rotWithShape="1">
          <a:blip r:embed="rId1">
            <a:alphaModFix/>
          </a:blip>
          <a:srcRect b="-19173" l="-7035" r="-6941" t="-16174"/>
          <a:stretch/>
        </p:blipFill>
        <p:spPr>
          <a:xfrm>
            <a:off x="515451" y="6110471"/>
            <a:ext cx="797364" cy="747529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Politecnico di Bari" id="16" name="Google Shape;16;p11"/>
          <p:cNvPicPr preferRelativeResize="0"/>
          <p:nvPr/>
        </p:nvPicPr>
        <p:blipFill rotWithShape="1">
          <a:blip r:embed="rId2">
            <a:alphaModFix/>
          </a:blip>
          <a:srcRect b="0" l="0" r="50000" t="0"/>
          <a:stretch/>
        </p:blipFill>
        <p:spPr>
          <a:xfrm>
            <a:off x="1343248" y="6176962"/>
            <a:ext cx="607104" cy="597764"/>
          </a:xfrm>
          <a:prstGeom prst="rect">
            <a:avLst/>
          </a:prstGeom>
          <a:noFill/>
          <a:ln>
            <a:noFill/>
          </a:ln>
        </p:spPr>
      </p:pic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  <p:sldLayoutId id="2147483659" r:id="rId13"/>
    <p:sldLayoutId id="2147483660" r:id="rId14"/>
  </p:sldLayoutIdLst>
  <p:hf dt="0" ftr="0" hdr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3.png"/><Relationship Id="rId4" Type="http://schemas.openxmlformats.org/officeDocument/2006/relationships/image" Target="../media/image4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1"/>
          <p:cNvSpPr txBox="1"/>
          <p:nvPr>
            <p:ph type="ctrTitle"/>
          </p:nvPr>
        </p:nvSpPr>
        <p:spPr>
          <a:xfrm>
            <a:off x="742950" y="1122363"/>
            <a:ext cx="84201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6000"/>
              <a:buFont typeface="Calibri"/>
              <a:buNone/>
            </a:pPr>
            <a:r>
              <a:rPr lang="it-IT"/>
              <a:t>IE&amp;M MSc</a:t>
            </a:r>
            <a:endParaRPr/>
          </a:p>
        </p:txBody>
      </p:sp>
      <p:sp>
        <p:nvSpPr>
          <p:cNvPr id="97" name="Google Shape;97;p1"/>
          <p:cNvSpPr txBox="1"/>
          <p:nvPr>
            <p:ph idx="1" type="subTitle"/>
          </p:nvPr>
        </p:nvSpPr>
        <p:spPr>
          <a:xfrm>
            <a:off x="1238250" y="3602038"/>
            <a:ext cx="74295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4000"/>
              <a:buNone/>
            </a:pPr>
            <a:r>
              <a:rPr lang="it-IT"/>
              <a:t>POLIBA - UNIBA</a:t>
            </a:r>
            <a:endParaRPr/>
          </a:p>
        </p:txBody>
      </p:sp>
      <p:sp>
        <p:nvSpPr>
          <p:cNvPr id="98" name="Google Shape;98;p1"/>
          <p:cNvSpPr/>
          <p:nvPr/>
        </p:nvSpPr>
        <p:spPr>
          <a:xfrm>
            <a:off x="7858874" y="6399768"/>
            <a:ext cx="1457450" cy="33855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Calibri"/>
              <a:buNone/>
            </a:pPr>
            <a:r>
              <a:rPr b="0" i="0" lang="it-IT" sz="16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v1. Spring 2022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57" name="Shape 2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8" name="Google Shape;258;p10"/>
          <p:cNvSpPr txBox="1"/>
          <p:nvPr>
            <p:ph type="title"/>
          </p:nvPr>
        </p:nvSpPr>
        <p:spPr>
          <a:xfrm>
            <a:off x="681038" y="365127"/>
            <a:ext cx="8543925" cy="94904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 fontScale="90000"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ct val="100000"/>
              <a:buFont typeface="Calibri"/>
              <a:buNone/>
            </a:pPr>
            <a:r>
              <a:rPr lang="it-IT"/>
              <a:t>Course structure and teaching methods</a:t>
            </a:r>
            <a:br>
              <a:rPr lang="it-IT"/>
            </a:br>
            <a:r>
              <a:rPr lang="it-IT"/>
              <a:t>Core Courses – 1st year</a:t>
            </a:r>
            <a:endParaRPr/>
          </a:p>
        </p:txBody>
      </p:sp>
      <p:sp>
        <p:nvSpPr>
          <p:cNvPr id="259" name="Google Shape;259;p10"/>
          <p:cNvSpPr txBox="1"/>
          <p:nvPr>
            <p:ph idx="12" type="sldNum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‹#›</a:t>
            </a:fld>
            <a:endParaRPr/>
          </a:p>
        </p:txBody>
      </p:sp>
      <p:pic>
        <p:nvPicPr>
          <p:cNvPr id="260" name="Google Shape;260;p1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39383" y="1765191"/>
            <a:ext cx="9575957" cy="1726652"/>
          </a:xfrm>
          <a:prstGeom prst="rect">
            <a:avLst/>
          </a:prstGeom>
          <a:noFill/>
          <a:ln>
            <a:noFill/>
          </a:ln>
        </p:spPr>
      </p:pic>
      <p:pic>
        <p:nvPicPr>
          <p:cNvPr id="261" name="Google Shape;261;p10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50843" y="3892332"/>
            <a:ext cx="9604314" cy="206353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2"/>
          <p:cNvSpPr txBox="1"/>
          <p:nvPr>
            <p:ph type="title"/>
          </p:nvPr>
        </p:nvSpPr>
        <p:spPr>
          <a:xfrm>
            <a:off x="681038" y="365127"/>
            <a:ext cx="8543925" cy="94904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 fontScale="90000"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ct val="100000"/>
              <a:buFont typeface="Calibri"/>
              <a:buNone/>
            </a:pPr>
            <a:r>
              <a:rPr lang="it-IT"/>
              <a:t>WP 5 – Revising a new educational pathway of IE&amp;M - POLIBA and UNIBA</a:t>
            </a:r>
            <a:endParaRPr/>
          </a:p>
        </p:txBody>
      </p:sp>
      <p:sp>
        <p:nvSpPr>
          <p:cNvPr id="104" name="Google Shape;104;p2"/>
          <p:cNvSpPr txBox="1"/>
          <p:nvPr>
            <p:ph idx="1" type="body"/>
          </p:nvPr>
        </p:nvSpPr>
        <p:spPr>
          <a:xfrm>
            <a:off x="681037" y="1754189"/>
            <a:ext cx="8543925" cy="46021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2800"/>
              <a:buChar char="•"/>
            </a:pPr>
            <a:r>
              <a:rPr lang="it-IT"/>
              <a:t>IE&amp;M Master programme is multidisciplinary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2060"/>
              </a:buClr>
              <a:buSzPts val="2800"/>
              <a:buChar char="•"/>
            </a:pPr>
            <a:r>
              <a:rPr lang="it-IT"/>
              <a:t>Students attending the programme can choose from </a:t>
            </a:r>
            <a:r>
              <a:rPr lang="it-IT">
                <a:highlight>
                  <a:srgbClr val="FFFF00"/>
                </a:highlight>
              </a:rPr>
              <a:t>various courses and teaching methods</a:t>
            </a:r>
            <a:r>
              <a:rPr lang="it-IT"/>
              <a:t> (theoretical lectures, case studies, project works, and field activities)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2060"/>
              </a:buClr>
              <a:buSzPts val="2800"/>
              <a:buChar char="•"/>
            </a:pPr>
            <a:r>
              <a:rPr lang="it-IT"/>
              <a:t>The learning experience will involve students in real projects with companies, public bodies, and non-profit organizations, </a:t>
            </a:r>
            <a:r>
              <a:rPr lang="it-IT">
                <a:highlight>
                  <a:srgbClr val="FFFF00"/>
                </a:highlight>
              </a:rPr>
              <a:t>testing the knowledge and skills</a:t>
            </a:r>
            <a:r>
              <a:rPr lang="it-IT"/>
              <a:t> acquired in the Master</a:t>
            </a:r>
            <a:endParaRPr/>
          </a:p>
          <a:p>
            <a:pPr indent="-508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2060"/>
              </a:buClr>
              <a:buSzPts val="2800"/>
              <a:buNone/>
            </a:pPr>
            <a:r>
              <a:t/>
            </a:r>
            <a:endParaRPr/>
          </a:p>
        </p:txBody>
      </p:sp>
      <p:sp>
        <p:nvSpPr>
          <p:cNvPr id="105" name="Google Shape;105;p2"/>
          <p:cNvSpPr txBox="1"/>
          <p:nvPr>
            <p:ph idx="12" type="sldNum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‹#›</a:t>
            </a:fld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3"/>
          <p:cNvSpPr txBox="1"/>
          <p:nvPr>
            <p:ph type="title"/>
          </p:nvPr>
        </p:nvSpPr>
        <p:spPr>
          <a:xfrm>
            <a:off x="681038" y="365127"/>
            <a:ext cx="8543925" cy="94904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4400"/>
              <a:buFont typeface="Calibri"/>
              <a:buNone/>
            </a:pPr>
            <a:r>
              <a:rPr lang="it-IT"/>
              <a:t>Aims for renewal</a:t>
            </a:r>
            <a:endParaRPr/>
          </a:p>
        </p:txBody>
      </p:sp>
      <p:sp>
        <p:nvSpPr>
          <p:cNvPr id="111" name="Google Shape;111;p3"/>
          <p:cNvSpPr txBox="1"/>
          <p:nvPr>
            <p:ph idx="1" type="body"/>
          </p:nvPr>
        </p:nvSpPr>
        <p:spPr>
          <a:xfrm>
            <a:off x="681038" y="1818640"/>
            <a:ext cx="8543925" cy="435832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2800"/>
              <a:buChar char="•"/>
            </a:pPr>
            <a:r>
              <a:rPr lang="it-IT"/>
              <a:t>A renewed MSc programme in IE&amp;M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2060"/>
              </a:buClr>
              <a:buSzPts val="2800"/>
              <a:buChar char="•"/>
            </a:pPr>
            <a:r>
              <a:rPr lang="it-IT"/>
              <a:t>A </a:t>
            </a:r>
            <a:r>
              <a:rPr lang="it-IT">
                <a:highlight>
                  <a:srgbClr val="FFFF00"/>
                </a:highlight>
              </a:rPr>
              <a:t>blended programme </a:t>
            </a:r>
            <a:r>
              <a:rPr lang="it-IT"/>
              <a:t>with the e-learning modules developed by the IE3 partner universities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2060"/>
              </a:buClr>
              <a:buSzPts val="2800"/>
              <a:buChar char="•"/>
            </a:pPr>
            <a:r>
              <a:rPr lang="it-IT"/>
              <a:t>Course </a:t>
            </a:r>
            <a:r>
              <a:rPr lang="it-IT">
                <a:highlight>
                  <a:srgbClr val="FFFF00"/>
                </a:highlight>
              </a:rPr>
              <a:t>contents and teaching methodology </a:t>
            </a:r>
            <a:r>
              <a:rPr lang="it-IT"/>
              <a:t>derived from the IE3 BoK</a:t>
            </a:r>
            <a:endParaRPr/>
          </a:p>
        </p:txBody>
      </p:sp>
      <p:sp>
        <p:nvSpPr>
          <p:cNvPr id="112" name="Google Shape;112;p3"/>
          <p:cNvSpPr txBox="1"/>
          <p:nvPr>
            <p:ph idx="12" type="sldNum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‹#›</a:t>
            </a:fld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6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4"/>
          <p:cNvSpPr txBox="1"/>
          <p:nvPr>
            <p:ph type="title"/>
          </p:nvPr>
        </p:nvSpPr>
        <p:spPr>
          <a:xfrm>
            <a:off x="681038" y="365127"/>
            <a:ext cx="8543925" cy="94904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 fontScale="90000"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ct val="100000"/>
              <a:buFont typeface="Calibri"/>
              <a:buNone/>
            </a:pPr>
            <a:r>
              <a:rPr lang="it-IT"/>
              <a:t>European Credit Transfer and Accumulation System (ECTS)</a:t>
            </a:r>
            <a:endParaRPr/>
          </a:p>
        </p:txBody>
      </p:sp>
      <p:sp>
        <p:nvSpPr>
          <p:cNvPr id="118" name="Google Shape;118;p4"/>
          <p:cNvSpPr txBox="1"/>
          <p:nvPr>
            <p:ph idx="1" type="body"/>
          </p:nvPr>
        </p:nvSpPr>
        <p:spPr>
          <a:xfrm>
            <a:off x="681038" y="1818640"/>
            <a:ext cx="8543925" cy="435832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2800"/>
              <a:buChar char="•"/>
            </a:pPr>
            <a:r>
              <a:rPr lang="it-IT"/>
              <a:t>2 academic years – 4 semesters (120 ECTS)</a:t>
            </a:r>
            <a:endParaRPr sz="2000"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2060"/>
              </a:buClr>
              <a:buSzPts val="2800"/>
              <a:buChar char="•"/>
            </a:pPr>
            <a:r>
              <a:rPr lang="it-IT"/>
              <a:t>Course modules (90 ECTS)</a:t>
            </a:r>
            <a:endParaRPr sz="2000"/>
          </a:p>
          <a:p>
            <a:pPr indent="-2286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2060"/>
              </a:buClr>
              <a:buSzPts val="2800"/>
              <a:buChar char="•"/>
            </a:pPr>
            <a:r>
              <a:rPr lang="it-IT" sz="2800">
                <a:highlight>
                  <a:srgbClr val="FFFF00"/>
                </a:highlight>
              </a:rPr>
              <a:t>Core Courses</a:t>
            </a:r>
            <a:r>
              <a:rPr lang="it-IT" sz="2800"/>
              <a:t> (60 ECTS – 1</a:t>
            </a:r>
            <a:r>
              <a:rPr baseline="30000" lang="it-IT" sz="2800"/>
              <a:t>st</a:t>
            </a:r>
            <a:r>
              <a:rPr lang="it-IT" sz="2800"/>
              <a:t> and 2</a:t>
            </a:r>
            <a:r>
              <a:rPr baseline="30000" lang="it-IT" sz="2800"/>
              <a:t>nd</a:t>
            </a:r>
            <a:r>
              <a:rPr lang="it-IT" sz="2800"/>
              <a:t> semester)</a:t>
            </a:r>
            <a:endParaRPr sz="2000"/>
          </a:p>
          <a:p>
            <a:pPr indent="-2286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2060"/>
              </a:buClr>
              <a:buSzPts val="2800"/>
              <a:buChar char="•"/>
            </a:pPr>
            <a:r>
              <a:rPr lang="it-IT" sz="2800">
                <a:highlight>
                  <a:srgbClr val="FFFF00"/>
                </a:highlight>
              </a:rPr>
              <a:t>Major Courses</a:t>
            </a:r>
            <a:r>
              <a:rPr lang="it-IT" sz="2800"/>
              <a:t> in 3 Streams or specialization (30 ECTS – 3</a:t>
            </a:r>
            <a:r>
              <a:rPr baseline="30000" lang="it-IT" sz="2800"/>
              <a:t>rd</a:t>
            </a:r>
            <a:r>
              <a:rPr lang="it-IT" sz="2800"/>
              <a:t> semester)</a:t>
            </a:r>
            <a:endParaRPr sz="2000"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2060"/>
              </a:buClr>
              <a:buSzPts val="2800"/>
              <a:buChar char="•"/>
            </a:pPr>
            <a:r>
              <a:rPr lang="it-IT"/>
              <a:t>Project Internship and Final Thesis (30 ECTS – 4</a:t>
            </a:r>
            <a:r>
              <a:rPr baseline="30000" lang="it-IT"/>
              <a:t>th</a:t>
            </a:r>
            <a:r>
              <a:rPr lang="it-IT"/>
              <a:t> semester)</a:t>
            </a:r>
            <a:endParaRPr sz="2000"/>
          </a:p>
        </p:txBody>
      </p:sp>
      <p:sp>
        <p:nvSpPr>
          <p:cNvPr id="119" name="Google Shape;119;p4"/>
          <p:cNvSpPr txBox="1"/>
          <p:nvPr>
            <p:ph idx="12" type="sldNum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‹#›</a:t>
            </a:fld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3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5"/>
          <p:cNvSpPr txBox="1"/>
          <p:nvPr>
            <p:ph type="title"/>
          </p:nvPr>
        </p:nvSpPr>
        <p:spPr>
          <a:xfrm>
            <a:off x="681038" y="365127"/>
            <a:ext cx="8543925" cy="94904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4400"/>
              <a:buFont typeface="Calibri"/>
              <a:buNone/>
            </a:pPr>
            <a:r>
              <a:rPr lang="it-IT"/>
              <a:t>Focus on</a:t>
            </a:r>
            <a:endParaRPr/>
          </a:p>
        </p:txBody>
      </p:sp>
      <p:sp>
        <p:nvSpPr>
          <p:cNvPr id="125" name="Google Shape;125;p5"/>
          <p:cNvSpPr txBox="1"/>
          <p:nvPr>
            <p:ph idx="1" type="body"/>
          </p:nvPr>
        </p:nvSpPr>
        <p:spPr>
          <a:xfrm>
            <a:off x="681038" y="1818640"/>
            <a:ext cx="8543925" cy="435832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2600"/>
              <a:buChar char="•"/>
            </a:pPr>
            <a:r>
              <a:rPr b="1" lang="it-IT" sz="2600"/>
              <a:t>Strong </a:t>
            </a:r>
            <a:r>
              <a:rPr b="1" lang="it-IT" sz="2600">
                <a:highlight>
                  <a:srgbClr val="FFFF00"/>
                </a:highlight>
              </a:rPr>
              <a:t>theoretica</a:t>
            </a:r>
            <a:r>
              <a:rPr b="1" lang="it-IT" sz="2600"/>
              <a:t>l fundamentals </a:t>
            </a:r>
            <a:r>
              <a:rPr lang="it-IT" sz="2600"/>
              <a:t>(</a:t>
            </a:r>
            <a:r>
              <a:rPr lang="it-IT" sz="2600">
                <a:highlight>
                  <a:srgbClr val="FFFF00"/>
                </a:highlight>
              </a:rPr>
              <a:t>e-learning</a:t>
            </a:r>
            <a:r>
              <a:rPr lang="it-IT" sz="2600"/>
              <a:t> part of the modules where possible and needed)</a:t>
            </a:r>
            <a:endParaRPr sz="2600"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2060"/>
              </a:buClr>
              <a:buSzPts val="2600"/>
              <a:buChar char="•"/>
            </a:pPr>
            <a:r>
              <a:rPr b="1" lang="it-IT" sz="2600">
                <a:highlight>
                  <a:srgbClr val="FFFF00"/>
                </a:highlight>
              </a:rPr>
              <a:t>Learning by doing </a:t>
            </a:r>
            <a:r>
              <a:rPr lang="it-IT" sz="2600"/>
              <a:t>(LbD) approach (practical industrial cases) training the student softskills</a:t>
            </a:r>
            <a:endParaRPr sz="2600"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2060"/>
              </a:buClr>
              <a:buSzPts val="2600"/>
              <a:buChar char="•"/>
            </a:pPr>
            <a:r>
              <a:rPr b="1" lang="it-IT" sz="2600"/>
              <a:t>Full </a:t>
            </a:r>
            <a:r>
              <a:rPr b="1" lang="it-IT" sz="2600">
                <a:highlight>
                  <a:srgbClr val="FFFF00"/>
                </a:highlight>
              </a:rPr>
              <a:t>Engagement of Industrial Stakeholders</a:t>
            </a:r>
            <a:endParaRPr b="1" sz="2600">
              <a:highlight>
                <a:srgbClr val="FFFF00"/>
              </a:highlight>
            </a:endParaRPr>
          </a:p>
          <a:p>
            <a:pPr indent="-2286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2060"/>
              </a:buClr>
              <a:buSzPts val="2200"/>
              <a:buChar char="•"/>
            </a:pPr>
            <a:r>
              <a:rPr lang="it-IT" sz="2200"/>
              <a:t>most part of the courses must have a project or case study analysis (LbD) – if possible, in teams and/or in competitive activities (gamification)</a:t>
            </a:r>
            <a:endParaRPr sz="2200"/>
          </a:p>
          <a:p>
            <a:pPr indent="-2286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2060"/>
              </a:buClr>
              <a:buSzPts val="2200"/>
              <a:buChar char="•"/>
            </a:pPr>
            <a:r>
              <a:rPr lang="it-IT" sz="2200"/>
              <a:t>mandatory internship for the final thesis project</a:t>
            </a:r>
            <a:endParaRPr sz="2200"/>
          </a:p>
          <a:p>
            <a:pPr indent="-2286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2060"/>
              </a:buClr>
              <a:buSzPts val="2200"/>
              <a:buChar char="•"/>
            </a:pPr>
            <a:r>
              <a:rPr lang="it-IT" sz="2200">
                <a:highlight>
                  <a:srgbClr val="FFFF00"/>
                </a:highlight>
              </a:rPr>
              <a:t>modular approach </a:t>
            </a:r>
            <a:r>
              <a:rPr lang="it-IT" sz="2200"/>
              <a:t>to course creation allows more accessible lifelong learning for Company staff</a:t>
            </a:r>
            <a:endParaRPr sz="2200"/>
          </a:p>
        </p:txBody>
      </p:sp>
      <p:sp>
        <p:nvSpPr>
          <p:cNvPr id="126" name="Google Shape;126;p5"/>
          <p:cNvSpPr txBox="1"/>
          <p:nvPr>
            <p:ph idx="12" type="sldNum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‹#›</a:t>
            </a:fld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6"/>
          <p:cNvSpPr txBox="1"/>
          <p:nvPr>
            <p:ph type="title"/>
          </p:nvPr>
        </p:nvSpPr>
        <p:spPr>
          <a:xfrm>
            <a:off x="681038" y="365127"/>
            <a:ext cx="8543925" cy="94904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4400"/>
              <a:buFont typeface="Calibri"/>
              <a:buNone/>
            </a:pPr>
            <a:r>
              <a:rPr lang="it-IT"/>
              <a:t>Focus on</a:t>
            </a:r>
            <a:endParaRPr/>
          </a:p>
        </p:txBody>
      </p:sp>
      <p:sp>
        <p:nvSpPr>
          <p:cNvPr id="132" name="Google Shape;132;p6"/>
          <p:cNvSpPr txBox="1"/>
          <p:nvPr>
            <p:ph idx="1" type="body"/>
          </p:nvPr>
        </p:nvSpPr>
        <p:spPr>
          <a:xfrm>
            <a:off x="681038" y="1818640"/>
            <a:ext cx="8543925" cy="435832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3200"/>
              <a:buChar char="•"/>
            </a:pPr>
            <a:r>
              <a:rPr b="1" lang="it-IT" sz="3200"/>
              <a:t>Flexible 3rd semester</a:t>
            </a:r>
            <a:endParaRPr b="1" sz="2400"/>
          </a:p>
          <a:p>
            <a:pPr indent="-2286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2060"/>
              </a:buClr>
              <a:buSzPts val="2800"/>
              <a:buChar char="•"/>
            </a:pPr>
            <a:r>
              <a:rPr lang="it-IT" sz="2800"/>
              <a:t>allows </a:t>
            </a:r>
            <a:r>
              <a:rPr lang="it-IT" sz="2800">
                <a:highlight>
                  <a:srgbClr val="FFFF00"/>
                </a:highlight>
              </a:rPr>
              <a:t>personalization of the learning path</a:t>
            </a:r>
            <a:r>
              <a:rPr lang="it-IT" sz="2800"/>
              <a:t>; students can follow their interests receiving a customized education</a:t>
            </a:r>
            <a:endParaRPr sz="2000"/>
          </a:p>
          <a:p>
            <a:pPr indent="-2286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2060"/>
              </a:buClr>
              <a:buSzPts val="2800"/>
              <a:buChar char="•"/>
            </a:pPr>
            <a:r>
              <a:rPr lang="it-IT" sz="2800"/>
              <a:t>allows the acquisition of </a:t>
            </a:r>
            <a:r>
              <a:rPr lang="it-IT" sz="2800">
                <a:highlight>
                  <a:srgbClr val="FFFF00"/>
                </a:highlight>
              </a:rPr>
              <a:t>specific knowledge and competencies</a:t>
            </a:r>
            <a:r>
              <a:rPr lang="it-IT" sz="2800"/>
              <a:t> for the final project work and internship</a:t>
            </a:r>
            <a:endParaRPr sz="2000"/>
          </a:p>
          <a:p>
            <a:pPr indent="-2286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2060"/>
              </a:buClr>
              <a:buSzPts val="2800"/>
              <a:buChar char="•"/>
            </a:pPr>
            <a:r>
              <a:rPr lang="it-IT" sz="2800"/>
              <a:t>encourage </a:t>
            </a:r>
            <a:r>
              <a:rPr lang="it-IT" sz="2800">
                <a:highlight>
                  <a:srgbClr val="FFFF00"/>
                </a:highlight>
              </a:rPr>
              <a:t>students’ mobility </a:t>
            </a:r>
            <a:r>
              <a:rPr lang="it-IT" sz="2800"/>
              <a:t>(incoming and outcoming)</a:t>
            </a:r>
            <a:endParaRPr sz="6000"/>
          </a:p>
        </p:txBody>
      </p:sp>
      <p:sp>
        <p:nvSpPr>
          <p:cNvPr id="133" name="Google Shape;133;p6"/>
          <p:cNvSpPr txBox="1"/>
          <p:nvPr>
            <p:ph idx="12" type="sldNum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‹#›</a:t>
            </a:fld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7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7"/>
          <p:cNvSpPr txBox="1"/>
          <p:nvPr>
            <p:ph type="title"/>
          </p:nvPr>
        </p:nvSpPr>
        <p:spPr>
          <a:xfrm>
            <a:off x="681038" y="365127"/>
            <a:ext cx="8543925" cy="94904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4400"/>
              <a:buFont typeface="Calibri"/>
              <a:buNone/>
            </a:pPr>
            <a:r>
              <a:rPr lang="it-IT"/>
              <a:t>Program structure - 1</a:t>
            </a:r>
            <a:r>
              <a:rPr baseline="30000" lang="it-IT"/>
              <a:t>st</a:t>
            </a:r>
            <a:r>
              <a:rPr lang="it-IT"/>
              <a:t> year</a:t>
            </a:r>
            <a:endParaRPr/>
          </a:p>
        </p:txBody>
      </p:sp>
      <p:grpSp>
        <p:nvGrpSpPr>
          <p:cNvPr id="139" name="Google Shape;139;p7"/>
          <p:cNvGrpSpPr/>
          <p:nvPr/>
        </p:nvGrpSpPr>
        <p:grpSpPr>
          <a:xfrm>
            <a:off x="2477026" y="2083068"/>
            <a:ext cx="6555018" cy="3460763"/>
            <a:chOff x="63021" y="0"/>
            <a:chExt cx="6555018" cy="3460763"/>
          </a:xfrm>
        </p:grpSpPr>
        <p:sp>
          <p:nvSpPr>
            <p:cNvPr id="140" name="Google Shape;140;p7"/>
            <p:cNvSpPr/>
            <p:nvPr/>
          </p:nvSpPr>
          <p:spPr>
            <a:xfrm>
              <a:off x="63021" y="0"/>
              <a:ext cx="3187819" cy="3460763"/>
            </a:xfrm>
            <a:prstGeom prst="roundRect">
              <a:avLst>
                <a:gd fmla="val 10000" name="adj"/>
              </a:avLst>
            </a:prstGeom>
            <a:solidFill>
              <a:srgbClr val="CCD3EA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41" name="Google Shape;141;p7"/>
            <p:cNvSpPr txBox="1"/>
            <p:nvPr/>
          </p:nvSpPr>
          <p:spPr>
            <a:xfrm>
              <a:off x="63021" y="0"/>
              <a:ext cx="3187819" cy="103822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Calibri"/>
                <a:buNone/>
              </a:pPr>
              <a:r>
                <a:rPr b="0" i="0" lang="it-IT" sz="24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I semester</a:t>
              </a:r>
              <a:endPara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Calibri"/>
                <a:buNone/>
              </a:pPr>
              <a:r>
                <a:rPr b="0" i="0" lang="it-IT" sz="24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(30 ECTS)</a:t>
              </a:r>
              <a:endParaRPr/>
            </a:p>
          </p:txBody>
        </p:sp>
        <p:sp>
          <p:nvSpPr>
            <p:cNvPr id="142" name="Google Shape;142;p7"/>
            <p:cNvSpPr/>
            <p:nvPr/>
          </p:nvSpPr>
          <p:spPr>
            <a:xfrm>
              <a:off x="322095" y="1038883"/>
              <a:ext cx="2550255" cy="400361"/>
            </a:xfrm>
            <a:prstGeom prst="roundRect">
              <a:avLst>
                <a:gd fmla="val 10000" name="adj"/>
              </a:avLst>
            </a:prstGeom>
            <a:solidFill>
              <a:srgbClr val="4372C3"/>
            </a:solidFill>
            <a:ln cap="flat" cmpd="sng" w="1270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43" name="Google Shape;143;p7"/>
            <p:cNvSpPr txBox="1"/>
            <p:nvPr/>
          </p:nvSpPr>
          <p:spPr>
            <a:xfrm>
              <a:off x="333821" y="1050609"/>
              <a:ext cx="2526803" cy="37690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20950" lIns="27925" spcFirstLastPara="1" rIns="27925" wrap="square" tIns="2095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100"/>
                <a:buFont typeface="Calibri"/>
                <a:buNone/>
              </a:pPr>
              <a:r>
                <a:rPr b="0" i="0" lang="it-IT" sz="11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Management Accounting and Industrial Economics</a:t>
              </a:r>
              <a:endParaRPr b="0" i="0" sz="11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4" name="Google Shape;144;p7"/>
            <p:cNvSpPr/>
            <p:nvPr/>
          </p:nvSpPr>
          <p:spPr>
            <a:xfrm>
              <a:off x="322095" y="1500839"/>
              <a:ext cx="2550255" cy="400361"/>
            </a:xfrm>
            <a:prstGeom prst="roundRect">
              <a:avLst>
                <a:gd fmla="val 10000" name="adj"/>
              </a:avLst>
            </a:prstGeom>
            <a:solidFill>
              <a:schemeClr val="accent2"/>
            </a:solidFill>
            <a:ln cap="flat" cmpd="sng" w="1270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45" name="Google Shape;145;p7"/>
            <p:cNvSpPr txBox="1"/>
            <p:nvPr/>
          </p:nvSpPr>
          <p:spPr>
            <a:xfrm>
              <a:off x="333821" y="1512565"/>
              <a:ext cx="2526803" cy="37690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20950" lIns="27925" spcFirstLastPara="1" rIns="27925" wrap="square" tIns="2095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100"/>
                <a:buFont typeface="Calibri"/>
                <a:buNone/>
              </a:pPr>
              <a:r>
                <a:rPr b="0" i="0" lang="it-IT" sz="11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Project Management Tools</a:t>
              </a:r>
              <a:endParaRPr b="0" i="0" sz="11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6" name="Google Shape;146;p7"/>
            <p:cNvSpPr/>
            <p:nvPr/>
          </p:nvSpPr>
          <p:spPr>
            <a:xfrm>
              <a:off x="322095" y="1962795"/>
              <a:ext cx="2550255" cy="400361"/>
            </a:xfrm>
            <a:prstGeom prst="roundRect">
              <a:avLst>
                <a:gd fmla="val 10000" name="adj"/>
              </a:avLst>
            </a:prstGeom>
            <a:solidFill>
              <a:schemeClr val="accent2"/>
            </a:solidFill>
            <a:ln cap="flat" cmpd="sng" w="1270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47" name="Google Shape;147;p7"/>
            <p:cNvSpPr txBox="1"/>
            <p:nvPr/>
          </p:nvSpPr>
          <p:spPr>
            <a:xfrm>
              <a:off x="333821" y="1974521"/>
              <a:ext cx="2526803" cy="37690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20950" lIns="27925" spcFirstLastPara="1" rIns="27925" wrap="square" tIns="2095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100"/>
                <a:buFont typeface="Calibri"/>
                <a:buNone/>
              </a:pPr>
              <a:r>
                <a:rPr b="0" i="0" lang="it-IT" sz="11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Production Planning and Control</a:t>
              </a:r>
              <a:endParaRPr b="0" i="0" sz="11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8" name="Google Shape;148;p7"/>
            <p:cNvSpPr/>
            <p:nvPr/>
          </p:nvSpPr>
          <p:spPr>
            <a:xfrm>
              <a:off x="322095" y="2424751"/>
              <a:ext cx="2550255" cy="400361"/>
            </a:xfrm>
            <a:prstGeom prst="roundRect">
              <a:avLst>
                <a:gd fmla="val 10000" name="adj"/>
              </a:avLst>
            </a:prstGeom>
            <a:solidFill>
              <a:srgbClr val="548135"/>
            </a:solidFill>
            <a:ln cap="flat" cmpd="sng" w="1270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49" name="Google Shape;149;p7"/>
            <p:cNvSpPr txBox="1"/>
            <p:nvPr/>
          </p:nvSpPr>
          <p:spPr>
            <a:xfrm>
              <a:off x="333821" y="2436477"/>
              <a:ext cx="2526803" cy="37690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20950" lIns="27925" spcFirstLastPara="1" rIns="27925" wrap="square" tIns="2095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100"/>
                <a:buFont typeface="Calibri"/>
                <a:buNone/>
              </a:pPr>
              <a:r>
                <a:rPr b="0" i="0" lang="it-IT" sz="11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Information Systems and Architectures</a:t>
              </a:r>
              <a:endParaRPr b="0" i="0" sz="11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0" name="Google Shape;150;p7"/>
            <p:cNvSpPr/>
            <p:nvPr/>
          </p:nvSpPr>
          <p:spPr>
            <a:xfrm>
              <a:off x="322095" y="2886708"/>
              <a:ext cx="2550255" cy="400361"/>
            </a:xfrm>
            <a:prstGeom prst="roundRect">
              <a:avLst>
                <a:gd fmla="val 10000" name="adj"/>
              </a:avLst>
            </a:prstGeom>
            <a:solidFill>
              <a:srgbClr val="548135"/>
            </a:solidFill>
            <a:ln cap="flat" cmpd="sng" w="12700">
              <a:solidFill>
                <a:srgbClr val="FFFFFF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51" name="Google Shape;151;p7"/>
            <p:cNvSpPr txBox="1"/>
            <p:nvPr/>
          </p:nvSpPr>
          <p:spPr>
            <a:xfrm>
              <a:off x="333821" y="2898434"/>
              <a:ext cx="2526803" cy="37690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22850" lIns="30475" spcFirstLastPara="1" rIns="30475" wrap="square" tIns="2285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1200"/>
                <a:buFont typeface="Calibri"/>
                <a:buNone/>
              </a:pPr>
              <a:r>
                <a:rPr b="0" i="0" lang="it-IT" sz="1200" u="none" cap="none" strike="noStrike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rPr>
                <a:t>Machine Learning</a:t>
              </a:r>
              <a:endParaRPr b="0" i="0" sz="1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2" name="Google Shape;152;p7"/>
            <p:cNvSpPr/>
            <p:nvPr/>
          </p:nvSpPr>
          <p:spPr>
            <a:xfrm>
              <a:off x="3430220" y="0"/>
              <a:ext cx="3187819" cy="3460763"/>
            </a:xfrm>
            <a:prstGeom prst="roundRect">
              <a:avLst>
                <a:gd fmla="val 10000" name="adj"/>
              </a:avLst>
            </a:prstGeom>
            <a:solidFill>
              <a:srgbClr val="CCD3EA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53" name="Google Shape;153;p7"/>
            <p:cNvSpPr txBox="1"/>
            <p:nvPr/>
          </p:nvSpPr>
          <p:spPr>
            <a:xfrm>
              <a:off x="3430220" y="0"/>
              <a:ext cx="3187819" cy="103822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Calibri"/>
                <a:buNone/>
              </a:pPr>
              <a:r>
                <a:rPr b="0" i="0" lang="it-IT" sz="24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II semester</a:t>
              </a:r>
              <a:endPara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Calibri"/>
                <a:buNone/>
              </a:pPr>
              <a:r>
                <a:rPr b="0" i="0" lang="it-IT" sz="24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(30 ECTS)</a:t>
              </a:r>
              <a:endParaRPr/>
            </a:p>
          </p:txBody>
        </p:sp>
        <p:sp>
          <p:nvSpPr>
            <p:cNvPr id="154" name="Google Shape;154;p7"/>
            <p:cNvSpPr/>
            <p:nvPr/>
          </p:nvSpPr>
          <p:spPr>
            <a:xfrm>
              <a:off x="3749002" y="1038397"/>
              <a:ext cx="2550255" cy="332261"/>
            </a:xfrm>
            <a:prstGeom prst="roundRect">
              <a:avLst>
                <a:gd fmla="val 10000" name="adj"/>
              </a:avLst>
            </a:prstGeom>
            <a:solidFill>
              <a:srgbClr val="4372C3"/>
            </a:solidFill>
            <a:ln cap="flat" cmpd="sng" w="1270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55" name="Google Shape;155;p7"/>
            <p:cNvSpPr txBox="1"/>
            <p:nvPr/>
          </p:nvSpPr>
          <p:spPr>
            <a:xfrm>
              <a:off x="3758734" y="1048129"/>
              <a:ext cx="2530791" cy="31279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20950" lIns="27925" spcFirstLastPara="1" rIns="27925" wrap="square" tIns="2095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100"/>
                <a:buFont typeface="Calibri"/>
                <a:buNone/>
              </a:pPr>
              <a:r>
                <a:rPr b="0" i="0" lang="it-IT" sz="11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Business Process Management - BPM</a:t>
              </a:r>
              <a:endParaRPr b="0" i="0" sz="11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6" name="Google Shape;156;p7"/>
            <p:cNvSpPr/>
            <p:nvPr/>
          </p:nvSpPr>
          <p:spPr>
            <a:xfrm>
              <a:off x="3749002" y="1421777"/>
              <a:ext cx="2550255" cy="332261"/>
            </a:xfrm>
            <a:prstGeom prst="roundRect">
              <a:avLst>
                <a:gd fmla="val 10000" name="adj"/>
              </a:avLst>
            </a:prstGeom>
            <a:solidFill>
              <a:schemeClr val="accent2"/>
            </a:solidFill>
            <a:ln cap="flat" cmpd="sng" w="1270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57" name="Google Shape;157;p7"/>
            <p:cNvSpPr txBox="1"/>
            <p:nvPr/>
          </p:nvSpPr>
          <p:spPr>
            <a:xfrm>
              <a:off x="3758734" y="1431509"/>
              <a:ext cx="2530791" cy="31279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20950" lIns="27925" spcFirstLastPara="1" rIns="27925" wrap="square" tIns="2095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100"/>
                <a:buFont typeface="Calibri"/>
                <a:buNone/>
              </a:pPr>
              <a:r>
                <a:rPr b="0" i="0" lang="it-IT" sz="11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Lean Systems </a:t>
              </a:r>
              <a:endParaRPr b="0" i="0" sz="11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8" name="Google Shape;158;p7"/>
            <p:cNvSpPr/>
            <p:nvPr/>
          </p:nvSpPr>
          <p:spPr>
            <a:xfrm>
              <a:off x="3749002" y="1805156"/>
              <a:ext cx="2550255" cy="332261"/>
            </a:xfrm>
            <a:prstGeom prst="roundRect">
              <a:avLst>
                <a:gd fmla="val 10000" name="adj"/>
              </a:avLst>
            </a:prstGeom>
            <a:solidFill>
              <a:schemeClr val="accent2"/>
            </a:solidFill>
            <a:ln cap="flat" cmpd="sng" w="1270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59" name="Google Shape;159;p7"/>
            <p:cNvSpPr txBox="1"/>
            <p:nvPr/>
          </p:nvSpPr>
          <p:spPr>
            <a:xfrm>
              <a:off x="3758734" y="1814888"/>
              <a:ext cx="2530791" cy="31279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20950" lIns="27925" spcFirstLastPara="1" rIns="27925" wrap="square" tIns="2095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100"/>
                <a:buFont typeface="Calibri"/>
                <a:buNone/>
              </a:pPr>
              <a:r>
                <a:rPr b="0" i="0" lang="it-IT" sz="11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Supply Chain Management</a:t>
              </a:r>
              <a:endParaRPr b="0" i="0" sz="11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0" name="Google Shape;160;p7"/>
            <p:cNvSpPr/>
            <p:nvPr/>
          </p:nvSpPr>
          <p:spPr>
            <a:xfrm>
              <a:off x="3749002" y="2188535"/>
              <a:ext cx="2550255" cy="332261"/>
            </a:xfrm>
            <a:prstGeom prst="roundRect">
              <a:avLst>
                <a:gd fmla="val 10000" name="adj"/>
              </a:avLst>
            </a:prstGeom>
            <a:solidFill>
              <a:srgbClr val="548135"/>
            </a:solidFill>
            <a:ln cap="flat" cmpd="sng" w="1270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61" name="Google Shape;161;p7"/>
            <p:cNvSpPr txBox="1"/>
            <p:nvPr/>
          </p:nvSpPr>
          <p:spPr>
            <a:xfrm>
              <a:off x="3758734" y="2198267"/>
              <a:ext cx="2530791" cy="31279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20950" lIns="27925" spcFirstLastPara="1" rIns="27925" wrap="square" tIns="2095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100"/>
                <a:buFont typeface="Calibri"/>
                <a:buNone/>
              </a:pPr>
              <a:r>
                <a:rPr b="0" i="0" lang="it-IT" sz="11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Big Data Analytics</a:t>
              </a:r>
              <a:endParaRPr b="0" i="0" sz="11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2" name="Google Shape;162;p7"/>
            <p:cNvSpPr/>
            <p:nvPr/>
          </p:nvSpPr>
          <p:spPr>
            <a:xfrm>
              <a:off x="3749002" y="2571914"/>
              <a:ext cx="2550255" cy="332261"/>
            </a:xfrm>
            <a:prstGeom prst="roundRect">
              <a:avLst>
                <a:gd fmla="val 10000" name="adj"/>
              </a:avLst>
            </a:prstGeom>
            <a:solidFill>
              <a:srgbClr val="BF9000"/>
            </a:solidFill>
            <a:ln cap="flat" cmpd="sng" w="1270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63" name="Google Shape;163;p7"/>
            <p:cNvSpPr txBox="1"/>
            <p:nvPr/>
          </p:nvSpPr>
          <p:spPr>
            <a:xfrm>
              <a:off x="3758734" y="2581646"/>
              <a:ext cx="2530791" cy="31279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20950" lIns="27925" spcFirstLastPara="1" rIns="27925" wrap="square" tIns="2095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100"/>
                <a:buFont typeface="Calibri"/>
                <a:buNone/>
              </a:pPr>
              <a:r>
                <a:rPr b="0" i="0" lang="it-IT" sz="11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Entrepreneurship</a:t>
              </a:r>
              <a:endParaRPr b="0" i="0" sz="11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4" name="Google Shape;164;p7"/>
            <p:cNvSpPr/>
            <p:nvPr/>
          </p:nvSpPr>
          <p:spPr>
            <a:xfrm>
              <a:off x="3749002" y="2955293"/>
              <a:ext cx="2550255" cy="332261"/>
            </a:xfrm>
            <a:prstGeom prst="roundRect">
              <a:avLst>
                <a:gd fmla="val 10000" name="adj"/>
              </a:avLst>
            </a:prstGeom>
            <a:solidFill>
              <a:srgbClr val="BF9000"/>
            </a:solidFill>
            <a:ln cap="flat" cmpd="sng" w="1270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65" name="Google Shape;165;p7"/>
            <p:cNvSpPr txBox="1"/>
            <p:nvPr/>
          </p:nvSpPr>
          <p:spPr>
            <a:xfrm>
              <a:off x="3758734" y="2965025"/>
              <a:ext cx="2530791" cy="31279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20950" lIns="27925" spcFirstLastPara="1" rIns="27925" wrap="square" tIns="2095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100"/>
                <a:buFont typeface="Calibri"/>
                <a:buNone/>
              </a:pPr>
              <a:r>
                <a:rPr b="0" i="0" lang="it-IT" sz="11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Businness Ethics</a:t>
              </a:r>
              <a:endParaRPr b="0" i="0" sz="11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66" name="Google Shape;166;p7"/>
          <p:cNvSpPr txBox="1"/>
          <p:nvPr>
            <p:ph idx="12" type="sldNum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‹#›</a:t>
            </a:fld>
            <a:endParaRPr/>
          </a:p>
        </p:txBody>
      </p:sp>
      <p:grpSp>
        <p:nvGrpSpPr>
          <p:cNvPr id="167" name="Google Shape;167;p7"/>
          <p:cNvGrpSpPr/>
          <p:nvPr/>
        </p:nvGrpSpPr>
        <p:grpSpPr>
          <a:xfrm>
            <a:off x="1008693" y="2083068"/>
            <a:ext cx="1260094" cy="3460763"/>
            <a:chOff x="3547020" y="-1"/>
            <a:chExt cx="3296366" cy="3460764"/>
          </a:xfrm>
        </p:grpSpPr>
        <p:sp>
          <p:nvSpPr>
            <p:cNvPr id="168" name="Google Shape;168;p7"/>
            <p:cNvSpPr/>
            <p:nvPr/>
          </p:nvSpPr>
          <p:spPr>
            <a:xfrm>
              <a:off x="3547020" y="0"/>
              <a:ext cx="3296366" cy="3460763"/>
            </a:xfrm>
            <a:prstGeom prst="roundRect">
              <a:avLst>
                <a:gd fmla="val 10000" name="adj"/>
              </a:avLst>
            </a:prstGeom>
            <a:solidFill>
              <a:srgbClr val="CCD3EA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9" name="Google Shape;169;p7"/>
            <p:cNvSpPr txBox="1"/>
            <p:nvPr/>
          </p:nvSpPr>
          <p:spPr>
            <a:xfrm>
              <a:off x="3547020" y="-1"/>
              <a:ext cx="3296366" cy="3460763"/>
            </a:xfrm>
            <a:prstGeom prst="rect">
              <a:avLst/>
            </a:prstGeom>
            <a:solidFill>
              <a:srgbClr val="CCD3EA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lang="it-IT" sz="2400" u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1</a:t>
              </a:r>
              <a:r>
                <a:rPr b="0" baseline="30000" lang="it-IT" sz="2400" u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st</a:t>
              </a:r>
              <a:r>
                <a:rPr b="0" lang="it-IT" sz="2400" u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 year</a:t>
              </a:r>
              <a:endParaRPr b="0" sz="24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sz="24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lang="it-IT" sz="2400" u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Core Courses</a:t>
              </a:r>
              <a:endParaRPr/>
            </a:p>
          </p:txBody>
        </p:sp>
      </p:grp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3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Google Shape;174;p8"/>
          <p:cNvSpPr txBox="1"/>
          <p:nvPr>
            <p:ph type="title"/>
          </p:nvPr>
        </p:nvSpPr>
        <p:spPr>
          <a:xfrm>
            <a:off x="681038" y="365127"/>
            <a:ext cx="8543925" cy="94904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4400"/>
              <a:buFont typeface="Calibri"/>
              <a:buNone/>
            </a:pPr>
            <a:r>
              <a:rPr lang="it-IT"/>
              <a:t>Program structure - 2</a:t>
            </a:r>
            <a:r>
              <a:rPr baseline="30000" lang="it-IT"/>
              <a:t>nd</a:t>
            </a:r>
            <a:r>
              <a:rPr lang="it-IT"/>
              <a:t> year</a:t>
            </a:r>
            <a:endParaRPr/>
          </a:p>
        </p:txBody>
      </p:sp>
      <p:grpSp>
        <p:nvGrpSpPr>
          <p:cNvPr id="175" name="Google Shape;175;p8"/>
          <p:cNvGrpSpPr/>
          <p:nvPr/>
        </p:nvGrpSpPr>
        <p:grpSpPr>
          <a:xfrm>
            <a:off x="2477026" y="2083068"/>
            <a:ext cx="6555018" cy="3460763"/>
            <a:chOff x="63021" y="0"/>
            <a:chExt cx="6555018" cy="3460763"/>
          </a:xfrm>
        </p:grpSpPr>
        <p:sp>
          <p:nvSpPr>
            <p:cNvPr id="176" name="Google Shape;176;p8"/>
            <p:cNvSpPr/>
            <p:nvPr/>
          </p:nvSpPr>
          <p:spPr>
            <a:xfrm>
              <a:off x="63021" y="0"/>
              <a:ext cx="3187819" cy="3460763"/>
            </a:xfrm>
            <a:prstGeom prst="roundRect">
              <a:avLst>
                <a:gd fmla="val 10000" name="adj"/>
              </a:avLst>
            </a:prstGeom>
            <a:solidFill>
              <a:srgbClr val="8296B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77" name="Google Shape;177;p8"/>
            <p:cNvSpPr txBox="1"/>
            <p:nvPr/>
          </p:nvSpPr>
          <p:spPr>
            <a:xfrm>
              <a:off x="63021" y="0"/>
              <a:ext cx="3187819" cy="103822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400"/>
                <a:buFont typeface="Calibri"/>
                <a:buNone/>
              </a:pPr>
              <a:r>
                <a:rPr lang="it-IT" sz="24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III semester</a:t>
              </a:r>
              <a:endParaRPr sz="24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400"/>
                <a:buFont typeface="Calibri"/>
                <a:buNone/>
              </a:pPr>
              <a:r>
                <a:rPr lang="it-IT" sz="24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(30 ECTS)</a:t>
              </a:r>
              <a:endParaRPr/>
            </a:p>
          </p:txBody>
        </p:sp>
        <p:sp>
          <p:nvSpPr>
            <p:cNvPr id="178" name="Google Shape;178;p8"/>
            <p:cNvSpPr/>
            <p:nvPr/>
          </p:nvSpPr>
          <p:spPr>
            <a:xfrm>
              <a:off x="322095" y="1038313"/>
              <a:ext cx="2550255" cy="504159"/>
            </a:xfrm>
            <a:prstGeom prst="roundRect">
              <a:avLst>
                <a:gd fmla="val 10000" name="adj"/>
              </a:avLst>
            </a:prstGeom>
            <a:solidFill>
              <a:schemeClr val="accent1"/>
            </a:solidFill>
            <a:ln cap="flat" cmpd="sng" w="1270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79" name="Google Shape;179;p8"/>
            <p:cNvSpPr txBox="1"/>
            <p:nvPr/>
          </p:nvSpPr>
          <p:spPr>
            <a:xfrm>
              <a:off x="336861" y="1053079"/>
              <a:ext cx="2520723" cy="47462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26650" lIns="35550" spcFirstLastPara="1" rIns="35550" wrap="square" tIns="2665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400"/>
                <a:buFont typeface="Calibri"/>
                <a:buNone/>
              </a:pPr>
              <a:r>
                <a:rPr b="0" i="0" lang="it-IT" sz="1400" u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Business &amp; Management Stream                    24 ECTS</a:t>
              </a:r>
              <a:endParaRPr b="0" sz="14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80" name="Google Shape;180;p8"/>
            <p:cNvSpPr/>
            <p:nvPr/>
          </p:nvSpPr>
          <p:spPr>
            <a:xfrm>
              <a:off x="322095" y="1620035"/>
              <a:ext cx="2550255" cy="504159"/>
            </a:xfrm>
            <a:prstGeom prst="roundRect">
              <a:avLst>
                <a:gd fmla="val 10000" name="adj"/>
              </a:avLst>
            </a:prstGeom>
            <a:solidFill>
              <a:schemeClr val="accent2"/>
            </a:solidFill>
            <a:ln cap="flat" cmpd="sng" w="1270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81" name="Google Shape;181;p8"/>
            <p:cNvSpPr txBox="1"/>
            <p:nvPr/>
          </p:nvSpPr>
          <p:spPr>
            <a:xfrm>
              <a:off x="336861" y="1634801"/>
              <a:ext cx="2520723" cy="47462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26650" lIns="35550" spcFirstLastPara="1" rIns="35550" wrap="square" tIns="2665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400"/>
                <a:buFont typeface="Calibri"/>
                <a:buNone/>
              </a:pPr>
              <a:r>
                <a:rPr b="0" i="0" lang="it-IT" sz="1400" u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Industry &amp; Technology Stream  24 ECTS</a:t>
              </a:r>
              <a:endParaRPr b="0" sz="14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82" name="Google Shape;182;p8"/>
            <p:cNvSpPr/>
            <p:nvPr/>
          </p:nvSpPr>
          <p:spPr>
            <a:xfrm>
              <a:off x="322095" y="2201758"/>
              <a:ext cx="2550255" cy="504159"/>
            </a:xfrm>
            <a:prstGeom prst="roundRect">
              <a:avLst>
                <a:gd fmla="val 10000" name="adj"/>
              </a:avLst>
            </a:prstGeom>
            <a:solidFill>
              <a:srgbClr val="548135"/>
            </a:solidFill>
            <a:ln cap="flat" cmpd="sng" w="12700">
              <a:solidFill>
                <a:srgbClr val="FFFFFF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83" name="Google Shape;183;p8"/>
            <p:cNvSpPr txBox="1"/>
            <p:nvPr/>
          </p:nvSpPr>
          <p:spPr>
            <a:xfrm>
              <a:off x="336861" y="2216524"/>
              <a:ext cx="2520723" cy="47462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22850" lIns="30475" spcFirstLastPara="1" rIns="30475" wrap="square" tIns="2285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400"/>
                <a:buFont typeface="Calibri"/>
                <a:buNone/>
              </a:pPr>
              <a:r>
                <a:rPr b="0" i="0" lang="it-IT" sz="1400" u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Innovation &amp; Digital T</a:t>
              </a:r>
              <a:r>
                <a:rPr b="0" i="0" lang="it-IT" sz="1400" u="none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rPr>
                <a:t>ransition St. 24 ECTS</a:t>
              </a:r>
              <a:endParaRPr/>
            </a:p>
          </p:txBody>
        </p:sp>
        <p:sp>
          <p:nvSpPr>
            <p:cNvPr id="184" name="Google Shape;184;p8"/>
            <p:cNvSpPr/>
            <p:nvPr/>
          </p:nvSpPr>
          <p:spPr>
            <a:xfrm>
              <a:off x="322095" y="2783480"/>
              <a:ext cx="2550255" cy="504159"/>
            </a:xfrm>
            <a:prstGeom prst="roundRect">
              <a:avLst>
                <a:gd fmla="val 10000" name="adj"/>
              </a:avLst>
            </a:prstGeom>
            <a:solidFill>
              <a:srgbClr val="8296B0"/>
            </a:solidFill>
            <a:ln cap="flat" cmpd="sng" w="12700">
              <a:solidFill>
                <a:srgbClr val="FFFFFF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85" name="Google Shape;185;p8"/>
            <p:cNvSpPr txBox="1"/>
            <p:nvPr/>
          </p:nvSpPr>
          <p:spPr>
            <a:xfrm>
              <a:off x="336861" y="2798246"/>
              <a:ext cx="2520723" cy="47462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22850" lIns="30475" spcFirstLastPara="1" rIns="30475" wrap="square" tIns="2285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1400"/>
                <a:buFont typeface="Calibri"/>
                <a:buNone/>
              </a:pPr>
              <a:r>
                <a:rPr b="0" i="0" lang="it-IT" sz="1400" u="none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rPr>
                <a:t>Pure Elective – 6 ECTS</a:t>
              </a:r>
              <a:endParaRPr/>
            </a:p>
          </p:txBody>
        </p:sp>
        <p:sp>
          <p:nvSpPr>
            <p:cNvPr id="186" name="Google Shape;186;p8"/>
            <p:cNvSpPr/>
            <p:nvPr/>
          </p:nvSpPr>
          <p:spPr>
            <a:xfrm>
              <a:off x="3430220" y="0"/>
              <a:ext cx="3187819" cy="3460763"/>
            </a:xfrm>
            <a:prstGeom prst="roundRect">
              <a:avLst>
                <a:gd fmla="val 10000" name="adj"/>
              </a:avLst>
            </a:prstGeom>
            <a:solidFill>
              <a:srgbClr val="8296B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87" name="Google Shape;187;p8"/>
            <p:cNvSpPr txBox="1"/>
            <p:nvPr/>
          </p:nvSpPr>
          <p:spPr>
            <a:xfrm>
              <a:off x="3430220" y="0"/>
              <a:ext cx="3187819" cy="103822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400"/>
                <a:buFont typeface="Calibri"/>
                <a:buNone/>
              </a:pPr>
              <a:r>
                <a:rPr lang="it-IT" sz="24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IV semester</a:t>
              </a:r>
              <a:endParaRPr sz="24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400"/>
                <a:buFont typeface="Calibri"/>
                <a:buNone/>
              </a:pPr>
              <a:r>
                <a:rPr lang="it-IT" sz="24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(30 ECTS)</a:t>
              </a:r>
              <a:endParaRPr/>
            </a:p>
          </p:txBody>
        </p:sp>
        <p:sp>
          <p:nvSpPr>
            <p:cNvPr id="188" name="Google Shape;188;p8"/>
            <p:cNvSpPr/>
            <p:nvPr/>
          </p:nvSpPr>
          <p:spPr>
            <a:xfrm>
              <a:off x="3749002" y="1039242"/>
              <a:ext cx="2550255" cy="1043467"/>
            </a:xfrm>
            <a:prstGeom prst="roundRect">
              <a:avLst>
                <a:gd fmla="val 10000" name="adj"/>
              </a:avLst>
            </a:prstGeom>
            <a:solidFill>
              <a:srgbClr val="BF9000"/>
            </a:solidFill>
            <a:ln cap="flat" cmpd="sng" w="1270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89" name="Google Shape;189;p8"/>
            <p:cNvSpPr txBox="1"/>
            <p:nvPr/>
          </p:nvSpPr>
          <p:spPr>
            <a:xfrm>
              <a:off x="3779564" y="1069804"/>
              <a:ext cx="2489131" cy="98234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30475" lIns="40625" spcFirstLastPara="1" rIns="40625" wrap="square" tIns="3047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600"/>
                <a:buFont typeface="Calibri"/>
                <a:buNone/>
              </a:pPr>
              <a:r>
                <a:rPr b="0" i="0" lang="it-IT" sz="1600" u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Internship Project</a:t>
              </a:r>
              <a:endParaRPr sz="1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90" name="Google Shape;190;p8"/>
            <p:cNvSpPr/>
            <p:nvPr/>
          </p:nvSpPr>
          <p:spPr>
            <a:xfrm>
              <a:off x="3749002" y="2243243"/>
              <a:ext cx="2550255" cy="1043467"/>
            </a:xfrm>
            <a:prstGeom prst="roundRect">
              <a:avLst>
                <a:gd fmla="val 10000" name="adj"/>
              </a:avLst>
            </a:prstGeom>
            <a:solidFill>
              <a:srgbClr val="BF9000"/>
            </a:solidFill>
            <a:ln cap="flat" cmpd="sng" w="1270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91" name="Google Shape;191;p8"/>
            <p:cNvSpPr txBox="1"/>
            <p:nvPr/>
          </p:nvSpPr>
          <p:spPr>
            <a:xfrm>
              <a:off x="3779564" y="2273805"/>
              <a:ext cx="2489131" cy="98234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30475" lIns="40625" spcFirstLastPara="1" rIns="40625" wrap="square" tIns="3047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600"/>
                <a:buFont typeface="Calibri"/>
                <a:buNone/>
              </a:pPr>
              <a:r>
                <a:rPr b="0" i="0" lang="it-IT" sz="1600" u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Master Thesis</a:t>
              </a:r>
              <a:endParaRPr sz="1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92" name="Google Shape;192;p8"/>
          <p:cNvSpPr txBox="1"/>
          <p:nvPr>
            <p:ph idx="12" type="sldNum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‹#›</a:t>
            </a:fld>
            <a:endParaRPr/>
          </a:p>
        </p:txBody>
      </p:sp>
      <p:grpSp>
        <p:nvGrpSpPr>
          <p:cNvPr id="193" name="Google Shape;193;p8"/>
          <p:cNvGrpSpPr/>
          <p:nvPr/>
        </p:nvGrpSpPr>
        <p:grpSpPr>
          <a:xfrm>
            <a:off x="1008693" y="2083068"/>
            <a:ext cx="1260094" cy="3460763"/>
            <a:chOff x="3547020" y="-1"/>
            <a:chExt cx="3296366" cy="3460764"/>
          </a:xfrm>
        </p:grpSpPr>
        <p:sp>
          <p:nvSpPr>
            <p:cNvPr id="194" name="Google Shape;194;p8"/>
            <p:cNvSpPr/>
            <p:nvPr/>
          </p:nvSpPr>
          <p:spPr>
            <a:xfrm>
              <a:off x="3547020" y="0"/>
              <a:ext cx="3296366" cy="3460763"/>
            </a:xfrm>
            <a:prstGeom prst="roundRect">
              <a:avLst>
                <a:gd fmla="val 10000" name="adj"/>
              </a:avLst>
            </a:prstGeom>
            <a:solidFill>
              <a:srgbClr val="8296B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95" name="Google Shape;195;p8"/>
            <p:cNvSpPr txBox="1"/>
            <p:nvPr/>
          </p:nvSpPr>
          <p:spPr>
            <a:xfrm>
              <a:off x="3547020" y="-1"/>
              <a:ext cx="3296366" cy="3460763"/>
            </a:xfrm>
            <a:prstGeom prst="rect">
              <a:avLst/>
            </a:prstGeom>
            <a:solidFill>
              <a:srgbClr val="8296B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it-IT" sz="24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2</a:t>
              </a:r>
              <a:r>
                <a:rPr baseline="30000" lang="it-IT" sz="24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nd</a:t>
              </a:r>
              <a:r>
                <a:rPr lang="it-IT" sz="24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 year</a:t>
              </a:r>
              <a:endParaRPr sz="24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it-IT" sz="24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Major Courses</a:t>
              </a:r>
              <a:endParaRPr/>
            </a:p>
          </p:txBody>
        </p:sp>
      </p:grp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9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Google Shape;200;p9"/>
          <p:cNvSpPr txBox="1"/>
          <p:nvPr>
            <p:ph type="title"/>
          </p:nvPr>
        </p:nvSpPr>
        <p:spPr>
          <a:xfrm>
            <a:off x="681038" y="365127"/>
            <a:ext cx="8543925" cy="94904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4400"/>
              <a:buFont typeface="Calibri"/>
              <a:buNone/>
            </a:pPr>
            <a:r>
              <a:rPr lang="it-IT"/>
              <a:t>Program structure - Streams</a:t>
            </a:r>
            <a:endParaRPr/>
          </a:p>
        </p:txBody>
      </p:sp>
      <p:grpSp>
        <p:nvGrpSpPr>
          <p:cNvPr id="201" name="Google Shape;201;p9"/>
          <p:cNvGrpSpPr/>
          <p:nvPr/>
        </p:nvGrpSpPr>
        <p:grpSpPr>
          <a:xfrm>
            <a:off x="2454174" y="1585128"/>
            <a:ext cx="6580375" cy="3959595"/>
            <a:chOff x="40169" y="0"/>
            <a:chExt cx="6580375" cy="3959595"/>
          </a:xfrm>
        </p:grpSpPr>
        <p:sp>
          <p:nvSpPr>
            <p:cNvPr id="202" name="Google Shape;202;p9"/>
            <p:cNvSpPr/>
            <p:nvPr/>
          </p:nvSpPr>
          <p:spPr>
            <a:xfrm>
              <a:off x="40169" y="0"/>
              <a:ext cx="2101503" cy="3959595"/>
            </a:xfrm>
            <a:prstGeom prst="roundRect">
              <a:avLst>
                <a:gd fmla="val 10000" name="adj"/>
              </a:avLst>
            </a:prstGeom>
            <a:solidFill>
              <a:srgbClr val="0070C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03" name="Google Shape;203;p9"/>
            <p:cNvSpPr txBox="1"/>
            <p:nvPr/>
          </p:nvSpPr>
          <p:spPr>
            <a:xfrm>
              <a:off x="40169" y="0"/>
              <a:ext cx="2101503" cy="118787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76200" lIns="76200" spcFirstLastPara="1" rIns="76200" wrap="square" tIns="762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000"/>
                <a:buFont typeface="Calibri"/>
                <a:buNone/>
              </a:pPr>
              <a:r>
                <a:rPr b="0" i="0" lang="it-IT" sz="2000" u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Business &amp; Management</a:t>
              </a:r>
              <a:endParaRPr b="0" i="0" sz="2000" u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000"/>
                <a:buFont typeface="Calibri"/>
                <a:buNone/>
              </a:pPr>
              <a:r>
                <a:rPr b="0" i="0" lang="it-IT" sz="2000" u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24 ECTS</a:t>
              </a:r>
              <a:endParaRPr sz="2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4" name="Google Shape;204;p9"/>
            <p:cNvSpPr/>
            <p:nvPr/>
          </p:nvSpPr>
          <p:spPr>
            <a:xfrm>
              <a:off x="210958" y="1188071"/>
              <a:ext cx="1681203" cy="380153"/>
            </a:xfrm>
            <a:prstGeom prst="roundRect">
              <a:avLst>
                <a:gd fmla="val 10000" name="adj"/>
              </a:avLst>
            </a:prstGeom>
            <a:solidFill>
              <a:srgbClr val="1E4E79"/>
            </a:solidFill>
            <a:ln cap="flat" cmpd="sng" w="1270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05" name="Google Shape;205;p9"/>
            <p:cNvSpPr txBox="1"/>
            <p:nvPr/>
          </p:nvSpPr>
          <p:spPr>
            <a:xfrm>
              <a:off x="222092" y="1199205"/>
              <a:ext cx="1658935" cy="35788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19050" lIns="25400" spcFirstLastPara="1" rIns="25400" wrap="square" tIns="1905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000"/>
                <a:buFont typeface="Calibri"/>
                <a:buNone/>
              </a:pPr>
              <a:r>
                <a:rPr b="0" i="0" lang="it-IT" sz="1000" u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Strategy and Management</a:t>
              </a:r>
              <a:endParaRPr sz="1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6" name="Google Shape;206;p9"/>
            <p:cNvSpPr/>
            <p:nvPr/>
          </p:nvSpPr>
          <p:spPr>
            <a:xfrm>
              <a:off x="210958" y="1626711"/>
              <a:ext cx="1681203" cy="380153"/>
            </a:xfrm>
            <a:prstGeom prst="roundRect">
              <a:avLst>
                <a:gd fmla="val 10000" name="adj"/>
              </a:avLst>
            </a:prstGeom>
            <a:solidFill>
              <a:srgbClr val="1E4E79"/>
            </a:solidFill>
            <a:ln cap="flat" cmpd="sng" w="1270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07" name="Google Shape;207;p9"/>
            <p:cNvSpPr txBox="1"/>
            <p:nvPr/>
          </p:nvSpPr>
          <p:spPr>
            <a:xfrm>
              <a:off x="222092" y="1637845"/>
              <a:ext cx="1658935" cy="35788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19050" lIns="25400" spcFirstLastPara="1" rIns="25400" wrap="square" tIns="1905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000"/>
                <a:buFont typeface="Calibri"/>
                <a:buNone/>
              </a:pPr>
              <a:r>
                <a:rPr b="0" i="0" lang="it-IT" sz="1000" u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Finance and Investment Analysis</a:t>
              </a:r>
              <a:endParaRPr b="0" sz="1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8" name="Google Shape;208;p9"/>
            <p:cNvSpPr/>
            <p:nvPr/>
          </p:nvSpPr>
          <p:spPr>
            <a:xfrm>
              <a:off x="210958" y="2065350"/>
              <a:ext cx="1681203" cy="380153"/>
            </a:xfrm>
            <a:prstGeom prst="roundRect">
              <a:avLst>
                <a:gd fmla="val 10000" name="adj"/>
              </a:avLst>
            </a:prstGeom>
            <a:solidFill>
              <a:srgbClr val="0070C0"/>
            </a:solidFill>
            <a:ln cap="flat" cmpd="sng" w="1270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09" name="Google Shape;209;p9"/>
            <p:cNvSpPr txBox="1"/>
            <p:nvPr/>
          </p:nvSpPr>
          <p:spPr>
            <a:xfrm>
              <a:off x="222092" y="2076484"/>
              <a:ext cx="1658935" cy="35788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19050" lIns="25400" spcFirstLastPara="1" rIns="25400" wrap="square" tIns="1905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000"/>
                <a:buFont typeface="Calibri"/>
                <a:buNone/>
              </a:pPr>
              <a:r>
                <a:rPr b="0" i="0" lang="it-IT" sz="1000" u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Human Resource Management</a:t>
              </a:r>
              <a:endParaRPr sz="1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10" name="Google Shape;210;p9"/>
            <p:cNvSpPr/>
            <p:nvPr/>
          </p:nvSpPr>
          <p:spPr>
            <a:xfrm>
              <a:off x="210958" y="2503989"/>
              <a:ext cx="1681203" cy="380153"/>
            </a:xfrm>
            <a:prstGeom prst="roundRect">
              <a:avLst>
                <a:gd fmla="val 10000" name="adj"/>
              </a:avLst>
            </a:prstGeom>
            <a:solidFill>
              <a:srgbClr val="0070C0"/>
            </a:solidFill>
            <a:ln cap="flat" cmpd="sng" w="1270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11" name="Google Shape;211;p9"/>
            <p:cNvSpPr txBox="1"/>
            <p:nvPr/>
          </p:nvSpPr>
          <p:spPr>
            <a:xfrm>
              <a:off x="222092" y="2515123"/>
              <a:ext cx="1658935" cy="35788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19050" lIns="25400" spcFirstLastPara="1" rIns="25400" wrap="square" tIns="1905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000"/>
                <a:buFont typeface="Calibri"/>
                <a:buNone/>
              </a:pPr>
              <a:r>
                <a:rPr b="0" i="0" lang="it-IT" sz="1000" u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Marketing and Customer Analytics</a:t>
              </a:r>
              <a:endParaRPr sz="1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12" name="Google Shape;212;p9"/>
            <p:cNvSpPr/>
            <p:nvPr/>
          </p:nvSpPr>
          <p:spPr>
            <a:xfrm>
              <a:off x="210958" y="2942628"/>
              <a:ext cx="1681203" cy="380153"/>
            </a:xfrm>
            <a:prstGeom prst="roundRect">
              <a:avLst>
                <a:gd fmla="val 10000" name="adj"/>
              </a:avLst>
            </a:prstGeom>
            <a:solidFill>
              <a:srgbClr val="0070C0"/>
            </a:solidFill>
            <a:ln cap="flat" cmpd="sng" w="1270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13" name="Google Shape;213;p9"/>
            <p:cNvSpPr txBox="1"/>
            <p:nvPr/>
          </p:nvSpPr>
          <p:spPr>
            <a:xfrm>
              <a:off x="222092" y="2953762"/>
              <a:ext cx="1658935" cy="35788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19050" lIns="25400" spcFirstLastPara="1" rIns="25400" wrap="square" tIns="1905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000"/>
                <a:buFont typeface="Calibri"/>
                <a:buNone/>
              </a:pPr>
              <a:r>
                <a:rPr b="0" i="0" lang="it-IT" sz="1000" u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e-Business Models</a:t>
              </a:r>
              <a:endParaRPr sz="1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14" name="Google Shape;214;p9"/>
            <p:cNvSpPr/>
            <p:nvPr/>
          </p:nvSpPr>
          <p:spPr>
            <a:xfrm>
              <a:off x="210958" y="3381267"/>
              <a:ext cx="1681203" cy="380153"/>
            </a:xfrm>
            <a:prstGeom prst="roundRect">
              <a:avLst>
                <a:gd fmla="val 10000" name="adj"/>
              </a:avLst>
            </a:prstGeom>
            <a:solidFill>
              <a:srgbClr val="0070C0"/>
            </a:solidFill>
            <a:ln cap="flat" cmpd="sng" w="1270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15" name="Google Shape;215;p9"/>
            <p:cNvSpPr txBox="1"/>
            <p:nvPr/>
          </p:nvSpPr>
          <p:spPr>
            <a:xfrm>
              <a:off x="222092" y="3392401"/>
              <a:ext cx="1658935" cy="35788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19050" lIns="25400" spcFirstLastPara="1" rIns="25400" wrap="square" tIns="1905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000"/>
                <a:buFont typeface="Calibri"/>
                <a:buNone/>
              </a:pPr>
              <a:r>
                <a:rPr b="0" i="0" lang="it-IT" sz="1000" u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Sustainability and Circular Economy</a:t>
              </a:r>
              <a:endParaRPr sz="1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16" name="Google Shape;216;p9"/>
            <p:cNvSpPr/>
            <p:nvPr/>
          </p:nvSpPr>
          <p:spPr>
            <a:xfrm>
              <a:off x="2262341" y="0"/>
              <a:ext cx="2101503" cy="3959595"/>
            </a:xfrm>
            <a:prstGeom prst="roundRect">
              <a:avLst>
                <a:gd fmla="val 10000" name="adj"/>
              </a:avLst>
            </a:prstGeom>
            <a:solidFill>
              <a:srgbClr val="FF93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17" name="Google Shape;217;p9"/>
            <p:cNvSpPr txBox="1"/>
            <p:nvPr/>
          </p:nvSpPr>
          <p:spPr>
            <a:xfrm>
              <a:off x="2262341" y="0"/>
              <a:ext cx="2101503" cy="118787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76200" lIns="76200" spcFirstLastPara="1" rIns="76200" wrap="square" tIns="762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000"/>
                <a:buFont typeface="Calibri"/>
                <a:buNone/>
              </a:pPr>
              <a:r>
                <a:rPr b="0" i="0" lang="it-IT" sz="2000" u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Industry &amp; Technology</a:t>
              </a:r>
              <a:endParaRPr/>
            </a:p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000"/>
                <a:buFont typeface="Calibri"/>
                <a:buNone/>
              </a:pPr>
              <a:r>
                <a:rPr b="0" i="0" lang="it-IT" sz="2000" u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24 ECTS</a:t>
              </a:r>
              <a:endParaRPr sz="2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18" name="Google Shape;218;p9"/>
            <p:cNvSpPr/>
            <p:nvPr/>
          </p:nvSpPr>
          <p:spPr>
            <a:xfrm>
              <a:off x="2470075" y="1188071"/>
              <a:ext cx="1681203" cy="380153"/>
            </a:xfrm>
            <a:prstGeom prst="roundRect">
              <a:avLst>
                <a:gd fmla="val 10000" name="adj"/>
              </a:avLst>
            </a:prstGeom>
            <a:solidFill>
              <a:srgbClr val="1E4E79"/>
            </a:solidFill>
            <a:ln cap="flat" cmpd="sng" w="12700">
              <a:solidFill>
                <a:srgbClr val="FFFFFF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19" name="Google Shape;219;p9"/>
            <p:cNvSpPr txBox="1"/>
            <p:nvPr/>
          </p:nvSpPr>
          <p:spPr>
            <a:xfrm>
              <a:off x="2481209" y="1199205"/>
              <a:ext cx="1658935" cy="35788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19050" lIns="25400" spcFirstLastPara="1" rIns="25400" wrap="square" tIns="1905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000"/>
                <a:buFont typeface="Calibri"/>
                <a:buNone/>
              </a:pPr>
              <a:r>
                <a:rPr b="0" i="0" lang="it-IT" sz="1000" u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Advanced </a:t>
              </a:r>
              <a:r>
                <a:rPr b="0" i="0" lang="it-IT" sz="1000" u="none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rPr>
                <a:t>Manufacturing</a:t>
              </a:r>
              <a:r>
                <a:rPr b="0" i="0" lang="it-IT" sz="1000" u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 in the Digital Factory</a:t>
              </a:r>
              <a:endParaRPr sz="1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20" name="Google Shape;220;p9"/>
            <p:cNvSpPr/>
            <p:nvPr/>
          </p:nvSpPr>
          <p:spPr>
            <a:xfrm>
              <a:off x="2470075" y="1626711"/>
              <a:ext cx="1681203" cy="380153"/>
            </a:xfrm>
            <a:prstGeom prst="roundRect">
              <a:avLst>
                <a:gd fmla="val 10000" name="adj"/>
              </a:avLst>
            </a:prstGeom>
            <a:solidFill>
              <a:srgbClr val="1E4E79"/>
            </a:solidFill>
            <a:ln cap="flat" cmpd="sng" w="12700">
              <a:solidFill>
                <a:srgbClr val="FFFFFF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21" name="Google Shape;221;p9"/>
            <p:cNvSpPr txBox="1"/>
            <p:nvPr/>
          </p:nvSpPr>
          <p:spPr>
            <a:xfrm>
              <a:off x="2481209" y="1637845"/>
              <a:ext cx="1658935" cy="35788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19050" lIns="25400" spcFirstLastPara="1" rIns="25400" wrap="square" tIns="1905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1000"/>
                <a:buFont typeface="Calibri"/>
                <a:buNone/>
              </a:pPr>
              <a:r>
                <a:rPr b="0" i="0" lang="it-IT" sz="1000" u="none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rPr>
                <a:t>Fundamentals</a:t>
              </a:r>
              <a:r>
                <a:rPr b="0" i="0" lang="it-IT" sz="1000" u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 of IoT</a:t>
              </a:r>
              <a:endParaRPr sz="1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22" name="Google Shape;222;p9"/>
            <p:cNvSpPr/>
            <p:nvPr/>
          </p:nvSpPr>
          <p:spPr>
            <a:xfrm>
              <a:off x="2470075" y="2065350"/>
              <a:ext cx="1681203" cy="380153"/>
            </a:xfrm>
            <a:prstGeom prst="roundRect">
              <a:avLst>
                <a:gd fmla="val 10000" name="adj"/>
              </a:avLst>
            </a:prstGeom>
            <a:solidFill>
              <a:srgbClr val="0070C0"/>
            </a:solidFill>
            <a:ln cap="flat" cmpd="sng" w="1270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23" name="Google Shape;223;p9"/>
            <p:cNvSpPr txBox="1"/>
            <p:nvPr/>
          </p:nvSpPr>
          <p:spPr>
            <a:xfrm>
              <a:off x="2481209" y="2076484"/>
              <a:ext cx="1658935" cy="35788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19050" lIns="25400" spcFirstLastPara="1" rIns="25400" wrap="square" tIns="1905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000"/>
                <a:buFont typeface="Calibri"/>
                <a:buNone/>
              </a:pPr>
              <a:r>
                <a:rPr b="0" i="0" lang="it-IT" sz="1000" u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3D Printing and Reverse Engineering</a:t>
              </a:r>
              <a:endParaRPr sz="1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24" name="Google Shape;224;p9"/>
            <p:cNvSpPr/>
            <p:nvPr/>
          </p:nvSpPr>
          <p:spPr>
            <a:xfrm>
              <a:off x="2470075" y="2503989"/>
              <a:ext cx="1681203" cy="380153"/>
            </a:xfrm>
            <a:prstGeom prst="roundRect">
              <a:avLst>
                <a:gd fmla="val 10000" name="adj"/>
              </a:avLst>
            </a:prstGeom>
            <a:solidFill>
              <a:srgbClr val="0070C0"/>
            </a:solidFill>
            <a:ln cap="flat" cmpd="sng" w="1270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25" name="Google Shape;225;p9"/>
            <p:cNvSpPr txBox="1"/>
            <p:nvPr/>
          </p:nvSpPr>
          <p:spPr>
            <a:xfrm>
              <a:off x="2481209" y="2515123"/>
              <a:ext cx="1658935" cy="35788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19050" lIns="25400" spcFirstLastPara="1" rIns="25400" wrap="square" tIns="1905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000"/>
                <a:buFont typeface="Calibri"/>
                <a:buNone/>
              </a:pPr>
              <a:r>
                <a:rPr b="0" i="0" lang="it-IT" sz="1000" u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IT Security</a:t>
              </a:r>
              <a:endParaRPr sz="1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26" name="Google Shape;226;p9"/>
            <p:cNvSpPr/>
            <p:nvPr/>
          </p:nvSpPr>
          <p:spPr>
            <a:xfrm>
              <a:off x="2470075" y="2942628"/>
              <a:ext cx="1681203" cy="380153"/>
            </a:xfrm>
            <a:prstGeom prst="roundRect">
              <a:avLst>
                <a:gd fmla="val 10000" name="adj"/>
              </a:avLst>
            </a:prstGeom>
            <a:solidFill>
              <a:srgbClr val="0070C0"/>
            </a:solidFill>
            <a:ln cap="flat" cmpd="sng" w="1270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27" name="Google Shape;227;p9"/>
            <p:cNvSpPr txBox="1"/>
            <p:nvPr/>
          </p:nvSpPr>
          <p:spPr>
            <a:xfrm>
              <a:off x="2481209" y="2953762"/>
              <a:ext cx="1658935" cy="35788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19050" lIns="25400" spcFirstLastPara="1" rIns="25400" wrap="square" tIns="1905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000"/>
                <a:buFont typeface="Calibri"/>
                <a:buNone/>
              </a:pPr>
              <a:r>
                <a:rPr b="0" i="0" lang="it-IT" sz="1000" u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Systems Modeling and Simulation</a:t>
              </a:r>
              <a:endParaRPr sz="1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28" name="Google Shape;228;p9"/>
            <p:cNvSpPr/>
            <p:nvPr/>
          </p:nvSpPr>
          <p:spPr>
            <a:xfrm>
              <a:off x="2470075" y="3381267"/>
              <a:ext cx="1681203" cy="380153"/>
            </a:xfrm>
            <a:prstGeom prst="roundRect">
              <a:avLst>
                <a:gd fmla="val 10000" name="adj"/>
              </a:avLst>
            </a:prstGeom>
            <a:solidFill>
              <a:srgbClr val="0070C0"/>
            </a:solidFill>
            <a:ln cap="flat" cmpd="sng" w="1270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29" name="Google Shape;229;p9"/>
            <p:cNvSpPr txBox="1"/>
            <p:nvPr/>
          </p:nvSpPr>
          <p:spPr>
            <a:xfrm>
              <a:off x="2481209" y="3392401"/>
              <a:ext cx="1658935" cy="35788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19050" lIns="25400" spcFirstLastPara="1" rIns="25400" wrap="square" tIns="1905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000"/>
                <a:buFont typeface="Calibri"/>
                <a:buNone/>
              </a:pPr>
              <a:r>
                <a:rPr b="0" i="0" lang="it-IT" sz="1000" u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Industrial Logistics</a:t>
              </a:r>
              <a:endParaRPr sz="1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30" name="Google Shape;230;p9"/>
            <p:cNvSpPr/>
            <p:nvPr/>
          </p:nvSpPr>
          <p:spPr>
            <a:xfrm>
              <a:off x="4519041" y="0"/>
              <a:ext cx="2101503" cy="3959595"/>
            </a:xfrm>
            <a:prstGeom prst="roundRect">
              <a:avLst>
                <a:gd fmla="val 10000" name="adj"/>
              </a:avLst>
            </a:prstGeom>
            <a:solidFill>
              <a:srgbClr val="54813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31" name="Google Shape;231;p9"/>
            <p:cNvSpPr txBox="1"/>
            <p:nvPr/>
          </p:nvSpPr>
          <p:spPr>
            <a:xfrm>
              <a:off x="4519041" y="0"/>
              <a:ext cx="2101503" cy="118787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76200" lIns="76200" spcFirstLastPara="1" rIns="76200" wrap="square" tIns="762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000"/>
                <a:buFont typeface="Calibri"/>
                <a:buNone/>
              </a:pPr>
              <a:r>
                <a:rPr b="0" i="0" lang="it-IT" sz="2000" u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Innovation &amp; Digital Transition 24 ECTS</a:t>
              </a:r>
              <a:endParaRPr/>
            </a:p>
          </p:txBody>
        </p:sp>
        <p:sp>
          <p:nvSpPr>
            <p:cNvPr id="232" name="Google Shape;232;p9"/>
            <p:cNvSpPr/>
            <p:nvPr/>
          </p:nvSpPr>
          <p:spPr>
            <a:xfrm>
              <a:off x="4729192" y="1188071"/>
              <a:ext cx="1681203" cy="380153"/>
            </a:xfrm>
            <a:prstGeom prst="roundRect">
              <a:avLst>
                <a:gd fmla="val 10000" name="adj"/>
              </a:avLst>
            </a:prstGeom>
            <a:solidFill>
              <a:srgbClr val="1E4E79"/>
            </a:solidFill>
            <a:ln cap="flat" cmpd="sng" w="12700">
              <a:solidFill>
                <a:srgbClr val="FFFFFF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33" name="Google Shape;233;p9"/>
            <p:cNvSpPr txBox="1"/>
            <p:nvPr/>
          </p:nvSpPr>
          <p:spPr>
            <a:xfrm>
              <a:off x="4740326" y="1199205"/>
              <a:ext cx="1658935" cy="35788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19050" lIns="25400" spcFirstLastPara="1" rIns="25400" wrap="square" tIns="1905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1000"/>
                <a:buFont typeface="Calibri"/>
                <a:buNone/>
              </a:pPr>
              <a:r>
                <a:rPr b="0" i="0" lang="it-IT" sz="1000" u="none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rPr>
                <a:t>Innovation</a:t>
              </a:r>
              <a:endParaRPr/>
            </a:p>
          </p:txBody>
        </p:sp>
        <p:sp>
          <p:nvSpPr>
            <p:cNvPr id="234" name="Google Shape;234;p9"/>
            <p:cNvSpPr/>
            <p:nvPr/>
          </p:nvSpPr>
          <p:spPr>
            <a:xfrm>
              <a:off x="4729192" y="1626711"/>
              <a:ext cx="1681203" cy="380153"/>
            </a:xfrm>
            <a:prstGeom prst="roundRect">
              <a:avLst>
                <a:gd fmla="val 10000" name="adj"/>
              </a:avLst>
            </a:prstGeom>
            <a:solidFill>
              <a:srgbClr val="1E4E79"/>
            </a:solidFill>
            <a:ln cap="flat" cmpd="sng" w="12700">
              <a:solidFill>
                <a:srgbClr val="FFFFFF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35" name="Google Shape;235;p9"/>
            <p:cNvSpPr txBox="1"/>
            <p:nvPr/>
          </p:nvSpPr>
          <p:spPr>
            <a:xfrm>
              <a:off x="4740326" y="1637845"/>
              <a:ext cx="1658935" cy="35788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19050" lIns="25400" spcFirstLastPara="1" rIns="25400" wrap="square" tIns="1905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1000"/>
                <a:buFont typeface="Calibri"/>
                <a:buNone/>
              </a:pPr>
              <a:r>
                <a:rPr b="0" i="0" lang="it-IT" sz="1000" u="none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rPr>
                <a:t>Marketing</a:t>
              </a:r>
              <a:r>
                <a:rPr b="0" i="0" lang="it-IT" sz="1000" u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 and Customer Analytics</a:t>
              </a:r>
              <a:endParaRPr sz="1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36" name="Google Shape;236;p9"/>
            <p:cNvSpPr/>
            <p:nvPr/>
          </p:nvSpPr>
          <p:spPr>
            <a:xfrm>
              <a:off x="4729192" y="2065350"/>
              <a:ext cx="1681203" cy="380153"/>
            </a:xfrm>
            <a:prstGeom prst="roundRect">
              <a:avLst>
                <a:gd fmla="val 10000" name="adj"/>
              </a:avLst>
            </a:prstGeom>
            <a:solidFill>
              <a:srgbClr val="0070C0"/>
            </a:solidFill>
            <a:ln cap="flat" cmpd="sng" w="1270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37" name="Google Shape;237;p9"/>
            <p:cNvSpPr txBox="1"/>
            <p:nvPr/>
          </p:nvSpPr>
          <p:spPr>
            <a:xfrm>
              <a:off x="4740326" y="2076484"/>
              <a:ext cx="1658935" cy="35788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19050" lIns="25400" spcFirstLastPara="1" rIns="25400" wrap="square" tIns="1905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000"/>
                <a:buFont typeface="Calibri"/>
                <a:buNone/>
              </a:pPr>
              <a:r>
                <a:rPr b="0" i="0" lang="it-IT" sz="1000" u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e-Business Models</a:t>
              </a:r>
              <a:endParaRPr sz="1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38" name="Google Shape;238;p9"/>
            <p:cNvSpPr/>
            <p:nvPr/>
          </p:nvSpPr>
          <p:spPr>
            <a:xfrm>
              <a:off x="4729192" y="2503989"/>
              <a:ext cx="1681203" cy="380153"/>
            </a:xfrm>
            <a:prstGeom prst="roundRect">
              <a:avLst>
                <a:gd fmla="val 10000" name="adj"/>
              </a:avLst>
            </a:prstGeom>
            <a:solidFill>
              <a:srgbClr val="0070C0"/>
            </a:solidFill>
            <a:ln cap="flat" cmpd="sng" w="1270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39" name="Google Shape;239;p9"/>
            <p:cNvSpPr txBox="1"/>
            <p:nvPr/>
          </p:nvSpPr>
          <p:spPr>
            <a:xfrm>
              <a:off x="4740326" y="2515123"/>
              <a:ext cx="1658935" cy="35788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19050" lIns="25400" spcFirstLastPara="1" rIns="25400" wrap="square" tIns="1905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000"/>
                <a:buFont typeface="Calibri"/>
                <a:buNone/>
              </a:pPr>
              <a:r>
                <a:rPr b="0" i="0" lang="it-IT" sz="1000" u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Fundamentals of IoT</a:t>
              </a:r>
              <a:endParaRPr sz="1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40" name="Google Shape;240;p9"/>
            <p:cNvSpPr/>
            <p:nvPr/>
          </p:nvSpPr>
          <p:spPr>
            <a:xfrm>
              <a:off x="4729192" y="2942628"/>
              <a:ext cx="1681203" cy="380153"/>
            </a:xfrm>
            <a:prstGeom prst="roundRect">
              <a:avLst>
                <a:gd fmla="val 10000" name="adj"/>
              </a:avLst>
            </a:prstGeom>
            <a:solidFill>
              <a:srgbClr val="0070C0"/>
            </a:solidFill>
            <a:ln cap="flat" cmpd="sng" w="1270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41" name="Google Shape;241;p9"/>
            <p:cNvSpPr txBox="1"/>
            <p:nvPr/>
          </p:nvSpPr>
          <p:spPr>
            <a:xfrm>
              <a:off x="4740326" y="2953762"/>
              <a:ext cx="1658935" cy="35788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19050" lIns="25400" spcFirstLastPara="1" rIns="25400" wrap="square" tIns="1905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000"/>
                <a:buFont typeface="Calibri"/>
                <a:buNone/>
              </a:pPr>
              <a:r>
                <a:rPr b="0" i="0" lang="it-IT" sz="1000" u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IT security</a:t>
              </a:r>
              <a:endParaRPr sz="1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42" name="Google Shape;242;p9"/>
            <p:cNvSpPr/>
            <p:nvPr/>
          </p:nvSpPr>
          <p:spPr>
            <a:xfrm>
              <a:off x="4729192" y="3381267"/>
              <a:ext cx="1681203" cy="380153"/>
            </a:xfrm>
            <a:prstGeom prst="roundRect">
              <a:avLst>
                <a:gd fmla="val 10000" name="adj"/>
              </a:avLst>
            </a:prstGeom>
            <a:solidFill>
              <a:srgbClr val="0070C0"/>
            </a:solidFill>
            <a:ln cap="flat" cmpd="sng" w="1270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43" name="Google Shape;243;p9"/>
            <p:cNvSpPr txBox="1"/>
            <p:nvPr/>
          </p:nvSpPr>
          <p:spPr>
            <a:xfrm>
              <a:off x="4740326" y="3392401"/>
              <a:ext cx="1658935" cy="35788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19050" lIns="25400" spcFirstLastPara="1" rIns="25400" wrap="square" tIns="1905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000"/>
                <a:buFont typeface="Calibri"/>
                <a:buNone/>
              </a:pPr>
              <a:r>
                <a:rPr b="0" i="0" lang="it-IT" sz="1000" u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Sustainability and Circular Economy</a:t>
              </a:r>
              <a:endParaRPr sz="1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244" name="Google Shape;244;p9"/>
          <p:cNvSpPr txBox="1"/>
          <p:nvPr>
            <p:ph idx="12" type="sldNum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‹#›</a:t>
            </a:fld>
            <a:endParaRPr/>
          </a:p>
        </p:txBody>
      </p:sp>
      <p:grpSp>
        <p:nvGrpSpPr>
          <p:cNvPr id="245" name="Google Shape;245;p9"/>
          <p:cNvGrpSpPr/>
          <p:nvPr/>
        </p:nvGrpSpPr>
        <p:grpSpPr>
          <a:xfrm>
            <a:off x="1008693" y="1585128"/>
            <a:ext cx="1260094" cy="3959595"/>
            <a:chOff x="3547020" y="-1"/>
            <a:chExt cx="3296366" cy="3460764"/>
          </a:xfrm>
        </p:grpSpPr>
        <p:sp>
          <p:nvSpPr>
            <p:cNvPr id="246" name="Google Shape;246;p9"/>
            <p:cNvSpPr/>
            <p:nvPr/>
          </p:nvSpPr>
          <p:spPr>
            <a:xfrm>
              <a:off x="3547020" y="0"/>
              <a:ext cx="3296366" cy="3460763"/>
            </a:xfrm>
            <a:prstGeom prst="roundRect">
              <a:avLst>
                <a:gd fmla="val 10000" name="adj"/>
              </a:avLst>
            </a:prstGeom>
            <a:solidFill>
              <a:srgbClr val="8296B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47" name="Google Shape;247;p9"/>
            <p:cNvSpPr txBox="1"/>
            <p:nvPr/>
          </p:nvSpPr>
          <p:spPr>
            <a:xfrm>
              <a:off x="3547020" y="-1"/>
              <a:ext cx="3296366" cy="3460763"/>
            </a:xfrm>
            <a:prstGeom prst="rect">
              <a:avLst/>
            </a:prstGeom>
            <a:solidFill>
              <a:srgbClr val="8296B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it-IT" sz="24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III Sem.</a:t>
              </a:r>
              <a:endParaRPr/>
            </a:p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it-IT" sz="24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Speciali-zation</a:t>
              </a:r>
              <a:endParaRPr sz="24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248" name="Google Shape;248;p9"/>
          <p:cNvGrpSpPr/>
          <p:nvPr/>
        </p:nvGrpSpPr>
        <p:grpSpPr>
          <a:xfrm>
            <a:off x="2414005" y="5754893"/>
            <a:ext cx="3724381" cy="332261"/>
            <a:chOff x="210958" y="1038397"/>
            <a:chExt cx="1681203" cy="332261"/>
          </a:xfrm>
        </p:grpSpPr>
        <p:sp>
          <p:nvSpPr>
            <p:cNvPr id="249" name="Google Shape;249;p9"/>
            <p:cNvSpPr/>
            <p:nvPr/>
          </p:nvSpPr>
          <p:spPr>
            <a:xfrm>
              <a:off x="210958" y="1038397"/>
              <a:ext cx="1681203" cy="332261"/>
            </a:xfrm>
            <a:prstGeom prst="roundRect">
              <a:avLst>
                <a:gd fmla="val 10000" name="adj"/>
              </a:avLst>
            </a:prstGeom>
            <a:solidFill>
              <a:srgbClr val="1E4E79"/>
            </a:solidFill>
            <a:ln cap="flat" cmpd="sng" w="1270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50" name="Google Shape;250;p9"/>
            <p:cNvSpPr txBox="1"/>
            <p:nvPr/>
          </p:nvSpPr>
          <p:spPr>
            <a:xfrm>
              <a:off x="220690" y="1048129"/>
              <a:ext cx="1661739" cy="312797"/>
            </a:xfrm>
            <a:prstGeom prst="rect">
              <a:avLst/>
            </a:prstGeom>
            <a:solidFill>
              <a:srgbClr val="1E4E79"/>
            </a:solidFill>
            <a:ln>
              <a:noFill/>
            </a:ln>
          </p:spPr>
          <p:txBody>
            <a:bodyPr anchorCtr="0" anchor="ctr" bIns="26650" lIns="35550" spcFirstLastPara="1" rIns="35550" wrap="square" tIns="2665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200"/>
                <a:buFont typeface="Calibri"/>
                <a:buNone/>
              </a:pPr>
              <a:r>
                <a:rPr b="0" i="0" lang="it-IT" sz="1200" u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Major Core – 6 ECTS</a:t>
              </a:r>
              <a:endParaRPr b="0"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251" name="Google Shape;251;p9"/>
          <p:cNvGrpSpPr/>
          <p:nvPr/>
        </p:nvGrpSpPr>
        <p:grpSpPr>
          <a:xfrm>
            <a:off x="2408056" y="6145863"/>
            <a:ext cx="3736277" cy="332261"/>
            <a:chOff x="210958" y="1038397"/>
            <a:chExt cx="1681203" cy="332261"/>
          </a:xfrm>
        </p:grpSpPr>
        <p:sp>
          <p:nvSpPr>
            <p:cNvPr id="252" name="Google Shape;252;p9"/>
            <p:cNvSpPr/>
            <p:nvPr/>
          </p:nvSpPr>
          <p:spPr>
            <a:xfrm>
              <a:off x="210958" y="1038397"/>
              <a:ext cx="1681203" cy="332261"/>
            </a:xfrm>
            <a:prstGeom prst="roundRect">
              <a:avLst>
                <a:gd fmla="val 10000" name="adj"/>
              </a:avLst>
            </a:prstGeom>
            <a:solidFill>
              <a:srgbClr val="B3C6E7"/>
            </a:solidFill>
            <a:ln cap="flat" cmpd="sng" w="1270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53" name="Google Shape;253;p9"/>
            <p:cNvSpPr txBox="1"/>
            <p:nvPr/>
          </p:nvSpPr>
          <p:spPr>
            <a:xfrm>
              <a:off x="220690" y="1048129"/>
              <a:ext cx="1661739" cy="312797"/>
            </a:xfrm>
            <a:prstGeom prst="rect">
              <a:avLst/>
            </a:prstGeom>
            <a:solidFill>
              <a:srgbClr val="0070C0"/>
            </a:solidFill>
            <a:ln>
              <a:noFill/>
            </a:ln>
          </p:spPr>
          <p:txBody>
            <a:bodyPr anchorCtr="0" anchor="ctr" bIns="26650" lIns="35550" spcFirstLastPara="1" rIns="35550" wrap="square" tIns="2665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it-IT" sz="1200" u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Major Elective</a:t>
              </a:r>
              <a:r>
                <a:rPr lang="it-IT" sz="12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 – 6 ECTS (</a:t>
              </a:r>
              <a:r>
                <a:rPr b="0" i="0" lang="it-IT" sz="1200" u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2 out of 4)</a:t>
              </a:r>
              <a:endParaRPr/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Tema di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Tema di Office">
  <a:themeElements>
    <a:clrScheme name="Tema di 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2022-06-07T09:37:28Z</dcterms:created>
  <dc:creator>Prof. Giorgio Mossa</dc:creator>
</cp:coreProperties>
</file>