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906000"/>
  <p:notesSz cx="6797675" cy="99266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g+2agCppaXnB6RwfrfM9KS2gdXy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97E9C2D-6A4E-4788-A188-C5193409ED1A}">
  <a:tblStyle styleId="{D97E9C2D-6A4E-4788-A188-C5193409ED1A}"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5659" cy="498056"/>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50443" y="0"/>
            <a:ext cx="2945659" cy="498056"/>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28584"/>
            <a:ext cx="2945659" cy="49805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p1:notes"/>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1:notes"/>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0: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2" name="Google Shape;222;p10:notes"/>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23" name="Google Shape;223;p10:notes"/>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200"/>
              <a:buFont typeface="Calibri"/>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1: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5" name="Google Shape;235;p11:notes"/>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36" name="Google Shape;236;p11:notes"/>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200"/>
              <a:buFont typeface="Calibri"/>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2: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p12:notes"/>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49" name="Google Shape;249;p12:notes"/>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200"/>
              <a:buFont typeface="Calibri"/>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2: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2: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3: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3: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4: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4: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5: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6: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6: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7: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7" name="Google Shape;187;p7:notes"/>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188" name="Google Shape;188;p7:notes"/>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200"/>
              <a:buFont typeface="Calibri"/>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8: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p8:notes"/>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00" name="Google Shape;200;p8:notes"/>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200"/>
              <a:buFont typeface="Calibri"/>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9:notes"/>
          <p:cNvSpPr/>
          <p:nvPr>
            <p:ph idx="2" type="sldImg"/>
          </p:nvPr>
        </p:nvSpPr>
        <p:spPr>
          <a:xfrm>
            <a:off x="981075" y="1241425"/>
            <a:ext cx="48355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1" name="Google Shape;211;p9:notes"/>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12" name="Google Shape;212;p9:notes"/>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200"/>
              <a:buFont typeface="Calibri"/>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showMasterSp="0" type="title">
  <p:cSld name="TITLE">
    <p:spTree>
      <p:nvGrpSpPr>
        <p:cNvPr id="18" name="Shape 18"/>
        <p:cNvGrpSpPr/>
        <p:nvPr/>
      </p:nvGrpSpPr>
      <p:grpSpPr>
        <a:xfrm>
          <a:off x="0" y="0"/>
          <a:ext cx="0" cy="0"/>
          <a:chOff x="0" y="0"/>
          <a:chExt cx="0" cy="0"/>
        </a:xfrm>
      </p:grpSpPr>
      <p:sp>
        <p:nvSpPr>
          <p:cNvPr id="19" name="Google Shape;19;p14"/>
          <p:cNvSpPr txBox="1"/>
          <p:nvPr>
            <p:ph type="ctrTitle"/>
          </p:nvPr>
        </p:nvSpPr>
        <p:spPr>
          <a:xfrm>
            <a:off x="742950" y="1122363"/>
            <a:ext cx="84201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002060"/>
              </a:buClr>
              <a:buSzPts val="6000"/>
              <a:buFont typeface="Calibri"/>
              <a:buNone/>
              <a:defRPr sz="6000">
                <a:solidFill>
                  <a:srgbClr val="00206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4"/>
          <p:cNvSpPr txBox="1"/>
          <p:nvPr>
            <p:ph idx="1" type="subTitle"/>
          </p:nvPr>
        </p:nvSpPr>
        <p:spPr>
          <a:xfrm>
            <a:off x="1238250" y="3602038"/>
            <a:ext cx="74295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rgbClr val="0070C0"/>
              </a:buClr>
              <a:buSzPts val="4000"/>
              <a:buNone/>
              <a:defRPr i="1" sz="4000">
                <a:solidFill>
                  <a:srgbClr val="0070C0"/>
                </a:solidFill>
                <a:latin typeface="Calibri"/>
                <a:ea typeface="Calibri"/>
                <a:cs typeface="Calibri"/>
                <a:sym typeface="Calibri"/>
              </a:defRPr>
            </a:lvl1pPr>
            <a:lvl2pPr lvl="1" algn="ctr">
              <a:lnSpc>
                <a:spcPct val="90000"/>
              </a:lnSpc>
              <a:spcBef>
                <a:spcPts val="500"/>
              </a:spcBef>
              <a:spcAft>
                <a:spcPts val="0"/>
              </a:spcAft>
              <a:buClr>
                <a:srgbClr val="002060"/>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14"/>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4"/>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showMasterSp="0" type="vertTx">
  <p:cSld name="VERTICAL_TEXT">
    <p:spTree>
      <p:nvGrpSpPr>
        <p:cNvPr id="78" name="Shape 78"/>
        <p:cNvGrpSpPr/>
        <p:nvPr/>
      </p:nvGrpSpPr>
      <p:grpSpPr>
        <a:xfrm>
          <a:off x="0" y="0"/>
          <a:ext cx="0" cy="0"/>
          <a:chOff x="0" y="0"/>
          <a:chExt cx="0" cy="0"/>
        </a:xfrm>
      </p:grpSpPr>
      <p:sp>
        <p:nvSpPr>
          <p:cNvPr id="79" name="Google Shape;79;p23"/>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70C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2773840" y="-274161"/>
            <a:ext cx="4358322" cy="85439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3"/>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showMasterSp="0" type="vertTitleAndTx">
  <p:cSld name="VERTICAL_TITLE_AND_VERTICAL_TEXT">
    <p:spTree>
      <p:nvGrpSpPr>
        <p:cNvPr id="84" name="Shape 84"/>
        <p:cNvGrpSpPr/>
        <p:nvPr/>
      </p:nvGrpSpPr>
      <p:grpSpPr>
        <a:xfrm>
          <a:off x="0" y="0"/>
          <a:ext cx="0" cy="0"/>
          <a:chOff x="0" y="0"/>
          <a:chExt cx="0" cy="0"/>
        </a:xfrm>
      </p:grpSpPr>
      <p:sp>
        <p:nvSpPr>
          <p:cNvPr id="85" name="Google Shape;85;p24"/>
          <p:cNvSpPr txBox="1"/>
          <p:nvPr>
            <p:ph type="title"/>
          </p:nvPr>
        </p:nvSpPr>
        <p:spPr>
          <a:xfrm rot="5400000">
            <a:off x="5251054" y="2203054"/>
            <a:ext cx="5811838" cy="213598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70C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24"/>
          <p:cNvSpPr txBox="1"/>
          <p:nvPr>
            <p:ph idx="1" type="body"/>
          </p:nvPr>
        </p:nvSpPr>
        <p:spPr>
          <a:xfrm rot="5400000">
            <a:off x="917179" y="128984"/>
            <a:ext cx="5811838" cy="628411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24"/>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4"/>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4"/>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showMasterSp="0" type="objOnly">
  <p:cSld name="OBJECT_ONLY">
    <p:spTree>
      <p:nvGrpSpPr>
        <p:cNvPr id="90" name="Shape 90"/>
        <p:cNvGrpSpPr/>
        <p:nvPr/>
      </p:nvGrpSpPr>
      <p:grpSpPr>
        <a:xfrm>
          <a:off x="0" y="0"/>
          <a:ext cx="0" cy="0"/>
          <a:chOff x="0" y="0"/>
          <a:chExt cx="0" cy="0"/>
        </a:xfrm>
      </p:grpSpPr>
      <p:sp>
        <p:nvSpPr>
          <p:cNvPr id="91" name="Google Shape;91;p25"/>
          <p:cNvSpPr txBox="1"/>
          <p:nvPr>
            <p:ph idx="1" type="body"/>
          </p:nvPr>
        </p:nvSpPr>
        <p:spPr>
          <a:xfrm>
            <a:off x="495300" y="-228600"/>
            <a:ext cx="8915400" cy="61309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25"/>
          <p:cNvSpPr txBox="1"/>
          <p:nvPr>
            <p:ph idx="10" type="dt"/>
          </p:nvPr>
        </p:nvSpPr>
        <p:spPr>
          <a:xfrm>
            <a:off x="495300" y="6248400"/>
            <a:ext cx="2311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5"/>
          <p:cNvSpPr txBox="1"/>
          <p:nvPr>
            <p:ph idx="11" type="ftr"/>
          </p:nvPr>
        </p:nvSpPr>
        <p:spPr>
          <a:xfrm>
            <a:off x="3384550" y="6248400"/>
            <a:ext cx="3136900" cy="4572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5"/>
          <p:cNvSpPr txBox="1"/>
          <p:nvPr>
            <p:ph idx="12" type="sldNum"/>
          </p:nvPr>
        </p:nvSpPr>
        <p:spPr>
          <a:xfrm>
            <a:off x="7099300" y="6629400"/>
            <a:ext cx="2311400" cy="152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rgbClr val="002060"/>
                </a:solidFill>
                <a:latin typeface="Calibri"/>
                <a:ea typeface="Calibri"/>
                <a:cs typeface="Calibri"/>
                <a:sym typeface="Calibri"/>
              </a:defRPr>
            </a:lvl1pPr>
            <a:lvl2pPr indent="0" lvl="1" marL="0" algn="r">
              <a:spcBef>
                <a:spcPts val="0"/>
              </a:spcBef>
              <a:buNone/>
              <a:defRPr sz="1200">
                <a:solidFill>
                  <a:srgbClr val="002060"/>
                </a:solidFill>
                <a:latin typeface="Calibri"/>
                <a:ea typeface="Calibri"/>
                <a:cs typeface="Calibri"/>
                <a:sym typeface="Calibri"/>
              </a:defRPr>
            </a:lvl2pPr>
            <a:lvl3pPr indent="0" lvl="2" marL="0" algn="r">
              <a:spcBef>
                <a:spcPts val="0"/>
              </a:spcBef>
              <a:buNone/>
              <a:defRPr sz="1200">
                <a:solidFill>
                  <a:srgbClr val="002060"/>
                </a:solidFill>
                <a:latin typeface="Calibri"/>
                <a:ea typeface="Calibri"/>
                <a:cs typeface="Calibri"/>
                <a:sym typeface="Calibri"/>
              </a:defRPr>
            </a:lvl3pPr>
            <a:lvl4pPr indent="0" lvl="3" marL="0" algn="r">
              <a:spcBef>
                <a:spcPts val="0"/>
              </a:spcBef>
              <a:buNone/>
              <a:defRPr sz="1200">
                <a:solidFill>
                  <a:srgbClr val="002060"/>
                </a:solidFill>
                <a:latin typeface="Calibri"/>
                <a:ea typeface="Calibri"/>
                <a:cs typeface="Calibri"/>
                <a:sym typeface="Calibri"/>
              </a:defRPr>
            </a:lvl4pPr>
            <a:lvl5pPr indent="0" lvl="4" marL="0" algn="r">
              <a:spcBef>
                <a:spcPts val="0"/>
              </a:spcBef>
              <a:buNone/>
              <a:defRPr sz="1200">
                <a:solidFill>
                  <a:srgbClr val="002060"/>
                </a:solidFill>
                <a:latin typeface="Calibri"/>
                <a:ea typeface="Calibri"/>
                <a:cs typeface="Calibri"/>
                <a:sym typeface="Calibri"/>
              </a:defRPr>
            </a:lvl5pPr>
            <a:lvl6pPr indent="0" lvl="5" marL="0" algn="r">
              <a:spcBef>
                <a:spcPts val="0"/>
              </a:spcBef>
              <a:buNone/>
              <a:defRPr sz="1200">
                <a:solidFill>
                  <a:srgbClr val="002060"/>
                </a:solidFill>
                <a:latin typeface="Calibri"/>
                <a:ea typeface="Calibri"/>
                <a:cs typeface="Calibri"/>
                <a:sym typeface="Calibri"/>
              </a:defRPr>
            </a:lvl6pPr>
            <a:lvl7pPr indent="0" lvl="6" marL="0" algn="r">
              <a:spcBef>
                <a:spcPts val="0"/>
              </a:spcBef>
              <a:buNone/>
              <a:defRPr sz="1200">
                <a:solidFill>
                  <a:srgbClr val="002060"/>
                </a:solidFill>
                <a:latin typeface="Calibri"/>
                <a:ea typeface="Calibri"/>
                <a:cs typeface="Calibri"/>
                <a:sym typeface="Calibri"/>
              </a:defRPr>
            </a:lvl7pPr>
            <a:lvl8pPr indent="0" lvl="7" marL="0" algn="r">
              <a:spcBef>
                <a:spcPts val="0"/>
              </a:spcBef>
              <a:buNone/>
              <a:defRPr sz="1200">
                <a:solidFill>
                  <a:srgbClr val="002060"/>
                </a:solidFill>
                <a:latin typeface="Calibri"/>
                <a:ea typeface="Calibri"/>
                <a:cs typeface="Calibri"/>
                <a:sym typeface="Calibri"/>
              </a:defRPr>
            </a:lvl8pPr>
            <a:lvl9pPr indent="0" lvl="8" marL="0" algn="r">
              <a:spcBef>
                <a:spcPts val="0"/>
              </a:spcBef>
              <a:buNone/>
              <a:defRPr sz="1200">
                <a:solidFill>
                  <a:srgbClr val="002060"/>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p:cSld name="Título y objetos">
    <p:spTree>
      <p:nvGrpSpPr>
        <p:cNvPr id="95" name="Shape 95"/>
        <p:cNvGrpSpPr/>
        <p:nvPr/>
      </p:nvGrpSpPr>
      <p:grpSpPr>
        <a:xfrm>
          <a:off x="0" y="0"/>
          <a:ext cx="0" cy="0"/>
          <a:chOff x="0" y="0"/>
          <a:chExt cx="0" cy="0"/>
        </a:xfrm>
      </p:grpSpPr>
      <p:sp>
        <p:nvSpPr>
          <p:cNvPr id="96" name="Google Shape;96;p26"/>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70C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26"/>
          <p:cNvSpPr txBox="1"/>
          <p:nvPr>
            <p:ph idx="1" type="body"/>
          </p:nvPr>
        </p:nvSpPr>
        <p:spPr>
          <a:xfrm>
            <a:off x="681038" y="1818640"/>
            <a:ext cx="8543925" cy="43583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26"/>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6"/>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6"/>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101" name="Google Shape;101;p26"/>
          <p:cNvPicPr preferRelativeResize="0"/>
          <p:nvPr/>
        </p:nvPicPr>
        <p:blipFill rotWithShape="1">
          <a:blip r:embed="rId2">
            <a:alphaModFix/>
          </a:blip>
          <a:srcRect b="0" l="0" r="0" t="0"/>
          <a:stretch/>
        </p:blipFill>
        <p:spPr>
          <a:xfrm>
            <a:off x="438030" y="5781082"/>
            <a:ext cx="821214" cy="797941"/>
          </a:xfrm>
          <a:prstGeom prst="rect">
            <a:avLst/>
          </a:prstGeom>
          <a:noFill/>
          <a:ln>
            <a:noFill/>
          </a:ln>
        </p:spPr>
      </p:pic>
      <p:pic>
        <p:nvPicPr>
          <p:cNvPr id="102" name="Google Shape;102;p26"/>
          <p:cNvPicPr preferRelativeResize="0"/>
          <p:nvPr/>
        </p:nvPicPr>
        <p:blipFill rotWithShape="1">
          <a:blip r:embed="rId3">
            <a:alphaModFix/>
          </a:blip>
          <a:srcRect b="0" l="0" r="0" t="0"/>
          <a:stretch/>
        </p:blipFill>
        <p:spPr>
          <a:xfrm>
            <a:off x="6821633" y="1"/>
            <a:ext cx="3086607" cy="6857999"/>
          </a:xfrm>
          <a:prstGeom prst="rect">
            <a:avLst/>
          </a:prstGeom>
          <a:noFill/>
          <a:ln>
            <a:noFill/>
          </a:ln>
        </p:spPr>
      </p:pic>
      <p:sp>
        <p:nvSpPr>
          <p:cNvPr id="103" name="Google Shape;103;p26"/>
          <p:cNvSpPr txBox="1"/>
          <p:nvPr>
            <p:ph idx="2" type="body"/>
          </p:nvPr>
        </p:nvSpPr>
        <p:spPr>
          <a:xfrm>
            <a:off x="15007" y="28806"/>
            <a:ext cx="8306033" cy="720906"/>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showMasterSp="0">
  <p:cSld name="Titolo e contenuto">
    <p:spTree>
      <p:nvGrpSpPr>
        <p:cNvPr id="23" name="Shape 23"/>
        <p:cNvGrpSpPr/>
        <p:nvPr/>
      </p:nvGrpSpPr>
      <p:grpSpPr>
        <a:xfrm>
          <a:off x="0" y="0"/>
          <a:ext cx="0" cy="0"/>
          <a:chOff x="0" y="0"/>
          <a:chExt cx="0" cy="0"/>
        </a:xfrm>
      </p:grpSpPr>
      <p:sp>
        <p:nvSpPr>
          <p:cNvPr id="24" name="Google Shape;24;p15"/>
          <p:cNvSpPr txBox="1"/>
          <p:nvPr>
            <p:ph idx="1" type="body"/>
          </p:nvPr>
        </p:nvSpPr>
        <p:spPr>
          <a:xfrm>
            <a:off x="681038" y="1818640"/>
            <a:ext cx="7946127" cy="43583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15"/>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70C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15"/>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5"/>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5"/>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9" name="Google Shape;29;p15"/>
          <p:cNvPicPr preferRelativeResize="0"/>
          <p:nvPr/>
        </p:nvPicPr>
        <p:blipFill rotWithShape="1">
          <a:blip r:embed="rId2">
            <a:alphaModFix/>
          </a:blip>
          <a:srcRect b="0" l="0" r="0" t="0"/>
          <a:stretch/>
        </p:blipFill>
        <p:spPr>
          <a:xfrm>
            <a:off x="450243" y="6266108"/>
            <a:ext cx="576801" cy="455369"/>
          </a:xfrm>
          <a:prstGeom prst="rect">
            <a:avLst/>
          </a:prstGeom>
          <a:noFill/>
          <a:ln>
            <a:noFill/>
          </a:ln>
        </p:spPr>
      </p:pic>
      <p:pic>
        <p:nvPicPr>
          <p:cNvPr descr="Text, logo&#10;&#10;Description automatically generated" id="30" name="Google Shape;30;p15"/>
          <p:cNvPicPr preferRelativeResize="0"/>
          <p:nvPr/>
        </p:nvPicPr>
        <p:blipFill rotWithShape="1">
          <a:blip r:embed="rId3">
            <a:alphaModFix/>
          </a:blip>
          <a:srcRect b="0" l="0" r="0" t="0"/>
          <a:stretch/>
        </p:blipFill>
        <p:spPr>
          <a:xfrm>
            <a:off x="1142004" y="6312887"/>
            <a:ext cx="1030080" cy="375173"/>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showMasterSp="0" type="twoObj">
  <p:cSld name="TWO_OBJECTS">
    <p:spTree>
      <p:nvGrpSpPr>
        <p:cNvPr id="31" name="Shape 31"/>
        <p:cNvGrpSpPr/>
        <p:nvPr/>
      </p:nvGrpSpPr>
      <p:grpSpPr>
        <a:xfrm>
          <a:off x="0" y="0"/>
          <a:ext cx="0" cy="0"/>
          <a:chOff x="0" y="0"/>
          <a:chExt cx="0" cy="0"/>
        </a:xfrm>
      </p:grpSpPr>
      <p:sp>
        <p:nvSpPr>
          <p:cNvPr id="32" name="Google Shape;32;p16"/>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70C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16"/>
          <p:cNvSpPr txBox="1"/>
          <p:nvPr>
            <p:ph idx="1" type="body"/>
          </p:nvPr>
        </p:nvSpPr>
        <p:spPr>
          <a:xfrm>
            <a:off x="681038" y="1825625"/>
            <a:ext cx="421005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16"/>
          <p:cNvSpPr txBox="1"/>
          <p:nvPr>
            <p:ph idx="2" type="body"/>
          </p:nvPr>
        </p:nvSpPr>
        <p:spPr>
          <a:xfrm>
            <a:off x="5014913" y="1825625"/>
            <a:ext cx="421005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16"/>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6"/>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6"/>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38" name="Google Shape;38;p16"/>
          <p:cNvPicPr preferRelativeResize="0"/>
          <p:nvPr/>
        </p:nvPicPr>
        <p:blipFill rotWithShape="1">
          <a:blip r:embed="rId2">
            <a:alphaModFix/>
          </a:blip>
          <a:srcRect b="0" l="0" r="0" t="0"/>
          <a:stretch/>
        </p:blipFill>
        <p:spPr>
          <a:xfrm>
            <a:off x="450243" y="6266108"/>
            <a:ext cx="576801" cy="455369"/>
          </a:xfrm>
          <a:prstGeom prst="rect">
            <a:avLst/>
          </a:prstGeom>
          <a:noFill/>
          <a:ln>
            <a:noFill/>
          </a:ln>
        </p:spPr>
      </p:pic>
      <p:pic>
        <p:nvPicPr>
          <p:cNvPr descr="Text, logo&#10;&#10;Description automatically generated" id="39" name="Google Shape;39;p16"/>
          <p:cNvPicPr preferRelativeResize="0"/>
          <p:nvPr/>
        </p:nvPicPr>
        <p:blipFill rotWithShape="1">
          <a:blip r:embed="rId3">
            <a:alphaModFix/>
          </a:blip>
          <a:srcRect b="0" l="0" r="0" t="0"/>
          <a:stretch/>
        </p:blipFill>
        <p:spPr>
          <a:xfrm>
            <a:off x="1142004" y="6312887"/>
            <a:ext cx="1030080" cy="37517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showMasterSp="0" type="secHead">
  <p:cSld name="SECTION_HEADER">
    <p:spTree>
      <p:nvGrpSpPr>
        <p:cNvPr id="40" name="Shape 40"/>
        <p:cNvGrpSpPr/>
        <p:nvPr/>
      </p:nvGrpSpPr>
      <p:grpSpPr>
        <a:xfrm>
          <a:off x="0" y="0"/>
          <a:ext cx="0" cy="0"/>
          <a:chOff x="0" y="0"/>
          <a:chExt cx="0" cy="0"/>
        </a:xfrm>
      </p:grpSpPr>
      <p:sp>
        <p:nvSpPr>
          <p:cNvPr id="41" name="Google Shape;41;p17"/>
          <p:cNvSpPr txBox="1"/>
          <p:nvPr>
            <p:ph type="title"/>
          </p:nvPr>
        </p:nvSpPr>
        <p:spPr>
          <a:xfrm>
            <a:off x="675879" y="1709740"/>
            <a:ext cx="8543925"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0070C0"/>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675879" y="4589465"/>
            <a:ext cx="8543925"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3" name="Google Shape;43;p17"/>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7"/>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7"/>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showMasterSp="0" type="twoTxTwoObj">
  <p:cSld name="TWO_OBJECTS_WITH_TEXT">
    <p:spTree>
      <p:nvGrpSpPr>
        <p:cNvPr id="46" name="Shape 46"/>
        <p:cNvGrpSpPr/>
        <p:nvPr/>
      </p:nvGrpSpPr>
      <p:grpSpPr>
        <a:xfrm>
          <a:off x="0" y="0"/>
          <a:ext cx="0" cy="0"/>
          <a:chOff x="0" y="0"/>
          <a:chExt cx="0" cy="0"/>
        </a:xfrm>
      </p:grpSpPr>
      <p:sp>
        <p:nvSpPr>
          <p:cNvPr id="47" name="Google Shape;47;p18"/>
          <p:cNvSpPr txBox="1"/>
          <p:nvPr>
            <p:ph type="title"/>
          </p:nvPr>
        </p:nvSpPr>
        <p:spPr>
          <a:xfrm>
            <a:off x="682328" y="365127"/>
            <a:ext cx="8543925"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70C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8"/>
          <p:cNvSpPr txBox="1"/>
          <p:nvPr>
            <p:ph idx="1" type="body"/>
          </p:nvPr>
        </p:nvSpPr>
        <p:spPr>
          <a:xfrm>
            <a:off x="682329" y="1681163"/>
            <a:ext cx="4190702"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rgbClr val="002060"/>
              </a:buClr>
              <a:buSzPts val="2400"/>
              <a:buNone/>
              <a:defRPr b="1" sz="2400"/>
            </a:lvl1pPr>
            <a:lvl2pPr indent="-228600" lvl="1" marL="914400" algn="l">
              <a:lnSpc>
                <a:spcPct val="90000"/>
              </a:lnSpc>
              <a:spcBef>
                <a:spcPts val="500"/>
              </a:spcBef>
              <a:spcAft>
                <a:spcPts val="0"/>
              </a:spcAft>
              <a:buClr>
                <a:srgbClr val="002060"/>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18"/>
          <p:cNvSpPr txBox="1"/>
          <p:nvPr>
            <p:ph idx="2" type="body"/>
          </p:nvPr>
        </p:nvSpPr>
        <p:spPr>
          <a:xfrm>
            <a:off x="682329" y="2505075"/>
            <a:ext cx="4190702"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8"/>
          <p:cNvSpPr txBox="1"/>
          <p:nvPr>
            <p:ph idx="3" type="body"/>
          </p:nvPr>
        </p:nvSpPr>
        <p:spPr>
          <a:xfrm>
            <a:off x="5014913" y="1681163"/>
            <a:ext cx="4211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rgbClr val="002060"/>
              </a:buClr>
              <a:buSzPts val="2400"/>
              <a:buNone/>
              <a:defRPr b="1" sz="2400"/>
            </a:lvl1pPr>
            <a:lvl2pPr indent="-228600" lvl="1" marL="914400" algn="l">
              <a:lnSpc>
                <a:spcPct val="90000"/>
              </a:lnSpc>
              <a:spcBef>
                <a:spcPts val="500"/>
              </a:spcBef>
              <a:spcAft>
                <a:spcPts val="0"/>
              </a:spcAft>
              <a:buClr>
                <a:srgbClr val="002060"/>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1" name="Google Shape;51;p18"/>
          <p:cNvSpPr txBox="1"/>
          <p:nvPr>
            <p:ph idx="4" type="body"/>
          </p:nvPr>
        </p:nvSpPr>
        <p:spPr>
          <a:xfrm>
            <a:off x="5014913" y="2505075"/>
            <a:ext cx="4211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002060"/>
              </a:buClr>
              <a:buSzPts val="1800"/>
              <a:buChar char="•"/>
              <a:defRPr/>
            </a:lvl1pPr>
            <a:lvl2pPr indent="-342900" lvl="1" marL="914400" algn="l">
              <a:lnSpc>
                <a:spcPct val="90000"/>
              </a:lnSpc>
              <a:spcBef>
                <a:spcPts val="500"/>
              </a:spcBef>
              <a:spcAft>
                <a:spcPts val="0"/>
              </a:spcAft>
              <a:buClr>
                <a:srgbClr val="002060"/>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18"/>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8"/>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showMasterSp="0" type="titleOnly">
  <p:cSld name="TITLE_ONLY">
    <p:spTree>
      <p:nvGrpSpPr>
        <p:cNvPr id="55" name="Shape 55"/>
        <p:cNvGrpSpPr/>
        <p:nvPr/>
      </p:nvGrpSpPr>
      <p:grpSpPr>
        <a:xfrm>
          <a:off x="0" y="0"/>
          <a:ext cx="0" cy="0"/>
          <a:chOff x="0" y="0"/>
          <a:chExt cx="0" cy="0"/>
        </a:xfrm>
      </p:grpSpPr>
      <p:sp>
        <p:nvSpPr>
          <p:cNvPr id="56" name="Google Shape;56;p19"/>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70C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19"/>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9"/>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showMasterSp="0" type="blank">
  <p:cSld name="BLANK">
    <p:spTree>
      <p:nvGrpSpPr>
        <p:cNvPr id="60" name="Shape 60"/>
        <p:cNvGrpSpPr/>
        <p:nvPr/>
      </p:nvGrpSpPr>
      <p:grpSpPr>
        <a:xfrm>
          <a:off x="0" y="0"/>
          <a:ext cx="0" cy="0"/>
          <a:chOff x="0" y="0"/>
          <a:chExt cx="0" cy="0"/>
        </a:xfrm>
      </p:grpSpPr>
      <p:sp>
        <p:nvSpPr>
          <p:cNvPr id="61" name="Google Shape;61;p20"/>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0"/>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showMasterSp="0" type="objTx">
  <p:cSld name="OBJECT_WITH_CAPTION_TEXT">
    <p:spTree>
      <p:nvGrpSpPr>
        <p:cNvPr id="64" name="Shape 64"/>
        <p:cNvGrpSpPr/>
        <p:nvPr/>
      </p:nvGrpSpPr>
      <p:grpSpPr>
        <a:xfrm>
          <a:off x="0" y="0"/>
          <a:ext cx="0" cy="0"/>
          <a:chOff x="0" y="0"/>
          <a:chExt cx="0" cy="0"/>
        </a:xfrm>
      </p:grpSpPr>
      <p:sp>
        <p:nvSpPr>
          <p:cNvPr id="65" name="Google Shape;65;p21"/>
          <p:cNvSpPr txBox="1"/>
          <p:nvPr>
            <p:ph type="title"/>
          </p:nvPr>
        </p:nvSpPr>
        <p:spPr>
          <a:xfrm>
            <a:off x="682328" y="457200"/>
            <a:ext cx="3194943"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0070C0"/>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21"/>
          <p:cNvSpPr txBox="1"/>
          <p:nvPr>
            <p:ph idx="1" type="body"/>
          </p:nvPr>
        </p:nvSpPr>
        <p:spPr>
          <a:xfrm>
            <a:off x="4211340" y="987427"/>
            <a:ext cx="5014913"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rgbClr val="002060"/>
              </a:buClr>
              <a:buSzPts val="3200"/>
              <a:buChar char="•"/>
              <a:defRPr sz="3200"/>
            </a:lvl1pPr>
            <a:lvl2pPr indent="-406400" lvl="1" marL="914400" algn="l">
              <a:lnSpc>
                <a:spcPct val="90000"/>
              </a:lnSpc>
              <a:spcBef>
                <a:spcPts val="500"/>
              </a:spcBef>
              <a:spcAft>
                <a:spcPts val="0"/>
              </a:spcAft>
              <a:buClr>
                <a:srgbClr val="002060"/>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7" name="Google Shape;67;p21"/>
          <p:cNvSpPr txBox="1"/>
          <p:nvPr>
            <p:ph idx="2" type="body"/>
          </p:nvPr>
        </p:nvSpPr>
        <p:spPr>
          <a:xfrm>
            <a:off x="682328" y="2057400"/>
            <a:ext cx="3194943"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002060"/>
              </a:buClr>
              <a:buSzPts val="1600"/>
              <a:buNone/>
              <a:defRPr sz="1600"/>
            </a:lvl1pPr>
            <a:lvl2pPr indent="-228600" lvl="1" marL="914400" algn="l">
              <a:lnSpc>
                <a:spcPct val="90000"/>
              </a:lnSpc>
              <a:spcBef>
                <a:spcPts val="500"/>
              </a:spcBef>
              <a:spcAft>
                <a:spcPts val="0"/>
              </a:spcAft>
              <a:buClr>
                <a:srgbClr val="002060"/>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8" name="Google Shape;68;p21"/>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1"/>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1"/>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showMasterSp="0" type="picTx">
  <p:cSld name="PICTURE_WITH_CAPTION_TEXT">
    <p:spTree>
      <p:nvGrpSpPr>
        <p:cNvPr id="71" name="Shape 71"/>
        <p:cNvGrpSpPr/>
        <p:nvPr/>
      </p:nvGrpSpPr>
      <p:grpSpPr>
        <a:xfrm>
          <a:off x="0" y="0"/>
          <a:ext cx="0" cy="0"/>
          <a:chOff x="0" y="0"/>
          <a:chExt cx="0" cy="0"/>
        </a:xfrm>
      </p:grpSpPr>
      <p:sp>
        <p:nvSpPr>
          <p:cNvPr id="72" name="Google Shape;72;p22"/>
          <p:cNvSpPr txBox="1"/>
          <p:nvPr>
            <p:ph type="title"/>
          </p:nvPr>
        </p:nvSpPr>
        <p:spPr>
          <a:xfrm>
            <a:off x="682328" y="457200"/>
            <a:ext cx="3194943"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0070C0"/>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22"/>
          <p:cNvSpPr/>
          <p:nvPr>
            <p:ph idx="2" type="pic"/>
          </p:nvPr>
        </p:nvSpPr>
        <p:spPr>
          <a:xfrm>
            <a:off x="4211340" y="987427"/>
            <a:ext cx="5014913" cy="4873625"/>
          </a:xfrm>
          <a:prstGeom prst="rect">
            <a:avLst/>
          </a:prstGeom>
          <a:noFill/>
          <a:ln>
            <a:noFill/>
          </a:ln>
        </p:spPr>
      </p:sp>
      <p:sp>
        <p:nvSpPr>
          <p:cNvPr id="74" name="Google Shape;74;p22"/>
          <p:cNvSpPr txBox="1"/>
          <p:nvPr>
            <p:ph idx="1" type="body"/>
          </p:nvPr>
        </p:nvSpPr>
        <p:spPr>
          <a:xfrm>
            <a:off x="682328" y="2057400"/>
            <a:ext cx="3194943"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002060"/>
              </a:buClr>
              <a:buSzPts val="1600"/>
              <a:buNone/>
              <a:defRPr sz="1600"/>
            </a:lvl1pPr>
            <a:lvl2pPr indent="-228600" lvl="1" marL="914400" algn="l">
              <a:lnSpc>
                <a:spcPct val="90000"/>
              </a:lnSpc>
              <a:spcBef>
                <a:spcPts val="500"/>
              </a:spcBef>
              <a:spcAft>
                <a:spcPts val="0"/>
              </a:spcAft>
              <a:buClr>
                <a:srgbClr val="002060"/>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5" name="Google Shape;75;p22"/>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8.xml"/><Relationship Id="rId10" Type="http://schemas.openxmlformats.org/officeDocument/2006/relationships/slideLayout" Target="../slideLayouts/slideLayout7.xml"/><Relationship Id="rId13" Type="http://schemas.openxmlformats.org/officeDocument/2006/relationships/slideLayout" Target="../slideLayouts/slideLayout10.xml"/><Relationship Id="rId12" Type="http://schemas.openxmlformats.org/officeDocument/2006/relationships/slideLayout" Target="../slideLayouts/slideLayout9.xml"/><Relationship Id="rId1" Type="http://schemas.openxmlformats.org/officeDocument/2006/relationships/image" Target="../media/image2.png"/><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slideLayout" Target="../slideLayouts/slideLayout1.xml"/><Relationship Id="rId9" Type="http://schemas.openxmlformats.org/officeDocument/2006/relationships/slideLayout" Target="../slideLayouts/slideLayout6.xml"/><Relationship Id="rId15" Type="http://schemas.openxmlformats.org/officeDocument/2006/relationships/slideLayout" Target="../slideLayouts/slideLayout12.xml"/><Relationship Id="rId14" Type="http://schemas.openxmlformats.org/officeDocument/2006/relationships/slideLayout" Target="../slideLayouts/slideLayout11.xml"/><Relationship Id="rId17" Type="http://schemas.openxmlformats.org/officeDocument/2006/relationships/theme" Target="../theme/theme2.xml"/><Relationship Id="rId16" Type="http://schemas.openxmlformats.org/officeDocument/2006/relationships/slideLayout" Target="../slideLayouts/slideLayout13.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0070C0"/>
              </a:buClr>
              <a:buSzPts val="4400"/>
              <a:buFont typeface="Calibri"/>
              <a:buNone/>
              <a:defRPr b="0" i="0" sz="4400" u="none" cap="none" strike="noStrike">
                <a:solidFill>
                  <a:srgbClr val="0070C0"/>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3"/>
          <p:cNvSpPr txBox="1"/>
          <p:nvPr>
            <p:ph idx="1" type="body"/>
          </p:nvPr>
        </p:nvSpPr>
        <p:spPr>
          <a:xfrm>
            <a:off x="681038" y="1818640"/>
            <a:ext cx="8543925" cy="4358322"/>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002060"/>
              </a:buClr>
              <a:buSzPts val="2800"/>
              <a:buFont typeface="Arial"/>
              <a:buChar char="•"/>
              <a:defRPr b="0" i="0" sz="2800" u="none" cap="none" strike="noStrike">
                <a:solidFill>
                  <a:srgbClr val="002060"/>
                </a:solidFill>
                <a:latin typeface="Calibri"/>
                <a:ea typeface="Calibri"/>
                <a:cs typeface="Calibri"/>
                <a:sym typeface="Calibri"/>
              </a:defRPr>
            </a:lvl1pPr>
            <a:lvl2pPr indent="-381000" lvl="1" marL="914400" marR="0" rtl="0" algn="l">
              <a:lnSpc>
                <a:spcPct val="90000"/>
              </a:lnSpc>
              <a:spcBef>
                <a:spcPts val="500"/>
              </a:spcBef>
              <a:spcAft>
                <a:spcPts val="0"/>
              </a:spcAft>
              <a:buClr>
                <a:srgbClr val="002060"/>
              </a:buClr>
              <a:buSzPts val="2400"/>
              <a:buFont typeface="Arial"/>
              <a:buChar char="•"/>
              <a:defRPr b="0" i="0" sz="2400" u="none" cap="none" strike="noStrike">
                <a:solidFill>
                  <a:srgbClr val="002060"/>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002060"/>
                </a:solidFill>
                <a:latin typeface="Calibri"/>
                <a:ea typeface="Calibri"/>
                <a:cs typeface="Calibri"/>
                <a:sym typeface="Calibri"/>
              </a:defRPr>
            </a:lvl1pPr>
            <a:lvl2pPr indent="0" lvl="1" marL="0" marR="0" rtl="0" algn="r">
              <a:spcBef>
                <a:spcPts val="0"/>
              </a:spcBef>
              <a:buNone/>
              <a:defRPr b="0" i="0" sz="1200" u="none" cap="none" strike="noStrike">
                <a:solidFill>
                  <a:srgbClr val="002060"/>
                </a:solidFill>
                <a:latin typeface="Calibri"/>
                <a:ea typeface="Calibri"/>
                <a:cs typeface="Calibri"/>
                <a:sym typeface="Calibri"/>
              </a:defRPr>
            </a:lvl2pPr>
            <a:lvl3pPr indent="0" lvl="2" marL="0" marR="0" rtl="0" algn="r">
              <a:spcBef>
                <a:spcPts val="0"/>
              </a:spcBef>
              <a:buNone/>
              <a:defRPr b="0" i="0" sz="1200" u="none" cap="none" strike="noStrike">
                <a:solidFill>
                  <a:srgbClr val="002060"/>
                </a:solidFill>
                <a:latin typeface="Calibri"/>
                <a:ea typeface="Calibri"/>
                <a:cs typeface="Calibri"/>
                <a:sym typeface="Calibri"/>
              </a:defRPr>
            </a:lvl3pPr>
            <a:lvl4pPr indent="0" lvl="3" marL="0" marR="0" rtl="0" algn="r">
              <a:spcBef>
                <a:spcPts val="0"/>
              </a:spcBef>
              <a:buNone/>
              <a:defRPr b="0" i="0" sz="1200" u="none" cap="none" strike="noStrike">
                <a:solidFill>
                  <a:srgbClr val="002060"/>
                </a:solidFill>
                <a:latin typeface="Calibri"/>
                <a:ea typeface="Calibri"/>
                <a:cs typeface="Calibri"/>
                <a:sym typeface="Calibri"/>
              </a:defRPr>
            </a:lvl4pPr>
            <a:lvl5pPr indent="0" lvl="4" marL="0" marR="0" rtl="0" algn="r">
              <a:spcBef>
                <a:spcPts val="0"/>
              </a:spcBef>
              <a:buNone/>
              <a:defRPr b="0" i="0" sz="1200" u="none" cap="none" strike="noStrike">
                <a:solidFill>
                  <a:srgbClr val="002060"/>
                </a:solidFill>
                <a:latin typeface="Calibri"/>
                <a:ea typeface="Calibri"/>
                <a:cs typeface="Calibri"/>
                <a:sym typeface="Calibri"/>
              </a:defRPr>
            </a:lvl5pPr>
            <a:lvl6pPr indent="0" lvl="5" marL="0" marR="0" rtl="0" algn="r">
              <a:spcBef>
                <a:spcPts val="0"/>
              </a:spcBef>
              <a:buNone/>
              <a:defRPr b="0" i="0" sz="1200" u="none" cap="none" strike="noStrike">
                <a:solidFill>
                  <a:srgbClr val="002060"/>
                </a:solidFill>
                <a:latin typeface="Calibri"/>
                <a:ea typeface="Calibri"/>
                <a:cs typeface="Calibri"/>
                <a:sym typeface="Calibri"/>
              </a:defRPr>
            </a:lvl6pPr>
            <a:lvl7pPr indent="0" lvl="6" marL="0" marR="0" rtl="0" algn="r">
              <a:spcBef>
                <a:spcPts val="0"/>
              </a:spcBef>
              <a:buNone/>
              <a:defRPr b="0" i="0" sz="1200" u="none" cap="none" strike="noStrike">
                <a:solidFill>
                  <a:srgbClr val="002060"/>
                </a:solidFill>
                <a:latin typeface="Calibri"/>
                <a:ea typeface="Calibri"/>
                <a:cs typeface="Calibri"/>
                <a:sym typeface="Calibri"/>
              </a:defRPr>
            </a:lvl7pPr>
            <a:lvl8pPr indent="0" lvl="7" marL="0" marR="0" rtl="0" algn="r">
              <a:spcBef>
                <a:spcPts val="0"/>
              </a:spcBef>
              <a:buNone/>
              <a:defRPr b="0" i="0" sz="1200" u="none" cap="none" strike="noStrike">
                <a:solidFill>
                  <a:srgbClr val="002060"/>
                </a:solidFill>
                <a:latin typeface="Calibri"/>
                <a:ea typeface="Calibri"/>
                <a:cs typeface="Calibri"/>
                <a:sym typeface="Calibri"/>
              </a:defRPr>
            </a:lvl8pPr>
            <a:lvl9pPr indent="0" lvl="8" marL="0" marR="0" rtl="0" algn="r">
              <a:spcBef>
                <a:spcPts val="0"/>
              </a:spcBef>
              <a:buNone/>
              <a:defRPr b="0" i="0" sz="1200" u="none" cap="none" strike="noStrike">
                <a:solidFill>
                  <a:srgbClr val="002060"/>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5" name="Google Shape;15;p13"/>
          <p:cNvPicPr preferRelativeResize="0"/>
          <p:nvPr/>
        </p:nvPicPr>
        <p:blipFill rotWithShape="1">
          <a:blip r:embed="rId1">
            <a:alphaModFix/>
          </a:blip>
          <a:srcRect b="-19173" l="-7035" r="-6941" t="-16174"/>
          <a:stretch/>
        </p:blipFill>
        <p:spPr>
          <a:xfrm>
            <a:off x="515451" y="6110471"/>
            <a:ext cx="797364" cy="747529"/>
          </a:xfrm>
          <a:prstGeom prst="rect">
            <a:avLst/>
          </a:prstGeom>
          <a:noFill/>
          <a:ln>
            <a:noFill/>
          </a:ln>
        </p:spPr>
      </p:pic>
      <p:pic>
        <p:nvPicPr>
          <p:cNvPr descr="Politecnico di Bari" id="16" name="Google Shape;16;p13"/>
          <p:cNvPicPr preferRelativeResize="0"/>
          <p:nvPr/>
        </p:nvPicPr>
        <p:blipFill rotWithShape="1">
          <a:blip r:embed="rId2">
            <a:alphaModFix/>
          </a:blip>
          <a:srcRect b="0" l="0" r="50000" t="0"/>
          <a:stretch/>
        </p:blipFill>
        <p:spPr>
          <a:xfrm>
            <a:off x="1343248" y="6176962"/>
            <a:ext cx="607104" cy="597764"/>
          </a:xfrm>
          <a:prstGeom prst="rect">
            <a:avLst/>
          </a:prstGeom>
          <a:noFill/>
          <a:ln>
            <a:noFill/>
          </a:ln>
        </p:spPr>
      </p:pic>
      <p:pic>
        <p:nvPicPr>
          <p:cNvPr id="17" name="Google Shape;17;p13"/>
          <p:cNvPicPr preferRelativeResize="0"/>
          <p:nvPr/>
        </p:nvPicPr>
        <p:blipFill rotWithShape="1">
          <a:blip r:embed="rId3">
            <a:alphaModFix/>
          </a:blip>
          <a:srcRect b="0" l="0" r="0" t="0"/>
          <a:stretch/>
        </p:blipFill>
        <p:spPr>
          <a:xfrm>
            <a:off x="8656069" y="4992577"/>
            <a:ext cx="1010725" cy="79794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08" name="Shape 108"/>
        <p:cNvGrpSpPr/>
        <p:nvPr/>
      </p:nvGrpSpPr>
      <p:grpSpPr>
        <a:xfrm>
          <a:off x="0" y="0"/>
          <a:ext cx="0" cy="0"/>
          <a:chOff x="0" y="0"/>
          <a:chExt cx="0" cy="0"/>
        </a:xfrm>
      </p:grpSpPr>
      <p:sp>
        <p:nvSpPr>
          <p:cNvPr id="109" name="Google Shape;109;p1"/>
          <p:cNvSpPr txBox="1"/>
          <p:nvPr>
            <p:ph type="ctrTitle"/>
          </p:nvPr>
        </p:nvSpPr>
        <p:spPr>
          <a:xfrm>
            <a:off x="742950" y="1122363"/>
            <a:ext cx="8420100" cy="2306637"/>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rgbClr val="002060"/>
              </a:buClr>
              <a:buSzPct val="100000"/>
              <a:buFont typeface="Calibri"/>
              <a:buNone/>
            </a:pPr>
            <a:r>
              <a:rPr lang="en-US"/>
              <a:t>MSc programme in </a:t>
            </a:r>
            <a:br>
              <a:rPr lang="en-US"/>
            </a:br>
            <a:r>
              <a:rPr lang="en-US"/>
              <a:t>Industrial Engineering &amp; Management</a:t>
            </a:r>
            <a:endParaRPr/>
          </a:p>
        </p:txBody>
      </p:sp>
      <p:sp>
        <p:nvSpPr>
          <p:cNvPr id="110" name="Google Shape;110;p1"/>
          <p:cNvSpPr txBox="1"/>
          <p:nvPr>
            <p:ph idx="1" type="subTitle"/>
          </p:nvPr>
        </p:nvSpPr>
        <p:spPr>
          <a:xfrm>
            <a:off x="1238250" y="4972050"/>
            <a:ext cx="7429500" cy="107442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0070C0"/>
              </a:buClr>
              <a:buSzPts val="4000"/>
              <a:buNone/>
            </a:pPr>
            <a:r>
              <a:rPr lang="en-US"/>
              <a:t>Linköping University</a:t>
            </a:r>
            <a:endParaRPr u="sng"/>
          </a:p>
          <a:p>
            <a:pPr indent="0" lvl="0" marL="0" rtl="0" algn="ctr">
              <a:lnSpc>
                <a:spcPct val="90000"/>
              </a:lnSpc>
              <a:spcBef>
                <a:spcPts val="1000"/>
              </a:spcBef>
              <a:spcAft>
                <a:spcPts val="0"/>
              </a:spcAft>
              <a:buClr>
                <a:srgbClr val="0070C0"/>
              </a:buClr>
              <a:buSzPts val="4000"/>
              <a:buNone/>
            </a:pPr>
            <a:r>
              <a:t/>
            </a:r>
            <a:endParaRPr u="sng"/>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0"/>
          <p:cNvSpPr txBox="1"/>
          <p:nvPr>
            <p:ph type="title"/>
          </p:nvPr>
        </p:nvSpPr>
        <p:spPr>
          <a:xfrm>
            <a:off x="345991" y="52268"/>
            <a:ext cx="8543925" cy="949041"/>
          </a:xfrm>
          <a:prstGeom prst="rect">
            <a:avLst/>
          </a:prstGeom>
          <a:no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b="1" lang="en-US">
                <a:solidFill>
                  <a:srgbClr val="304987"/>
                </a:solidFill>
              </a:rPr>
              <a:t>IE3: LiU IE&amp;M proposal</a:t>
            </a:r>
            <a:endParaRPr/>
          </a:p>
        </p:txBody>
      </p:sp>
      <p:sp>
        <p:nvSpPr>
          <p:cNvPr id="226" name="Google Shape;226;p10"/>
          <p:cNvSpPr txBox="1"/>
          <p:nvPr>
            <p:ph idx="2" type="body"/>
          </p:nvPr>
        </p:nvSpPr>
        <p:spPr>
          <a:xfrm>
            <a:off x="4861349" y="1696872"/>
            <a:ext cx="4898891"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002060"/>
              </a:buClr>
              <a:buSzPts val="1200"/>
              <a:buChar char="•"/>
            </a:pPr>
            <a:r>
              <a:rPr lang="en-US" sz="1200"/>
              <a:t>overview of the production planning systems regarding manufacturing companies</a:t>
            </a:r>
            <a:endParaRPr/>
          </a:p>
          <a:p>
            <a:pPr indent="-228600" lvl="0" marL="228600" rtl="0" algn="l">
              <a:lnSpc>
                <a:spcPct val="90000"/>
              </a:lnSpc>
              <a:spcBef>
                <a:spcPts val="0"/>
              </a:spcBef>
              <a:spcAft>
                <a:spcPts val="0"/>
              </a:spcAft>
              <a:buClr>
                <a:srgbClr val="002060"/>
              </a:buClr>
              <a:buSzPts val="1200"/>
              <a:buChar char="•"/>
            </a:pPr>
            <a:r>
              <a:rPr lang="en-US" sz="1200"/>
              <a:t>solve manufacturing planning and control problems using appropriate techniques</a:t>
            </a:r>
            <a:endParaRPr/>
          </a:p>
          <a:p>
            <a:pPr indent="-228600" lvl="0" marL="228600" rtl="0" algn="l">
              <a:lnSpc>
                <a:spcPct val="90000"/>
              </a:lnSpc>
              <a:spcBef>
                <a:spcPts val="0"/>
              </a:spcBef>
              <a:spcAft>
                <a:spcPts val="0"/>
              </a:spcAft>
              <a:buClr>
                <a:srgbClr val="002060"/>
              </a:buClr>
              <a:buSzPts val="1200"/>
              <a:buChar char="•"/>
            </a:pPr>
            <a:r>
              <a:rPr lang="en-US" sz="1200"/>
              <a:t>design production planning systems in different manufacturing environments</a:t>
            </a:r>
            <a:endParaRPr/>
          </a:p>
          <a:p>
            <a:pPr indent="-228600" lvl="0" marL="228600" rtl="0" algn="l">
              <a:lnSpc>
                <a:spcPct val="90000"/>
              </a:lnSpc>
              <a:spcBef>
                <a:spcPts val="0"/>
              </a:spcBef>
              <a:spcAft>
                <a:spcPts val="0"/>
              </a:spcAft>
              <a:buClr>
                <a:srgbClr val="002060"/>
              </a:buClr>
              <a:buSzPts val="1200"/>
              <a:buChar char="•"/>
            </a:pPr>
            <a:r>
              <a:rPr lang="en-US" sz="1200"/>
              <a:t>planning system for material and production management at all decision levels</a:t>
            </a:r>
            <a:endParaRPr sz="1200"/>
          </a:p>
          <a:p>
            <a:pPr indent="-152400" lvl="0" marL="228600" rtl="0" algn="l">
              <a:lnSpc>
                <a:spcPct val="90000"/>
              </a:lnSpc>
              <a:spcBef>
                <a:spcPts val="0"/>
              </a:spcBef>
              <a:spcAft>
                <a:spcPts val="0"/>
              </a:spcAft>
              <a:buClr>
                <a:srgbClr val="002060"/>
              </a:buClr>
              <a:buSzPts val="1200"/>
              <a:buNone/>
            </a:pPr>
            <a:r>
              <a:t/>
            </a:r>
            <a:endParaRPr sz="1200"/>
          </a:p>
          <a:p>
            <a:pPr indent="-228600" lvl="0" marL="228600" rtl="0" algn="l">
              <a:lnSpc>
                <a:spcPct val="90000"/>
              </a:lnSpc>
              <a:spcBef>
                <a:spcPts val="0"/>
              </a:spcBef>
              <a:spcAft>
                <a:spcPts val="0"/>
              </a:spcAft>
              <a:buClr>
                <a:srgbClr val="002060"/>
              </a:buClr>
              <a:buSzPts val="1200"/>
              <a:buChar char="•"/>
            </a:pPr>
            <a:r>
              <a:rPr lang="en-US" sz="1200"/>
              <a:t>historical the development of Lean Production and the principles and concepts of Lean Production</a:t>
            </a:r>
            <a:endParaRPr/>
          </a:p>
          <a:p>
            <a:pPr indent="-228600" lvl="0" marL="228600" rtl="0" algn="l">
              <a:lnSpc>
                <a:spcPct val="90000"/>
              </a:lnSpc>
              <a:spcBef>
                <a:spcPts val="0"/>
              </a:spcBef>
              <a:spcAft>
                <a:spcPts val="0"/>
              </a:spcAft>
              <a:buClr>
                <a:srgbClr val="002060"/>
              </a:buClr>
              <a:buSzPts val="1200"/>
              <a:buChar char="•"/>
            </a:pPr>
            <a:r>
              <a:rPr lang="en-US" sz="1200"/>
              <a:t>tools and methods such as VSM, 5S, Jidoka, Heijunka to eliminate waste in the system</a:t>
            </a:r>
            <a:endParaRPr/>
          </a:p>
          <a:p>
            <a:pPr indent="-228600" lvl="0" marL="228600" rtl="0" algn="l">
              <a:lnSpc>
                <a:spcPct val="90000"/>
              </a:lnSpc>
              <a:spcBef>
                <a:spcPts val="0"/>
              </a:spcBef>
              <a:spcAft>
                <a:spcPts val="0"/>
              </a:spcAft>
              <a:buClr>
                <a:srgbClr val="002060"/>
              </a:buClr>
              <a:buSzPts val="1200"/>
              <a:buChar char="•"/>
            </a:pPr>
            <a:r>
              <a:rPr lang="en-US" sz="1200"/>
              <a:t>solutions for how industrial and service organizations can achieve more efficient processes using Lean</a:t>
            </a:r>
            <a:endParaRPr/>
          </a:p>
          <a:p>
            <a:pPr indent="-152400" lvl="0" marL="228600" rtl="0" algn="l">
              <a:lnSpc>
                <a:spcPct val="90000"/>
              </a:lnSpc>
              <a:spcBef>
                <a:spcPts val="0"/>
              </a:spcBef>
              <a:spcAft>
                <a:spcPts val="0"/>
              </a:spcAft>
              <a:buClr>
                <a:srgbClr val="002060"/>
              </a:buClr>
              <a:buSzPts val="1200"/>
              <a:buNone/>
            </a:pPr>
            <a:r>
              <a:t/>
            </a:r>
            <a:endParaRPr sz="1200"/>
          </a:p>
          <a:p>
            <a:pPr indent="-228600" lvl="0" marL="228600" rtl="0" algn="l">
              <a:lnSpc>
                <a:spcPct val="90000"/>
              </a:lnSpc>
              <a:spcBef>
                <a:spcPts val="0"/>
              </a:spcBef>
              <a:spcAft>
                <a:spcPts val="0"/>
              </a:spcAft>
              <a:buClr>
                <a:srgbClr val="002060"/>
              </a:buClr>
              <a:buSzPts val="1200"/>
              <a:buChar char="•"/>
            </a:pPr>
            <a:r>
              <a:rPr lang="en-US" sz="1200"/>
              <a:t>advanced methods and techniques in planning and control in different industrial environments</a:t>
            </a:r>
            <a:endParaRPr/>
          </a:p>
          <a:p>
            <a:pPr indent="-228600" lvl="0" marL="228600" rtl="0" algn="l">
              <a:lnSpc>
                <a:spcPct val="90000"/>
              </a:lnSpc>
              <a:spcBef>
                <a:spcPts val="0"/>
              </a:spcBef>
              <a:spcAft>
                <a:spcPts val="0"/>
              </a:spcAft>
              <a:buClr>
                <a:srgbClr val="002060"/>
              </a:buClr>
              <a:buSzPts val="1200"/>
              <a:buChar char="•"/>
            </a:pPr>
            <a:r>
              <a:rPr lang="en-US" sz="1200"/>
              <a:t>commercial ERP system applications</a:t>
            </a:r>
            <a:endParaRPr/>
          </a:p>
          <a:p>
            <a:pPr indent="-228600" lvl="0" marL="228600" rtl="0" algn="l">
              <a:lnSpc>
                <a:spcPct val="90000"/>
              </a:lnSpc>
              <a:spcBef>
                <a:spcPts val="0"/>
              </a:spcBef>
              <a:spcAft>
                <a:spcPts val="0"/>
              </a:spcAft>
              <a:buClr>
                <a:srgbClr val="002060"/>
              </a:buClr>
              <a:buSzPts val="1200"/>
              <a:buChar char="•"/>
            </a:pPr>
            <a:r>
              <a:rPr lang="en-US" sz="1200"/>
              <a:t>basic knowledge about the latest development in digitalization and how digitalization can be efficiently used in different industrial environments </a:t>
            </a:r>
            <a:endParaRPr/>
          </a:p>
          <a:p>
            <a:pPr indent="-152400" lvl="0" marL="228600" rtl="0" algn="l">
              <a:lnSpc>
                <a:spcPct val="90000"/>
              </a:lnSpc>
              <a:spcBef>
                <a:spcPts val="0"/>
              </a:spcBef>
              <a:spcAft>
                <a:spcPts val="0"/>
              </a:spcAft>
              <a:buClr>
                <a:srgbClr val="002060"/>
              </a:buClr>
              <a:buSzPts val="1200"/>
              <a:buNone/>
            </a:pPr>
            <a:r>
              <a:t/>
            </a:r>
            <a:endParaRPr sz="1200"/>
          </a:p>
          <a:p>
            <a:pPr indent="-152400" lvl="0" marL="228600" rtl="0" algn="l">
              <a:lnSpc>
                <a:spcPct val="90000"/>
              </a:lnSpc>
              <a:spcBef>
                <a:spcPts val="0"/>
              </a:spcBef>
              <a:spcAft>
                <a:spcPts val="0"/>
              </a:spcAft>
              <a:buClr>
                <a:srgbClr val="002060"/>
              </a:buClr>
              <a:buSzPts val="1200"/>
              <a:buNone/>
            </a:pPr>
            <a:r>
              <a:t/>
            </a:r>
            <a:endParaRPr sz="1200"/>
          </a:p>
          <a:p>
            <a:pPr indent="-228600" lvl="0" marL="228600" rtl="0" algn="l">
              <a:lnSpc>
                <a:spcPct val="90000"/>
              </a:lnSpc>
              <a:spcBef>
                <a:spcPts val="0"/>
              </a:spcBef>
              <a:spcAft>
                <a:spcPts val="0"/>
              </a:spcAft>
              <a:buClr>
                <a:srgbClr val="002060"/>
              </a:buClr>
              <a:buSzPts val="1200"/>
              <a:buChar char="•"/>
            </a:pPr>
            <a:r>
              <a:rPr lang="en-US" sz="1200"/>
              <a:t>relationships among business strategy, market strategy, product strategy and operations strategy</a:t>
            </a:r>
            <a:endParaRPr/>
          </a:p>
          <a:p>
            <a:pPr indent="-228600" lvl="0" marL="228600" rtl="0" algn="l">
              <a:lnSpc>
                <a:spcPct val="90000"/>
              </a:lnSpc>
              <a:spcBef>
                <a:spcPts val="0"/>
              </a:spcBef>
              <a:spcAft>
                <a:spcPts val="0"/>
              </a:spcAft>
              <a:buClr>
                <a:srgbClr val="002060"/>
              </a:buClr>
              <a:buSzPts val="1200"/>
              <a:buChar char="•"/>
            </a:pPr>
            <a:r>
              <a:rPr lang="en-US" sz="1200"/>
              <a:t>basic concepts and models for operations strategy analysis. </a:t>
            </a:r>
            <a:endParaRPr/>
          </a:p>
          <a:p>
            <a:pPr indent="-228600" lvl="0" marL="228600" rtl="0" algn="l">
              <a:lnSpc>
                <a:spcPct val="90000"/>
              </a:lnSpc>
              <a:spcBef>
                <a:spcPts val="0"/>
              </a:spcBef>
              <a:spcAft>
                <a:spcPts val="0"/>
              </a:spcAft>
              <a:buClr>
                <a:srgbClr val="002060"/>
              </a:buClr>
              <a:buSzPts val="1200"/>
              <a:buChar char="•"/>
            </a:pPr>
            <a:r>
              <a:rPr lang="en-US" sz="1200"/>
              <a:t>developing an operations strategy for different types of industrial firms </a:t>
            </a:r>
            <a:endParaRPr sz="1200"/>
          </a:p>
        </p:txBody>
      </p:sp>
      <p:sp>
        <p:nvSpPr>
          <p:cNvPr id="227" name="Google Shape;227;p10"/>
          <p:cNvSpPr/>
          <p:nvPr/>
        </p:nvSpPr>
        <p:spPr>
          <a:xfrm>
            <a:off x="787934" y="1206946"/>
            <a:ext cx="3232634"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Operations Management</a:t>
            </a:r>
            <a:endParaRPr/>
          </a:p>
        </p:txBody>
      </p:sp>
      <p:graphicFrame>
        <p:nvGraphicFramePr>
          <p:cNvPr id="228" name="Google Shape;228;p10"/>
          <p:cNvGraphicFramePr/>
          <p:nvPr/>
        </p:nvGraphicFramePr>
        <p:xfrm>
          <a:off x="124820" y="1703852"/>
          <a:ext cx="3000000" cy="3000000"/>
        </p:xfrm>
        <a:graphic>
          <a:graphicData uri="http://schemas.openxmlformats.org/drawingml/2006/table">
            <a:tbl>
              <a:tblPr>
                <a:noFill/>
                <a:tableStyleId>{D97E9C2D-6A4E-4788-A188-C5193409ED1A}</a:tableStyleId>
              </a:tblPr>
              <a:tblGrid>
                <a:gridCol w="1622400"/>
                <a:gridCol w="2259400"/>
                <a:gridCol w="614250"/>
              </a:tblGrid>
              <a:tr h="230625">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r>
              <a:tr h="181100">
                <a:tc rowSpan="3">
                  <a:txBody>
                    <a:bodyPr/>
                    <a:lstStyle/>
                    <a:p>
                      <a:pPr indent="0" lvl="0" marL="0" marR="0" rtl="0" algn="ctr">
                        <a:spcBef>
                          <a:spcPts val="0"/>
                        </a:spcBef>
                        <a:spcAft>
                          <a:spcPts val="0"/>
                        </a:spcAft>
                        <a:buNone/>
                      </a:pPr>
                      <a:r>
                        <a:rPr lang="en-US" sz="1100" u="none" cap="none" strike="noStrike"/>
                        <a:t>Manufacturing Planning and Control</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Laboratory work</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1</a:t>
                      </a:r>
                      <a:endParaRPr/>
                    </a:p>
                  </a:txBody>
                  <a:tcPr marT="7750" marB="0" marR="7750" marL="7750" anchor="b"/>
                </a:tc>
              </a:tr>
              <a:tr h="181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Written examination</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5</a:t>
                      </a:r>
                      <a:endParaRPr/>
                    </a:p>
                  </a:txBody>
                  <a:tcPr marT="7750" marB="0" marR="7750" marL="7750" anchor="b"/>
                </a:tc>
              </a:tr>
              <a:tr h="181100">
                <a:tc vMerge="1"/>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229" name="Google Shape;229;p10"/>
          <p:cNvGraphicFramePr/>
          <p:nvPr/>
        </p:nvGraphicFramePr>
        <p:xfrm>
          <a:off x="131801" y="3153164"/>
          <a:ext cx="3000000" cy="3000000"/>
        </p:xfrm>
        <a:graphic>
          <a:graphicData uri="http://schemas.openxmlformats.org/drawingml/2006/table">
            <a:tbl>
              <a:tblPr>
                <a:noFill/>
                <a:tableStyleId>{D97E9C2D-6A4E-4788-A188-C5193409ED1A}</a:tableStyleId>
              </a:tblPr>
              <a:tblGrid>
                <a:gridCol w="1622400"/>
                <a:gridCol w="2259400"/>
                <a:gridCol w="628225"/>
              </a:tblGrid>
              <a:tr h="230625">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r>
              <a:tr h="181100">
                <a:tc rowSpan="3">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Lean Production</a:t>
                      </a:r>
                      <a:endParaRPr/>
                    </a:p>
                  </a:txBody>
                  <a:tcPr marT="7750" marB="0" marR="7750" marL="7750" anchor="ctr"/>
                </a:tc>
                <a:tc>
                  <a:txBody>
                    <a:bodyPr/>
                    <a:lstStyle/>
                    <a:p>
                      <a:pPr indent="0" lvl="0" marL="0" marR="0" rtl="0" algn="l">
                        <a:spcBef>
                          <a:spcPts val="0"/>
                        </a:spcBef>
                        <a:spcAft>
                          <a:spcPts val="0"/>
                        </a:spcAft>
                        <a:buNone/>
                      </a:pPr>
                      <a:r>
                        <a:rPr lang="en-US" sz="1100" u="none" cap="none" strike="noStrike"/>
                        <a:t>Individual written test</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1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Assignments</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4</a:t>
                      </a:r>
                      <a:endParaRPr/>
                    </a:p>
                  </a:txBody>
                  <a:tcPr marT="7750" marB="0" marR="7750" marL="7750" anchor="b"/>
                </a:tc>
              </a:tr>
              <a:tr h="181100">
                <a:tc vMerge="1"/>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230" name="Google Shape;230;p10"/>
          <p:cNvGraphicFramePr/>
          <p:nvPr/>
        </p:nvGraphicFramePr>
        <p:xfrm>
          <a:off x="131801" y="4306172"/>
          <a:ext cx="3000000" cy="3000000"/>
        </p:xfrm>
        <a:graphic>
          <a:graphicData uri="http://schemas.openxmlformats.org/drawingml/2006/table">
            <a:tbl>
              <a:tblPr>
                <a:noFill/>
                <a:tableStyleId>{D97E9C2D-6A4E-4788-A188-C5193409ED1A}</a:tableStyleId>
              </a:tblPr>
              <a:tblGrid>
                <a:gridCol w="1622400"/>
                <a:gridCol w="2259400"/>
                <a:gridCol w="649150"/>
              </a:tblGrid>
              <a:tr h="230625">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r>
              <a:tr h="181100">
                <a:tc rowSpan="3">
                  <a:txBody>
                    <a:bodyPr/>
                    <a:lstStyle/>
                    <a:p>
                      <a:pPr indent="0" lvl="0" marL="0" marR="0" rtl="0" algn="ctr">
                        <a:spcBef>
                          <a:spcPts val="0"/>
                        </a:spcBef>
                        <a:spcAft>
                          <a:spcPts val="0"/>
                        </a:spcAft>
                        <a:buNone/>
                      </a:pPr>
                      <a:r>
                        <a:rPr lang="en-US" sz="1100" u="none" cap="none" strike="noStrike"/>
                        <a:t>Applied Planning and Control in OM</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lang="en-US" sz="1100" u="none" cap="none" strike="noStrike"/>
                        <a:t>Laboratory work</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1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Case report</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1100">
                <a:tc vMerge="1"/>
                <a:tc>
                  <a:txBody>
                    <a:bodyPr/>
                    <a:lstStyle/>
                    <a:p>
                      <a:pPr indent="0" lvl="0" marL="0" marR="0" rtl="0" algn="l">
                        <a:spcBef>
                          <a:spcPts val="0"/>
                        </a:spcBef>
                        <a:spcAft>
                          <a:spcPts val="0"/>
                        </a:spcAft>
                        <a:buNone/>
                      </a:pPr>
                      <a:r>
                        <a:rPr lang="en-US" sz="1100" u="none" cap="none" strike="noStrike"/>
                        <a:t>Written examination</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205850">
                <a:tc>
                  <a:txBody>
                    <a:bodyPr/>
                    <a:lstStyle/>
                    <a:p>
                      <a:pPr indent="0" lvl="0" marL="0" marR="0" rtl="0" algn="ctr">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l">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2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231" name="Google Shape;231;p10"/>
          <p:cNvGraphicFramePr/>
          <p:nvPr/>
        </p:nvGraphicFramePr>
        <p:xfrm>
          <a:off x="145760" y="5453040"/>
          <a:ext cx="3000000" cy="3000000"/>
        </p:xfrm>
        <a:graphic>
          <a:graphicData uri="http://schemas.openxmlformats.org/drawingml/2006/table">
            <a:tbl>
              <a:tblPr>
                <a:noFill/>
                <a:tableStyleId>{D97E9C2D-6A4E-4788-A188-C5193409ED1A}</a:tableStyleId>
              </a:tblPr>
              <a:tblGrid>
                <a:gridCol w="1622400"/>
                <a:gridCol w="2273350"/>
                <a:gridCol w="621225"/>
              </a:tblGrid>
              <a:tr h="230625">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Operations Strategy</a:t>
                      </a:r>
                      <a:endParaRPr sz="1100" u="none" cap="none" strike="noStrike"/>
                    </a:p>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lang="en-US" sz="1100" u="none" cap="none" strike="noStrike"/>
                        <a:t>Assignment</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4</a:t>
                      </a:r>
                      <a:endParaRPr/>
                    </a:p>
                  </a:txBody>
                  <a:tcPr marT="7750" marB="0" marR="7750" marL="7750" anchor="b"/>
                </a:tc>
              </a:tr>
              <a:tr h="181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Written examination</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1100">
                <a:tc vMerge="1"/>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sp>
        <p:nvSpPr>
          <p:cNvPr id="232" name="Google Shape;232;p10"/>
          <p:cNvSpPr/>
          <p:nvPr/>
        </p:nvSpPr>
        <p:spPr>
          <a:xfrm>
            <a:off x="6202448" y="1206946"/>
            <a:ext cx="1831708"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Main subjects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11"/>
          <p:cNvSpPr txBox="1"/>
          <p:nvPr>
            <p:ph type="title"/>
          </p:nvPr>
        </p:nvSpPr>
        <p:spPr>
          <a:xfrm>
            <a:off x="276189" y="167515"/>
            <a:ext cx="8543925" cy="949041"/>
          </a:xfrm>
          <a:prstGeom prst="rect">
            <a:avLst/>
          </a:prstGeom>
          <a:no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lang="en-US"/>
              <a:t> </a:t>
            </a:r>
            <a:r>
              <a:rPr b="1" lang="en-US">
                <a:solidFill>
                  <a:srgbClr val="304987"/>
                </a:solidFill>
              </a:rPr>
              <a:t>IE3: LiU IE&amp;M proposal</a:t>
            </a:r>
            <a:endParaRPr/>
          </a:p>
        </p:txBody>
      </p:sp>
      <p:sp>
        <p:nvSpPr>
          <p:cNvPr id="239" name="Google Shape;239;p11"/>
          <p:cNvSpPr txBox="1"/>
          <p:nvPr>
            <p:ph idx="2" type="body"/>
          </p:nvPr>
        </p:nvSpPr>
        <p:spPr>
          <a:xfrm>
            <a:off x="4909792" y="1779314"/>
            <a:ext cx="4701878"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2060"/>
              </a:buClr>
              <a:buSzPts val="1400"/>
              <a:buChar char="•"/>
            </a:pPr>
            <a:r>
              <a:rPr lang="en-US" sz="1400"/>
              <a:t>design and develop manufacturing operations using static and dynamic analysis models</a:t>
            </a:r>
            <a:endParaRPr/>
          </a:p>
          <a:p>
            <a:pPr indent="-228600" lvl="0" marL="228600" rtl="0" algn="l">
              <a:lnSpc>
                <a:spcPct val="90000"/>
              </a:lnSpc>
              <a:spcBef>
                <a:spcPts val="0"/>
              </a:spcBef>
              <a:spcAft>
                <a:spcPts val="0"/>
              </a:spcAft>
              <a:buClr>
                <a:srgbClr val="002060"/>
              </a:buClr>
              <a:buSzPts val="1400"/>
              <a:buChar char="•"/>
            </a:pPr>
            <a:r>
              <a:rPr lang="en-US" sz="1400"/>
              <a:t>cause-and-effect relationships within manufacturing operations relating to rate, inventory, and time</a:t>
            </a:r>
            <a:endParaRPr/>
          </a:p>
          <a:p>
            <a:pPr indent="-228600" lvl="0" marL="228600" rtl="0" algn="l">
              <a:lnSpc>
                <a:spcPct val="90000"/>
              </a:lnSpc>
              <a:spcBef>
                <a:spcPts val="0"/>
              </a:spcBef>
              <a:spcAft>
                <a:spcPts val="0"/>
              </a:spcAft>
              <a:buClr>
                <a:srgbClr val="002060"/>
              </a:buClr>
              <a:buSzPts val="1400"/>
              <a:buChar char="•"/>
            </a:pPr>
            <a:r>
              <a:rPr lang="en-US" sz="1400"/>
              <a:t>evaluating appropriate planning and control methods and contemporary development in operations management</a:t>
            </a:r>
            <a:endParaRPr/>
          </a:p>
          <a:p>
            <a:pPr indent="0" lvl="0" marL="0" rtl="0" algn="l">
              <a:lnSpc>
                <a:spcPct val="90000"/>
              </a:lnSpc>
              <a:spcBef>
                <a:spcPts val="0"/>
              </a:spcBef>
              <a:spcAft>
                <a:spcPts val="0"/>
              </a:spcAft>
              <a:buClr>
                <a:srgbClr val="002060"/>
              </a:buClr>
              <a:buSzPts val="1400"/>
              <a:buNone/>
            </a:pPr>
            <a:r>
              <a:t/>
            </a:r>
            <a:endParaRPr sz="1400"/>
          </a:p>
          <a:p>
            <a:pPr indent="-228600" lvl="0" marL="228600" rtl="0" algn="l">
              <a:lnSpc>
                <a:spcPct val="90000"/>
              </a:lnSpc>
              <a:spcBef>
                <a:spcPts val="0"/>
              </a:spcBef>
              <a:spcAft>
                <a:spcPts val="0"/>
              </a:spcAft>
              <a:buClr>
                <a:srgbClr val="002060"/>
              </a:buClr>
              <a:buSzPts val="1400"/>
              <a:buChar char="•"/>
            </a:pPr>
            <a:r>
              <a:rPr lang="en-US" sz="1400"/>
              <a:t>Basic and advanced machine learning models</a:t>
            </a:r>
            <a:endParaRPr/>
          </a:p>
          <a:p>
            <a:pPr indent="-228600" lvl="0" marL="228600" rtl="0" algn="l">
              <a:lnSpc>
                <a:spcPct val="90000"/>
              </a:lnSpc>
              <a:spcBef>
                <a:spcPts val="0"/>
              </a:spcBef>
              <a:spcAft>
                <a:spcPts val="0"/>
              </a:spcAft>
              <a:buClr>
                <a:srgbClr val="002060"/>
              </a:buClr>
              <a:buSzPts val="1400"/>
              <a:buChar char="•"/>
            </a:pPr>
            <a:r>
              <a:rPr lang="en-US" sz="1400"/>
              <a:t>Machine learning models in Operations Management area</a:t>
            </a:r>
            <a:endParaRPr/>
          </a:p>
          <a:p>
            <a:pPr indent="-228600" lvl="0" marL="228600" rtl="0" algn="l">
              <a:lnSpc>
                <a:spcPct val="90000"/>
              </a:lnSpc>
              <a:spcBef>
                <a:spcPts val="0"/>
              </a:spcBef>
              <a:spcAft>
                <a:spcPts val="0"/>
              </a:spcAft>
              <a:buClr>
                <a:srgbClr val="002060"/>
              </a:buClr>
              <a:buSzPts val="1400"/>
              <a:buChar char="•"/>
            </a:pPr>
            <a:r>
              <a:rPr lang="en-US" sz="1400"/>
              <a:t>Laboratory and project work where near industry cases are solved using machine learning</a:t>
            </a:r>
            <a:endParaRPr/>
          </a:p>
          <a:p>
            <a:pPr indent="0" lvl="0" marL="0" rtl="0" algn="l">
              <a:lnSpc>
                <a:spcPct val="90000"/>
              </a:lnSpc>
              <a:spcBef>
                <a:spcPts val="0"/>
              </a:spcBef>
              <a:spcAft>
                <a:spcPts val="0"/>
              </a:spcAft>
              <a:buClr>
                <a:srgbClr val="002060"/>
              </a:buClr>
              <a:buSzPts val="1400"/>
              <a:buNone/>
            </a:pPr>
            <a:r>
              <a:t/>
            </a:r>
            <a:endParaRPr sz="1400"/>
          </a:p>
          <a:p>
            <a:pPr indent="0" lvl="0" marL="0" rtl="0" algn="l">
              <a:lnSpc>
                <a:spcPct val="90000"/>
              </a:lnSpc>
              <a:spcBef>
                <a:spcPts val="0"/>
              </a:spcBef>
              <a:spcAft>
                <a:spcPts val="0"/>
              </a:spcAft>
              <a:buClr>
                <a:srgbClr val="002060"/>
              </a:buClr>
              <a:buSzPts val="1400"/>
              <a:buNone/>
            </a:pPr>
            <a:r>
              <a:t/>
            </a:r>
            <a:endParaRPr sz="1400"/>
          </a:p>
          <a:p>
            <a:pPr indent="-139700" lvl="0" marL="228600" rtl="0" algn="l">
              <a:lnSpc>
                <a:spcPct val="90000"/>
              </a:lnSpc>
              <a:spcBef>
                <a:spcPts val="0"/>
              </a:spcBef>
              <a:spcAft>
                <a:spcPts val="0"/>
              </a:spcAft>
              <a:buClr>
                <a:srgbClr val="002060"/>
              </a:buClr>
              <a:buSzPts val="1400"/>
              <a:buNone/>
            </a:pPr>
            <a:r>
              <a:t/>
            </a:r>
            <a:endParaRPr sz="1400"/>
          </a:p>
          <a:p>
            <a:pPr indent="-228600" lvl="0" marL="228600" rtl="0" algn="l">
              <a:lnSpc>
                <a:spcPct val="90000"/>
              </a:lnSpc>
              <a:spcBef>
                <a:spcPts val="0"/>
              </a:spcBef>
              <a:spcAft>
                <a:spcPts val="0"/>
              </a:spcAft>
              <a:buClr>
                <a:srgbClr val="002060"/>
              </a:buClr>
              <a:buSzPts val="1400"/>
              <a:buChar char="•"/>
            </a:pPr>
            <a:r>
              <a:rPr lang="en-US" sz="1400"/>
              <a:t>Students will solve, in project form, real Operations Management problems in different kinds of businesses. </a:t>
            </a:r>
            <a:endParaRPr/>
          </a:p>
          <a:p>
            <a:pPr indent="-228600" lvl="0" marL="228600" rtl="0" algn="l">
              <a:lnSpc>
                <a:spcPct val="90000"/>
              </a:lnSpc>
              <a:spcBef>
                <a:spcPts val="0"/>
              </a:spcBef>
              <a:spcAft>
                <a:spcPts val="0"/>
              </a:spcAft>
              <a:buClr>
                <a:srgbClr val="002060"/>
              </a:buClr>
              <a:buSzPts val="1400"/>
              <a:buChar char="•"/>
            </a:pPr>
            <a:r>
              <a:rPr lang="en-US" sz="1400"/>
              <a:t>Critical review of own and others’ work </a:t>
            </a:r>
            <a:endParaRPr/>
          </a:p>
          <a:p>
            <a:pPr indent="-228600" lvl="0" marL="228600" rtl="0" algn="l">
              <a:lnSpc>
                <a:spcPct val="90000"/>
              </a:lnSpc>
              <a:spcBef>
                <a:spcPts val="0"/>
              </a:spcBef>
              <a:spcAft>
                <a:spcPts val="0"/>
              </a:spcAft>
              <a:buClr>
                <a:srgbClr val="002060"/>
              </a:buClr>
              <a:buSzPts val="1400"/>
              <a:buChar char="•"/>
            </a:pPr>
            <a:r>
              <a:rPr lang="en-US" sz="1400"/>
              <a:t>Written and oral communication of the results of the project work during various phases of the project</a:t>
            </a:r>
            <a:endParaRPr/>
          </a:p>
          <a:p>
            <a:pPr indent="-152400" lvl="0" marL="228600" rtl="0" algn="l">
              <a:lnSpc>
                <a:spcPct val="90000"/>
              </a:lnSpc>
              <a:spcBef>
                <a:spcPts val="0"/>
              </a:spcBef>
              <a:spcAft>
                <a:spcPts val="0"/>
              </a:spcAft>
              <a:buClr>
                <a:srgbClr val="002060"/>
              </a:buClr>
              <a:buSzPts val="1200"/>
              <a:buNone/>
            </a:pPr>
            <a:r>
              <a:t/>
            </a:r>
            <a:endParaRPr sz="1200"/>
          </a:p>
        </p:txBody>
      </p:sp>
      <p:sp>
        <p:nvSpPr>
          <p:cNvPr id="240" name="Google Shape;240;p11"/>
          <p:cNvSpPr/>
          <p:nvPr/>
        </p:nvSpPr>
        <p:spPr>
          <a:xfrm>
            <a:off x="832207" y="1040212"/>
            <a:ext cx="3185968"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Specialization: </a:t>
            </a:r>
            <a:endParaRPr/>
          </a:p>
          <a:p>
            <a:pPr indent="0" lvl="0" marL="0" marR="0" rtl="0" algn="l">
              <a:spcBef>
                <a:spcPts val="0"/>
              </a:spcBef>
              <a:spcAft>
                <a:spcPts val="0"/>
              </a:spcAft>
              <a:buNone/>
            </a:pPr>
            <a:r>
              <a:rPr b="1" lang="en-US" sz="2000">
                <a:solidFill>
                  <a:srgbClr val="304987"/>
                </a:solidFill>
                <a:latin typeface="Calibri"/>
                <a:ea typeface="Calibri"/>
                <a:cs typeface="Calibri"/>
                <a:sym typeface="Calibri"/>
              </a:rPr>
              <a:t>“Operations Management”</a:t>
            </a:r>
            <a:endParaRPr/>
          </a:p>
        </p:txBody>
      </p:sp>
      <p:graphicFrame>
        <p:nvGraphicFramePr>
          <p:cNvPr id="241" name="Google Shape;241;p11"/>
          <p:cNvGraphicFramePr/>
          <p:nvPr/>
        </p:nvGraphicFramePr>
        <p:xfrm>
          <a:off x="194620" y="1807547"/>
          <a:ext cx="3000000" cy="3000000"/>
        </p:xfrm>
        <a:graphic>
          <a:graphicData uri="http://schemas.openxmlformats.org/drawingml/2006/table">
            <a:tbl>
              <a:tblPr>
                <a:noFill/>
                <a:tableStyleId>{D97E9C2D-6A4E-4788-A188-C5193409ED1A}</a:tableStyleId>
              </a:tblPr>
              <a:tblGrid>
                <a:gridCol w="1622400"/>
                <a:gridCol w="2259400"/>
                <a:gridCol w="607275"/>
              </a:tblGrid>
              <a:tr h="230625">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r>
              <a:tr h="181100">
                <a:tc rowSpan="3">
                  <a:txBody>
                    <a:bodyPr/>
                    <a:lstStyle/>
                    <a:p>
                      <a:pPr indent="0" lvl="0" marL="0" marR="0" rtl="0" algn="ctr">
                        <a:spcBef>
                          <a:spcPts val="0"/>
                        </a:spcBef>
                        <a:spcAft>
                          <a:spcPts val="0"/>
                        </a:spcAft>
                        <a:buNone/>
                      </a:pPr>
                      <a:r>
                        <a:rPr lang="en-US" sz="1100" u="none" cap="none" strike="noStrike"/>
                        <a:t>Design and Development of Manufacturing Operations</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Seminars</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3</a:t>
                      </a:r>
                      <a:endParaRPr/>
                    </a:p>
                  </a:txBody>
                  <a:tcPr marT="7750" marB="0" marR="7750" marL="7750" anchor="b"/>
                </a:tc>
              </a:tr>
              <a:tr h="181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Written examination</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3</a:t>
                      </a:r>
                      <a:endParaRPr/>
                    </a:p>
                  </a:txBody>
                  <a:tcPr marT="7750" marB="0" marR="7750" marL="7750" anchor="b"/>
                </a:tc>
              </a:tr>
              <a:tr h="181100">
                <a:tc vMerge="1"/>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242" name="Google Shape;242;p11"/>
          <p:cNvGraphicFramePr/>
          <p:nvPr/>
        </p:nvGraphicFramePr>
        <p:xfrm>
          <a:off x="222540" y="4496963"/>
          <a:ext cx="3000000" cy="3000000"/>
        </p:xfrm>
        <a:graphic>
          <a:graphicData uri="http://schemas.openxmlformats.org/drawingml/2006/table">
            <a:tbl>
              <a:tblPr>
                <a:noFill/>
                <a:tableStyleId>{D97E9C2D-6A4E-4788-A188-C5193409ED1A}</a:tableStyleId>
              </a:tblPr>
              <a:tblGrid>
                <a:gridCol w="1622400"/>
                <a:gridCol w="2245450"/>
                <a:gridCol w="593325"/>
              </a:tblGrid>
              <a:tr h="230625">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r>
              <a:tr h="181100">
                <a:tc rowSpan="3">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Operations management – Project course</a:t>
                      </a:r>
                      <a:endParaRPr/>
                    </a:p>
                  </a:txBody>
                  <a:tcPr marT="7750" marB="0" marR="7750" marL="7750" anchor="ctr"/>
                </a:tc>
                <a:tc>
                  <a:txBody>
                    <a:bodyPr/>
                    <a:lstStyle/>
                    <a:p>
                      <a:pPr indent="0" lvl="0" marL="0" marR="0" rtl="0" algn="l">
                        <a:spcBef>
                          <a:spcPts val="0"/>
                        </a:spcBef>
                        <a:spcAft>
                          <a:spcPts val="0"/>
                        </a:spcAft>
                        <a:buNone/>
                      </a:pPr>
                      <a:r>
                        <a:rPr lang="en-US" sz="1100" u="none" cap="none" strike="noStrike"/>
                        <a:t>Project work including planning report and halftime examination</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r h="181100">
                <a:tc vMerge="1"/>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r>
              <a:tr h="181100">
                <a:tc vMerge="1"/>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243" name="Google Shape;243;p11"/>
          <p:cNvGraphicFramePr/>
          <p:nvPr/>
        </p:nvGraphicFramePr>
        <p:xfrm>
          <a:off x="212070" y="3165153"/>
          <a:ext cx="3000000" cy="3000000"/>
        </p:xfrm>
        <a:graphic>
          <a:graphicData uri="http://schemas.openxmlformats.org/drawingml/2006/table">
            <a:tbl>
              <a:tblPr>
                <a:noFill/>
                <a:tableStyleId>{D97E9C2D-6A4E-4788-A188-C5193409ED1A}</a:tableStyleId>
              </a:tblPr>
              <a:tblGrid>
                <a:gridCol w="1622400"/>
                <a:gridCol w="2252425"/>
                <a:gridCol w="607275"/>
              </a:tblGrid>
              <a:tr h="230625">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 Machine learning in Operation Management</a:t>
                      </a:r>
                      <a:endParaRPr/>
                    </a:p>
                  </a:txBody>
                  <a:tcPr marT="7750" marB="0" marR="7750" marL="7750" anchor="ctr"/>
                </a:tc>
                <a:tc>
                  <a:txBody>
                    <a:bodyPr/>
                    <a:lstStyle/>
                    <a:p>
                      <a:pPr indent="0" lvl="0" marL="0" marR="0" rtl="0" algn="l">
                        <a:spcBef>
                          <a:spcPts val="0"/>
                        </a:spcBef>
                        <a:spcAft>
                          <a:spcPts val="0"/>
                        </a:spcAft>
                        <a:buNone/>
                      </a:pPr>
                      <a:r>
                        <a:rPr lang="en-US" sz="1100" u="none" cap="none" strike="noStrike"/>
                        <a:t>Laboratory work</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1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Project work</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1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Individual tests</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205850">
                <a:tc>
                  <a:txBody>
                    <a:bodyPr/>
                    <a:lstStyle/>
                    <a:p>
                      <a:pPr indent="0" lvl="0" marL="0" marR="0" rtl="0" algn="ctr">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l">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2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sp>
        <p:nvSpPr>
          <p:cNvPr id="244" name="Google Shape;244;p11"/>
          <p:cNvSpPr/>
          <p:nvPr/>
        </p:nvSpPr>
        <p:spPr>
          <a:xfrm>
            <a:off x="5526954" y="1194100"/>
            <a:ext cx="3185968"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Main subjects</a:t>
            </a:r>
            <a:endParaRPr/>
          </a:p>
        </p:txBody>
      </p:sp>
      <p:sp>
        <p:nvSpPr>
          <p:cNvPr id="245" name="Google Shape;245;p11"/>
          <p:cNvSpPr/>
          <p:nvPr/>
        </p:nvSpPr>
        <p:spPr>
          <a:xfrm>
            <a:off x="109110" y="1111337"/>
            <a:ext cx="4701877" cy="4521646"/>
          </a:xfrm>
          <a:prstGeom prst="roundRect">
            <a:avLst>
              <a:gd fmla="val 16667" name="adj"/>
            </a:avLst>
          </a:prstGeom>
          <a:no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2"/>
          <p:cNvSpPr txBox="1"/>
          <p:nvPr>
            <p:ph type="title"/>
          </p:nvPr>
        </p:nvSpPr>
        <p:spPr>
          <a:xfrm>
            <a:off x="276189" y="167515"/>
            <a:ext cx="8543925" cy="949041"/>
          </a:xfrm>
          <a:prstGeom prst="rect">
            <a:avLst/>
          </a:prstGeom>
          <a:no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lang="en-US"/>
              <a:t> </a:t>
            </a:r>
            <a:r>
              <a:rPr b="1" lang="en-US">
                <a:solidFill>
                  <a:srgbClr val="304987"/>
                </a:solidFill>
              </a:rPr>
              <a:t>IE3: LiU IE&amp;M proposal</a:t>
            </a:r>
            <a:endParaRPr/>
          </a:p>
        </p:txBody>
      </p:sp>
      <p:sp>
        <p:nvSpPr>
          <p:cNvPr id="252" name="Google Shape;252;p12"/>
          <p:cNvSpPr txBox="1"/>
          <p:nvPr>
            <p:ph idx="2" type="body"/>
          </p:nvPr>
        </p:nvSpPr>
        <p:spPr>
          <a:xfrm>
            <a:off x="4909791" y="1779314"/>
            <a:ext cx="4911283" cy="4351338"/>
          </a:xfrm>
          <a:prstGeom prst="rect">
            <a:avLst/>
          </a:prstGeom>
          <a:noFill/>
          <a:ln>
            <a:noFill/>
          </a:ln>
        </p:spPr>
        <p:txBody>
          <a:bodyPr anchorCtr="0" anchor="t" bIns="45700" lIns="91425" spcFirstLastPara="1" rIns="91425" wrap="square" tIns="45700">
            <a:normAutofit fontScale="47500" lnSpcReduction="20000"/>
          </a:bodyPr>
          <a:lstStyle/>
          <a:p>
            <a:pPr indent="0" lvl="0" marL="0" rtl="0" algn="l">
              <a:lnSpc>
                <a:spcPct val="90000"/>
              </a:lnSpc>
              <a:spcBef>
                <a:spcPts val="0"/>
              </a:spcBef>
              <a:spcAft>
                <a:spcPts val="0"/>
              </a:spcAft>
              <a:buClr>
                <a:srgbClr val="002060"/>
              </a:buClr>
              <a:buSzPct val="100000"/>
              <a:buNone/>
            </a:pPr>
            <a:r>
              <a:rPr lang="en-US"/>
              <a:t>The student shall be able to demonstrate ability in the areas of Knowledge of underlying sciences, Personal and professional skills, Teamwork and Communication. Therefore, the student shall be able to demonstrate ability to</a:t>
            </a:r>
            <a:endParaRPr/>
          </a:p>
          <a:p>
            <a:pPr indent="-228600" lvl="0" marL="228600" rtl="0" algn="l">
              <a:lnSpc>
                <a:spcPct val="90000"/>
              </a:lnSpc>
              <a:spcBef>
                <a:spcPts val="600"/>
              </a:spcBef>
              <a:spcAft>
                <a:spcPts val="0"/>
              </a:spcAft>
              <a:buClr>
                <a:srgbClr val="002060"/>
              </a:buClr>
              <a:buSzPct val="100000"/>
              <a:buChar char="•"/>
            </a:pPr>
            <a:r>
              <a:rPr lang="en-US"/>
              <a:t>systematically integrate knowledge acquired during the studies</a:t>
            </a:r>
            <a:endParaRPr/>
          </a:p>
          <a:p>
            <a:pPr indent="-228600" lvl="0" marL="228600" rtl="0" algn="l">
              <a:lnSpc>
                <a:spcPct val="90000"/>
              </a:lnSpc>
              <a:spcBef>
                <a:spcPts val="600"/>
              </a:spcBef>
              <a:spcAft>
                <a:spcPts val="0"/>
              </a:spcAft>
              <a:buClr>
                <a:srgbClr val="002060"/>
              </a:buClr>
              <a:buSzPct val="100000"/>
              <a:buChar char="•"/>
            </a:pPr>
            <a:r>
              <a:rPr lang="en-US"/>
              <a:t>demonstrate substantially deepened knowledge of methodology as well as knowledge of the subject area within the main field of study</a:t>
            </a:r>
            <a:endParaRPr/>
          </a:p>
          <a:p>
            <a:pPr indent="-228600" lvl="0" marL="228600" rtl="0" algn="l">
              <a:lnSpc>
                <a:spcPct val="90000"/>
              </a:lnSpc>
              <a:spcBef>
                <a:spcPts val="600"/>
              </a:spcBef>
              <a:spcAft>
                <a:spcPts val="0"/>
              </a:spcAft>
              <a:buClr>
                <a:srgbClr val="002060"/>
              </a:buClr>
              <a:buSzPct val="100000"/>
              <a:buChar char="•"/>
            </a:pPr>
            <a:r>
              <a:rPr lang="en-US"/>
              <a:t>assimilate the content of the relevant literature and relate their work to this</a:t>
            </a:r>
            <a:endParaRPr/>
          </a:p>
          <a:p>
            <a:pPr indent="-228600" lvl="0" marL="228600" rtl="0" algn="l">
              <a:lnSpc>
                <a:spcPct val="90000"/>
              </a:lnSpc>
              <a:spcBef>
                <a:spcPts val="600"/>
              </a:spcBef>
              <a:spcAft>
                <a:spcPts val="0"/>
              </a:spcAft>
              <a:buClr>
                <a:srgbClr val="002060"/>
              </a:buClr>
              <a:buSzPct val="100000"/>
              <a:buChar char="•"/>
            </a:pPr>
            <a:r>
              <a:rPr lang="en-US"/>
              <a:t>plan, implement and present an independent degree project</a:t>
            </a:r>
            <a:endParaRPr/>
          </a:p>
          <a:p>
            <a:pPr indent="-228600" lvl="0" marL="228600" rtl="0" algn="l">
              <a:lnSpc>
                <a:spcPct val="90000"/>
              </a:lnSpc>
              <a:spcBef>
                <a:spcPts val="600"/>
              </a:spcBef>
              <a:spcAft>
                <a:spcPts val="0"/>
              </a:spcAft>
              <a:buClr>
                <a:srgbClr val="002060"/>
              </a:buClr>
              <a:buSzPct val="100000"/>
              <a:buChar char="•"/>
            </a:pPr>
            <a:r>
              <a:rPr lang="en-US"/>
              <a:t>formulate issues, plan and carry out advanced tasks within specified time limits</a:t>
            </a:r>
            <a:endParaRPr/>
          </a:p>
          <a:p>
            <a:pPr indent="-228600" lvl="0" marL="228600" rtl="0" algn="l">
              <a:lnSpc>
                <a:spcPct val="90000"/>
              </a:lnSpc>
              <a:spcBef>
                <a:spcPts val="600"/>
              </a:spcBef>
              <a:spcAft>
                <a:spcPts val="0"/>
              </a:spcAft>
              <a:buClr>
                <a:srgbClr val="002060"/>
              </a:buClr>
              <a:buSzPct val="100000"/>
              <a:buChar char="•"/>
            </a:pPr>
            <a:r>
              <a:rPr lang="en-US"/>
              <a:t>find and evaluate scientific literature</a:t>
            </a:r>
            <a:endParaRPr/>
          </a:p>
          <a:p>
            <a:pPr indent="-228600" lvl="0" marL="228600" rtl="0" algn="l">
              <a:lnSpc>
                <a:spcPct val="90000"/>
              </a:lnSpc>
              <a:spcBef>
                <a:spcPts val="600"/>
              </a:spcBef>
              <a:spcAft>
                <a:spcPts val="0"/>
              </a:spcAft>
              <a:buClr>
                <a:srgbClr val="002060"/>
              </a:buClr>
              <a:buSzPct val="100000"/>
              <a:buChar char="•"/>
            </a:pPr>
            <a:r>
              <a:rPr lang="en-US"/>
              <a:t>clearly present and discuss conclusions on the degree project in writing and orally</a:t>
            </a:r>
            <a:endParaRPr/>
          </a:p>
          <a:p>
            <a:pPr indent="-228600" lvl="0" marL="228600" rtl="0" algn="l">
              <a:lnSpc>
                <a:spcPct val="90000"/>
              </a:lnSpc>
              <a:spcBef>
                <a:spcPts val="600"/>
              </a:spcBef>
              <a:spcAft>
                <a:spcPts val="0"/>
              </a:spcAft>
              <a:buClr>
                <a:srgbClr val="002060"/>
              </a:buClr>
              <a:buSzPct val="100000"/>
              <a:buChar char="•"/>
            </a:pPr>
            <a:r>
              <a:rPr lang="en-US"/>
              <a:t>critically examine and oppose on another student´s degree project</a:t>
            </a:r>
            <a:endParaRPr/>
          </a:p>
          <a:p>
            <a:pPr indent="-228600" lvl="0" marL="228600" rtl="0" algn="l">
              <a:lnSpc>
                <a:spcPct val="90000"/>
              </a:lnSpc>
              <a:spcBef>
                <a:spcPts val="600"/>
              </a:spcBef>
              <a:spcAft>
                <a:spcPts val="0"/>
              </a:spcAft>
              <a:buClr>
                <a:srgbClr val="002060"/>
              </a:buClr>
              <a:buSzPct val="100000"/>
              <a:buChar char="•"/>
            </a:pPr>
            <a:r>
              <a:rPr lang="en-US"/>
              <a:t>be able to create, analyze and / or evaluate scientific problems with the help of current theories and methods in the field</a:t>
            </a:r>
            <a:endParaRPr/>
          </a:p>
          <a:p>
            <a:pPr indent="-228600" lvl="0" marL="228600" rtl="0" algn="l">
              <a:lnSpc>
                <a:spcPct val="90000"/>
              </a:lnSpc>
              <a:spcBef>
                <a:spcPts val="600"/>
              </a:spcBef>
              <a:spcAft>
                <a:spcPts val="0"/>
              </a:spcAft>
              <a:buClr>
                <a:srgbClr val="002060"/>
              </a:buClr>
              <a:buSzPct val="100000"/>
              <a:buChar char="•"/>
            </a:pPr>
            <a:r>
              <a:rPr lang="en-US"/>
              <a:t>make assessments with regard to relevant ethical and societal aspects, such as economically, socially and ecologically sustainable development</a:t>
            </a:r>
            <a:endParaRPr/>
          </a:p>
          <a:p>
            <a:pPr indent="-192405" lvl="0" marL="228600" rtl="0" algn="l">
              <a:lnSpc>
                <a:spcPct val="90000"/>
              </a:lnSpc>
              <a:spcBef>
                <a:spcPts val="0"/>
              </a:spcBef>
              <a:spcAft>
                <a:spcPts val="0"/>
              </a:spcAft>
              <a:buClr>
                <a:srgbClr val="002060"/>
              </a:buClr>
              <a:buSzPct val="100000"/>
              <a:buNone/>
            </a:pPr>
            <a:r>
              <a:t/>
            </a:r>
            <a:endParaRPr sz="1200"/>
          </a:p>
        </p:txBody>
      </p:sp>
      <p:sp>
        <p:nvSpPr>
          <p:cNvPr id="253" name="Google Shape;253;p12"/>
          <p:cNvSpPr/>
          <p:nvPr/>
        </p:nvSpPr>
        <p:spPr>
          <a:xfrm>
            <a:off x="846167" y="1194100"/>
            <a:ext cx="3185968"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Master Thesis</a:t>
            </a:r>
            <a:endParaRPr/>
          </a:p>
        </p:txBody>
      </p:sp>
      <p:graphicFrame>
        <p:nvGraphicFramePr>
          <p:cNvPr id="254" name="Google Shape;254;p12"/>
          <p:cNvGraphicFramePr/>
          <p:nvPr/>
        </p:nvGraphicFramePr>
        <p:xfrm>
          <a:off x="194620" y="1807547"/>
          <a:ext cx="3000000" cy="3000000"/>
        </p:xfrm>
        <a:graphic>
          <a:graphicData uri="http://schemas.openxmlformats.org/drawingml/2006/table">
            <a:tbl>
              <a:tblPr>
                <a:noFill/>
                <a:tableStyleId>{D97E9C2D-6A4E-4788-A188-C5193409ED1A}</a:tableStyleId>
              </a:tblPr>
              <a:tblGrid>
                <a:gridCol w="1622400"/>
                <a:gridCol w="2259400"/>
                <a:gridCol w="607275"/>
              </a:tblGrid>
              <a:tr h="230625">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chemeClr val="accent1"/>
                    </a:solidFill>
                  </a:tcPr>
                </a:tc>
              </a:tr>
              <a:tr h="181100">
                <a:tc rowSpan="3">
                  <a:txBody>
                    <a:bodyPr/>
                    <a:lstStyle/>
                    <a:p>
                      <a:pPr indent="0" lvl="0" marL="0" marR="0" rtl="0" algn="ctr">
                        <a:spcBef>
                          <a:spcPts val="0"/>
                        </a:spcBef>
                        <a:spcAft>
                          <a:spcPts val="0"/>
                        </a:spcAft>
                        <a:buNone/>
                      </a:pPr>
                      <a:r>
                        <a:rPr lang="en-US" sz="1100" u="none" cap="none" strike="noStrike"/>
                        <a:t>Master Thesis</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lang="en-US" sz="1100" u="none" cap="none" strike="noStrike"/>
                        <a:t>Planning report, midway assessment, written report, oral presentation and reflection document</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28</a:t>
                      </a:r>
                      <a:endParaRPr/>
                    </a:p>
                  </a:txBody>
                  <a:tcPr marT="7750" marB="0" marR="7750" marL="7750" anchor="b"/>
                </a:tc>
              </a:tr>
              <a:tr h="181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Opposition</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1,5</a:t>
                      </a:r>
                      <a:endParaRPr/>
                    </a:p>
                  </a:txBody>
                  <a:tcPr marT="7750" marB="0" marR="7750" marL="7750" anchor="b"/>
                </a:tc>
              </a:tr>
              <a:tr h="181100">
                <a:tc vMerge="1"/>
                <a:tc>
                  <a:txBody>
                    <a:bodyPr/>
                    <a:lstStyle/>
                    <a:p>
                      <a:pPr indent="0" lvl="0" marL="0" marR="0" rtl="0" algn="l">
                        <a:spcBef>
                          <a:spcPts val="0"/>
                        </a:spcBef>
                        <a:spcAft>
                          <a:spcPts val="0"/>
                        </a:spcAft>
                        <a:buNone/>
                      </a:pPr>
                      <a:r>
                        <a:rPr lang="en-US" sz="1100" u="none" cap="none" strike="noStrike"/>
                        <a:t>Attendance at three thesis presentations</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0,5</a:t>
                      </a:r>
                      <a:endParaRPr/>
                    </a:p>
                  </a:txBody>
                  <a:tcPr marT="7750" marB="0" marR="7750" marL="7750" anchor="b"/>
                </a:tc>
              </a:tr>
              <a:tr h="181100">
                <a:tc>
                  <a:txBody>
                    <a:bodyPr/>
                    <a:lstStyle/>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30</a:t>
                      </a:r>
                      <a:endParaRPr/>
                    </a:p>
                  </a:txBody>
                  <a:tcPr marT="7750" marB="0" marR="7750" marL="7750" anchor="b"/>
                </a:tc>
              </a:tr>
            </a:tbl>
          </a:graphicData>
        </a:graphic>
      </p:graphicFrame>
      <p:sp>
        <p:nvSpPr>
          <p:cNvPr id="255" name="Google Shape;255;p12"/>
          <p:cNvSpPr/>
          <p:nvPr/>
        </p:nvSpPr>
        <p:spPr>
          <a:xfrm>
            <a:off x="5526954" y="1194100"/>
            <a:ext cx="3185968"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Learning objectives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
          <p:cNvSpPr txBox="1"/>
          <p:nvPr>
            <p:ph idx="1" type="body"/>
          </p:nvPr>
        </p:nvSpPr>
        <p:spPr>
          <a:xfrm>
            <a:off x="681038" y="1483593"/>
            <a:ext cx="7946127" cy="4358322"/>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rgbClr val="002060"/>
              </a:buClr>
              <a:buSzPts val="2800"/>
              <a:buChar char="•"/>
            </a:pPr>
            <a:r>
              <a:rPr lang="en-US"/>
              <a:t>IE&amp;M Master programme is multidisciplinary</a:t>
            </a:r>
            <a:endParaRPr/>
          </a:p>
          <a:p>
            <a:pPr indent="-228600" lvl="0" marL="228600" rtl="0" algn="l">
              <a:lnSpc>
                <a:spcPct val="90000"/>
              </a:lnSpc>
              <a:spcBef>
                <a:spcPts val="1000"/>
              </a:spcBef>
              <a:spcAft>
                <a:spcPts val="0"/>
              </a:spcAft>
              <a:buClr>
                <a:srgbClr val="002060"/>
              </a:buClr>
              <a:buSzPts val="2800"/>
              <a:buChar char="•"/>
            </a:pPr>
            <a:r>
              <a:rPr lang="en-US"/>
              <a:t>Students attending the programme will following courses using different teaching methods</a:t>
            </a:r>
            <a:endParaRPr/>
          </a:p>
          <a:p>
            <a:pPr indent="-228600" lvl="1" marL="685800" rtl="0" algn="l">
              <a:lnSpc>
                <a:spcPct val="90000"/>
              </a:lnSpc>
              <a:spcBef>
                <a:spcPts val="500"/>
              </a:spcBef>
              <a:spcAft>
                <a:spcPts val="0"/>
              </a:spcAft>
              <a:buClr>
                <a:srgbClr val="002060"/>
              </a:buClr>
              <a:buSzPts val="2400"/>
              <a:buChar char="•"/>
            </a:pPr>
            <a:r>
              <a:rPr lang="en-US"/>
              <a:t>theoretical lectures</a:t>
            </a:r>
            <a:endParaRPr/>
          </a:p>
          <a:p>
            <a:pPr indent="-228600" lvl="1" marL="685800" rtl="0" algn="l">
              <a:lnSpc>
                <a:spcPct val="90000"/>
              </a:lnSpc>
              <a:spcBef>
                <a:spcPts val="500"/>
              </a:spcBef>
              <a:spcAft>
                <a:spcPts val="0"/>
              </a:spcAft>
              <a:buClr>
                <a:srgbClr val="002060"/>
              </a:buClr>
              <a:buSzPts val="2400"/>
              <a:buChar char="•"/>
            </a:pPr>
            <a:r>
              <a:rPr lang="en-US"/>
              <a:t>case studies</a:t>
            </a:r>
            <a:endParaRPr/>
          </a:p>
          <a:p>
            <a:pPr indent="-228600" lvl="1" marL="685800" rtl="0" algn="l">
              <a:lnSpc>
                <a:spcPct val="90000"/>
              </a:lnSpc>
              <a:spcBef>
                <a:spcPts val="500"/>
              </a:spcBef>
              <a:spcAft>
                <a:spcPts val="0"/>
              </a:spcAft>
              <a:buClr>
                <a:srgbClr val="002060"/>
              </a:buClr>
              <a:buSzPts val="2400"/>
              <a:buChar char="•"/>
            </a:pPr>
            <a:r>
              <a:rPr lang="en-US"/>
              <a:t>laboratory work</a:t>
            </a:r>
            <a:endParaRPr/>
          </a:p>
          <a:p>
            <a:pPr indent="-228600" lvl="1" marL="685800" rtl="0" algn="l">
              <a:lnSpc>
                <a:spcPct val="90000"/>
              </a:lnSpc>
              <a:spcBef>
                <a:spcPts val="500"/>
              </a:spcBef>
              <a:spcAft>
                <a:spcPts val="0"/>
              </a:spcAft>
              <a:buClr>
                <a:srgbClr val="002060"/>
              </a:buClr>
              <a:buSzPts val="2400"/>
              <a:buChar char="•"/>
            </a:pPr>
            <a:r>
              <a:rPr lang="en-US"/>
              <a:t>project works)</a:t>
            </a:r>
            <a:endParaRPr/>
          </a:p>
          <a:p>
            <a:pPr indent="-228600" lvl="0" marL="228600" rtl="0" algn="l">
              <a:lnSpc>
                <a:spcPct val="90000"/>
              </a:lnSpc>
              <a:spcBef>
                <a:spcPts val="1000"/>
              </a:spcBef>
              <a:spcAft>
                <a:spcPts val="0"/>
              </a:spcAft>
              <a:buClr>
                <a:srgbClr val="002060"/>
              </a:buClr>
              <a:buSzPts val="2800"/>
              <a:buChar char="•"/>
            </a:pPr>
            <a:r>
              <a:rPr lang="en-US"/>
              <a:t>The learning experience will involve students in real projects with companies</a:t>
            </a:r>
            <a:endParaRPr/>
          </a:p>
          <a:p>
            <a:pPr indent="-228600" lvl="0" marL="228600" rtl="0" algn="l">
              <a:lnSpc>
                <a:spcPct val="90000"/>
              </a:lnSpc>
              <a:spcBef>
                <a:spcPts val="1000"/>
              </a:spcBef>
              <a:spcAft>
                <a:spcPts val="0"/>
              </a:spcAft>
              <a:buClr>
                <a:srgbClr val="002060"/>
              </a:buClr>
              <a:buSzPts val="2800"/>
              <a:buChar char="•"/>
            </a:pPr>
            <a:r>
              <a:rPr lang="en-US"/>
              <a:t>Course contents and teaching methodology derived from the IE</a:t>
            </a:r>
            <a:r>
              <a:rPr baseline="30000" lang="en-US"/>
              <a:t>3</a:t>
            </a:r>
            <a:r>
              <a:rPr lang="en-US"/>
              <a:t> Body of Knowledge</a:t>
            </a:r>
            <a:endParaRPr/>
          </a:p>
          <a:p>
            <a:pPr indent="-50800" lvl="0" marL="228600" rtl="0" algn="l">
              <a:lnSpc>
                <a:spcPct val="90000"/>
              </a:lnSpc>
              <a:spcBef>
                <a:spcPts val="1000"/>
              </a:spcBef>
              <a:spcAft>
                <a:spcPts val="0"/>
              </a:spcAft>
              <a:buClr>
                <a:srgbClr val="002060"/>
              </a:buClr>
              <a:buSzPts val="2800"/>
              <a:buNone/>
            </a:pPr>
            <a:r>
              <a:t/>
            </a:r>
            <a:endParaRPr/>
          </a:p>
        </p:txBody>
      </p:sp>
      <p:sp>
        <p:nvSpPr>
          <p:cNvPr id="116" name="Google Shape;116;p2"/>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304987"/>
              </a:buClr>
              <a:buSzPct val="100000"/>
              <a:buFont typeface="Calibri"/>
              <a:buNone/>
            </a:pPr>
            <a:r>
              <a:rPr b="1" lang="en-US">
                <a:solidFill>
                  <a:srgbClr val="304987"/>
                </a:solidFill>
              </a:rPr>
              <a:t>WP 5 – Revising a new educational pathway of IE&amp;M - LiU</a:t>
            </a:r>
            <a:endParaRPr/>
          </a:p>
        </p:txBody>
      </p:sp>
      <p:sp>
        <p:nvSpPr>
          <p:cNvPr id="117" name="Google Shape;117;p2"/>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3"/>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304987"/>
              </a:buClr>
              <a:buSzPts val="4400"/>
              <a:buFont typeface="Calibri"/>
              <a:buNone/>
            </a:pPr>
            <a:r>
              <a:rPr b="1" lang="en-US">
                <a:solidFill>
                  <a:srgbClr val="304987"/>
                </a:solidFill>
              </a:rPr>
              <a:t>European Credit Transfer and Accumulation System (ECTS)</a:t>
            </a:r>
            <a:endParaRPr/>
          </a:p>
        </p:txBody>
      </p:sp>
      <p:sp>
        <p:nvSpPr>
          <p:cNvPr id="123" name="Google Shape;123;p3"/>
          <p:cNvSpPr txBox="1"/>
          <p:nvPr>
            <p:ph idx="1" type="body"/>
          </p:nvPr>
        </p:nvSpPr>
        <p:spPr>
          <a:xfrm>
            <a:off x="499554" y="1656099"/>
            <a:ext cx="9098156" cy="435832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2060"/>
              </a:buClr>
              <a:buSzPts val="2800"/>
              <a:buChar char="•"/>
            </a:pPr>
            <a:r>
              <a:rPr lang="en-US"/>
              <a:t>2 academic years – 4 semesters (120 ECTS)</a:t>
            </a:r>
            <a:endParaRPr sz="2000"/>
          </a:p>
          <a:p>
            <a:pPr indent="-228600" lvl="0" marL="228600" rtl="0" algn="l">
              <a:lnSpc>
                <a:spcPct val="90000"/>
              </a:lnSpc>
              <a:spcBef>
                <a:spcPts val="1000"/>
              </a:spcBef>
              <a:spcAft>
                <a:spcPts val="0"/>
              </a:spcAft>
              <a:buClr>
                <a:srgbClr val="002060"/>
              </a:buClr>
              <a:buSzPts val="2800"/>
              <a:buChar char="•"/>
            </a:pPr>
            <a:r>
              <a:rPr lang="en-US"/>
              <a:t>Course modules </a:t>
            </a:r>
            <a:r>
              <a:rPr lang="en-US" sz="2000"/>
              <a:t>(90 ECTS)</a:t>
            </a:r>
            <a:endParaRPr sz="1600"/>
          </a:p>
          <a:p>
            <a:pPr indent="-228600" lvl="1" marL="685800" rtl="0" algn="l">
              <a:lnSpc>
                <a:spcPct val="90000"/>
              </a:lnSpc>
              <a:spcBef>
                <a:spcPts val="500"/>
              </a:spcBef>
              <a:spcAft>
                <a:spcPts val="0"/>
              </a:spcAft>
              <a:buClr>
                <a:srgbClr val="002060"/>
              </a:buClr>
              <a:buSzPts val="2800"/>
              <a:buChar char="•"/>
            </a:pPr>
            <a:r>
              <a:rPr lang="en-US" sz="2800"/>
              <a:t>Core courses </a:t>
            </a:r>
            <a:r>
              <a:rPr lang="en-US" sz="2000"/>
              <a:t>(60 ECTS – 1</a:t>
            </a:r>
            <a:r>
              <a:rPr baseline="30000" lang="en-US" sz="2000"/>
              <a:t>st</a:t>
            </a:r>
            <a:r>
              <a:rPr lang="en-US" sz="2000"/>
              <a:t> and 2</a:t>
            </a:r>
            <a:r>
              <a:rPr baseline="30000" lang="en-US" sz="2000"/>
              <a:t>nd</a:t>
            </a:r>
            <a:r>
              <a:rPr lang="en-US" sz="2000"/>
              <a:t> semester)</a:t>
            </a:r>
            <a:endParaRPr/>
          </a:p>
          <a:p>
            <a:pPr indent="-228600" lvl="1" marL="685800" rtl="0" algn="l">
              <a:lnSpc>
                <a:spcPct val="90000"/>
              </a:lnSpc>
              <a:spcBef>
                <a:spcPts val="500"/>
              </a:spcBef>
              <a:spcAft>
                <a:spcPts val="0"/>
              </a:spcAft>
              <a:buClr>
                <a:srgbClr val="002060"/>
              </a:buClr>
              <a:buSzPts val="2800"/>
              <a:buChar char="•"/>
            </a:pPr>
            <a:r>
              <a:rPr lang="en-US" sz="2800"/>
              <a:t>Core courses </a:t>
            </a:r>
            <a:r>
              <a:rPr lang="en-US" sz="2000"/>
              <a:t>(12 ECTS – 3</a:t>
            </a:r>
            <a:r>
              <a:rPr baseline="30000" lang="en-US" sz="2000"/>
              <a:t>rd</a:t>
            </a:r>
            <a:r>
              <a:rPr lang="en-US" sz="2000"/>
              <a:t> semester)</a:t>
            </a:r>
            <a:endParaRPr/>
          </a:p>
          <a:p>
            <a:pPr indent="-228600" lvl="2" marL="1143000" rtl="0" algn="l">
              <a:lnSpc>
                <a:spcPct val="90000"/>
              </a:lnSpc>
              <a:spcBef>
                <a:spcPts val="500"/>
              </a:spcBef>
              <a:spcAft>
                <a:spcPts val="0"/>
              </a:spcAft>
              <a:buClr>
                <a:schemeClr val="dk1"/>
              </a:buClr>
              <a:buSzPts val="2400"/>
              <a:buChar char="•"/>
            </a:pPr>
            <a:r>
              <a:rPr lang="en-US" sz="2400"/>
              <a:t>Strategic Supply Chain Network Design</a:t>
            </a:r>
            <a:endParaRPr/>
          </a:p>
          <a:p>
            <a:pPr indent="-228600" lvl="2" marL="1143000" rtl="0" algn="l">
              <a:lnSpc>
                <a:spcPct val="90000"/>
              </a:lnSpc>
              <a:spcBef>
                <a:spcPts val="500"/>
              </a:spcBef>
              <a:spcAft>
                <a:spcPts val="0"/>
              </a:spcAft>
              <a:buClr>
                <a:schemeClr val="dk1"/>
              </a:buClr>
              <a:buSzPts val="2400"/>
              <a:buChar char="•"/>
            </a:pPr>
            <a:r>
              <a:rPr lang="en-US" sz="2400"/>
              <a:t>Corporate Social Responsibility</a:t>
            </a:r>
            <a:endParaRPr sz="1600"/>
          </a:p>
          <a:p>
            <a:pPr indent="-228600" lvl="1" marL="685800" rtl="0" algn="l">
              <a:lnSpc>
                <a:spcPct val="90000"/>
              </a:lnSpc>
              <a:spcBef>
                <a:spcPts val="500"/>
              </a:spcBef>
              <a:spcAft>
                <a:spcPts val="0"/>
              </a:spcAft>
              <a:buClr>
                <a:srgbClr val="002060"/>
              </a:buClr>
              <a:buSzPts val="2800"/>
              <a:buChar char="•"/>
            </a:pPr>
            <a:r>
              <a:rPr lang="en-US" sz="2800"/>
              <a:t>Major courses in 2-3 specializations  </a:t>
            </a:r>
            <a:r>
              <a:rPr lang="en-US" sz="2000"/>
              <a:t>(18 ECTS – 3</a:t>
            </a:r>
            <a:r>
              <a:rPr baseline="30000" lang="en-US" sz="2000"/>
              <a:t>rd</a:t>
            </a:r>
            <a:r>
              <a:rPr lang="en-US" sz="2000"/>
              <a:t> semester)</a:t>
            </a:r>
            <a:endParaRPr/>
          </a:p>
          <a:p>
            <a:pPr indent="-228600" lvl="2" marL="1143000" rtl="0" algn="l">
              <a:lnSpc>
                <a:spcPct val="90000"/>
              </a:lnSpc>
              <a:spcBef>
                <a:spcPts val="500"/>
              </a:spcBef>
              <a:spcAft>
                <a:spcPts val="0"/>
              </a:spcAft>
              <a:buClr>
                <a:schemeClr val="dk1"/>
              </a:buClr>
              <a:buSzPts val="2400"/>
              <a:buChar char="•"/>
            </a:pPr>
            <a:r>
              <a:rPr lang="en-US" sz="2400"/>
              <a:t>First draft one specialization in ”Operations Management”</a:t>
            </a:r>
            <a:endParaRPr sz="2400"/>
          </a:p>
          <a:p>
            <a:pPr indent="-228600" lvl="0" marL="228600" rtl="0" algn="l">
              <a:lnSpc>
                <a:spcPct val="90000"/>
              </a:lnSpc>
              <a:spcBef>
                <a:spcPts val="1000"/>
              </a:spcBef>
              <a:spcAft>
                <a:spcPts val="0"/>
              </a:spcAft>
              <a:buClr>
                <a:srgbClr val="002060"/>
              </a:buClr>
              <a:buSzPts val="2800"/>
              <a:buChar char="•"/>
            </a:pPr>
            <a:r>
              <a:rPr lang="en-US"/>
              <a:t>Final Master Thesis </a:t>
            </a:r>
            <a:r>
              <a:rPr lang="en-US" sz="2000"/>
              <a:t>(30 ECTS – 4</a:t>
            </a:r>
            <a:r>
              <a:rPr baseline="30000" lang="en-US" sz="2000"/>
              <a:t>th</a:t>
            </a:r>
            <a:r>
              <a:rPr lang="en-US" sz="2000"/>
              <a:t> semester)</a:t>
            </a:r>
            <a:endParaRPr sz="2000"/>
          </a:p>
        </p:txBody>
      </p:sp>
      <p:sp>
        <p:nvSpPr>
          <p:cNvPr id="124" name="Google Shape;124;p3"/>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4"/>
          <p:cNvSpPr txBox="1"/>
          <p:nvPr>
            <p:ph type="title"/>
          </p:nvPr>
        </p:nvSpPr>
        <p:spPr>
          <a:xfrm>
            <a:off x="681038" y="365127"/>
            <a:ext cx="8543925" cy="94904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04987"/>
              </a:buClr>
              <a:buSzPts val="4400"/>
              <a:buFont typeface="Calibri"/>
              <a:buNone/>
            </a:pPr>
            <a:r>
              <a:rPr b="1" lang="en-US">
                <a:solidFill>
                  <a:srgbClr val="304987"/>
                </a:solidFill>
              </a:rPr>
              <a:t>Focus</a:t>
            </a:r>
            <a:r>
              <a:rPr lang="en-US"/>
              <a:t> </a:t>
            </a:r>
            <a:r>
              <a:rPr b="1" lang="en-US">
                <a:solidFill>
                  <a:srgbClr val="304987"/>
                </a:solidFill>
              </a:rPr>
              <a:t>on</a:t>
            </a:r>
            <a:endParaRPr/>
          </a:p>
        </p:txBody>
      </p:sp>
      <p:sp>
        <p:nvSpPr>
          <p:cNvPr id="130" name="Google Shape;130;p4"/>
          <p:cNvSpPr txBox="1"/>
          <p:nvPr>
            <p:ph idx="1" type="body"/>
          </p:nvPr>
        </p:nvSpPr>
        <p:spPr>
          <a:xfrm>
            <a:off x="545615" y="1314168"/>
            <a:ext cx="8679347" cy="4358322"/>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rgbClr val="002060"/>
              </a:buClr>
              <a:buSzPct val="100000"/>
              <a:buChar char="•"/>
            </a:pPr>
            <a:r>
              <a:rPr lang="en-US"/>
              <a:t>All courses will have a mix of laboratory work, projects or case studies together with theoretical fundamentals</a:t>
            </a:r>
            <a:endParaRPr/>
          </a:p>
          <a:p>
            <a:pPr indent="-228600" lvl="1" marL="685800" rtl="0" algn="l">
              <a:lnSpc>
                <a:spcPct val="90000"/>
              </a:lnSpc>
              <a:spcBef>
                <a:spcPts val="500"/>
              </a:spcBef>
              <a:spcAft>
                <a:spcPts val="0"/>
              </a:spcAft>
              <a:buClr>
                <a:srgbClr val="002060"/>
              </a:buClr>
              <a:buSzPct val="100000"/>
              <a:buChar char="•"/>
            </a:pPr>
            <a:r>
              <a:rPr lang="en-US" sz="2200"/>
              <a:t>Laboratory work, projects, cases in teams with 2-4 students</a:t>
            </a:r>
            <a:endParaRPr/>
          </a:p>
          <a:p>
            <a:pPr indent="-228600" lvl="0" marL="228600" rtl="0" algn="l">
              <a:lnSpc>
                <a:spcPct val="90000"/>
              </a:lnSpc>
              <a:spcBef>
                <a:spcPts val="1000"/>
              </a:spcBef>
              <a:spcAft>
                <a:spcPts val="0"/>
              </a:spcAft>
              <a:buClr>
                <a:srgbClr val="002060"/>
              </a:buClr>
              <a:buSzPct val="100000"/>
              <a:buChar char="•"/>
            </a:pPr>
            <a:r>
              <a:rPr lang="en-US" sz="2600"/>
              <a:t>Machine learning will be incorporated in 4-5 courses with a strong progression</a:t>
            </a:r>
            <a:endParaRPr sz="2200"/>
          </a:p>
          <a:p>
            <a:pPr indent="-228600" lvl="0" marL="228600" rtl="0" algn="l">
              <a:lnSpc>
                <a:spcPct val="90000"/>
              </a:lnSpc>
              <a:spcBef>
                <a:spcPts val="1000"/>
              </a:spcBef>
              <a:spcAft>
                <a:spcPts val="0"/>
              </a:spcAft>
              <a:buClr>
                <a:srgbClr val="002060"/>
              </a:buClr>
              <a:buSzPct val="100000"/>
              <a:buChar char="•"/>
            </a:pPr>
            <a:r>
              <a:rPr lang="en-US" sz="2600"/>
              <a:t>Close relationship and collaboration with industry in a number of courses</a:t>
            </a:r>
            <a:endParaRPr/>
          </a:p>
          <a:p>
            <a:pPr indent="-228600" lvl="1" marL="685800" rtl="0" algn="l">
              <a:lnSpc>
                <a:spcPct val="90000"/>
              </a:lnSpc>
              <a:spcBef>
                <a:spcPts val="500"/>
              </a:spcBef>
              <a:spcAft>
                <a:spcPts val="0"/>
              </a:spcAft>
              <a:buClr>
                <a:srgbClr val="002060"/>
              </a:buClr>
              <a:buSzPct val="100000"/>
              <a:buChar char="•"/>
            </a:pPr>
            <a:r>
              <a:rPr lang="en-US" sz="2200"/>
              <a:t>project courses in the second year</a:t>
            </a:r>
            <a:endParaRPr/>
          </a:p>
          <a:p>
            <a:pPr indent="-228600" lvl="1" marL="685800" rtl="0" algn="l">
              <a:lnSpc>
                <a:spcPct val="90000"/>
              </a:lnSpc>
              <a:spcBef>
                <a:spcPts val="500"/>
              </a:spcBef>
              <a:spcAft>
                <a:spcPts val="0"/>
              </a:spcAft>
              <a:buClr>
                <a:srgbClr val="002060"/>
              </a:buClr>
              <a:buSzPct val="100000"/>
              <a:buChar char="•"/>
            </a:pPr>
            <a:r>
              <a:rPr lang="en-US" sz="2200"/>
              <a:t>Master thesis</a:t>
            </a:r>
            <a:endParaRPr/>
          </a:p>
          <a:p>
            <a:pPr indent="-228600" lvl="0" marL="228600" rtl="0" algn="l">
              <a:lnSpc>
                <a:spcPct val="90000"/>
              </a:lnSpc>
              <a:spcBef>
                <a:spcPts val="1000"/>
              </a:spcBef>
              <a:spcAft>
                <a:spcPts val="0"/>
              </a:spcAft>
              <a:buClr>
                <a:srgbClr val="002060"/>
              </a:buClr>
              <a:buSzPct val="100000"/>
              <a:buChar char="•"/>
            </a:pPr>
            <a:r>
              <a:rPr lang="en-US" sz="2600"/>
              <a:t>By selecting a specializations in the third semester the </a:t>
            </a:r>
            <a:r>
              <a:rPr lang="en-US" sz="2400"/>
              <a:t>students can follow their interests receiving a customized education</a:t>
            </a:r>
            <a:endParaRPr/>
          </a:p>
          <a:p>
            <a:pPr indent="-228600" lvl="1" marL="685800" rtl="0" algn="l">
              <a:lnSpc>
                <a:spcPct val="90000"/>
              </a:lnSpc>
              <a:spcBef>
                <a:spcPts val="500"/>
              </a:spcBef>
              <a:spcAft>
                <a:spcPts val="0"/>
              </a:spcAft>
              <a:buClr>
                <a:srgbClr val="002060"/>
              </a:buClr>
              <a:buSzPct val="100000"/>
              <a:buChar char="•"/>
            </a:pPr>
            <a:r>
              <a:rPr lang="en-US" sz="2200"/>
              <a:t>The Master thesis has its focus in the selected specialization </a:t>
            </a:r>
            <a:endParaRPr sz="2200"/>
          </a:p>
        </p:txBody>
      </p:sp>
      <p:sp>
        <p:nvSpPr>
          <p:cNvPr id="131" name="Google Shape;131;p4"/>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5"/>
          <p:cNvSpPr txBox="1"/>
          <p:nvPr>
            <p:ph type="title"/>
          </p:nvPr>
        </p:nvSpPr>
        <p:spPr>
          <a:xfrm>
            <a:off x="538213" y="294904"/>
            <a:ext cx="8543925" cy="94904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04987"/>
              </a:buClr>
              <a:buSzPts val="4400"/>
              <a:buFont typeface="Calibri"/>
              <a:buNone/>
            </a:pPr>
            <a:r>
              <a:rPr b="1" lang="en-US">
                <a:solidFill>
                  <a:srgbClr val="304987"/>
                </a:solidFill>
              </a:rPr>
              <a:t>IE3: LiU IE&amp;M proposal</a:t>
            </a:r>
            <a:endParaRPr/>
          </a:p>
        </p:txBody>
      </p:sp>
      <p:sp>
        <p:nvSpPr>
          <p:cNvPr id="137" name="Google Shape;137;p5"/>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8" name="Google Shape;138;p5"/>
          <p:cNvSpPr/>
          <p:nvPr/>
        </p:nvSpPr>
        <p:spPr>
          <a:xfrm>
            <a:off x="545192" y="1446109"/>
            <a:ext cx="1908313" cy="4114800"/>
          </a:xfrm>
          <a:prstGeom prst="roundRect">
            <a:avLst>
              <a:gd fmla="val 16667"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9" name="Google Shape;139;p5"/>
          <p:cNvSpPr txBox="1"/>
          <p:nvPr/>
        </p:nvSpPr>
        <p:spPr>
          <a:xfrm>
            <a:off x="819720" y="5104149"/>
            <a:ext cx="13503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chemeClr val="dk1"/>
                </a:solidFill>
                <a:latin typeface="Calibri"/>
                <a:ea typeface="Calibri"/>
                <a:cs typeface="Calibri"/>
                <a:sym typeface="Calibri"/>
              </a:rPr>
              <a:t>SEMESTER 1</a:t>
            </a:r>
            <a:endParaRPr/>
          </a:p>
        </p:txBody>
      </p:sp>
      <p:sp>
        <p:nvSpPr>
          <p:cNvPr id="140" name="Google Shape;140;p5"/>
          <p:cNvSpPr/>
          <p:nvPr/>
        </p:nvSpPr>
        <p:spPr>
          <a:xfrm>
            <a:off x="2598152" y="1446109"/>
            <a:ext cx="1908313" cy="4114800"/>
          </a:xfrm>
          <a:prstGeom prst="roundRect">
            <a:avLst>
              <a:gd fmla="val 16667"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1" name="Google Shape;141;p5"/>
          <p:cNvSpPr txBox="1"/>
          <p:nvPr/>
        </p:nvSpPr>
        <p:spPr>
          <a:xfrm>
            <a:off x="2872680" y="5104149"/>
            <a:ext cx="13503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SEMESTER 2</a:t>
            </a:r>
            <a:endParaRPr/>
          </a:p>
        </p:txBody>
      </p:sp>
      <p:sp>
        <p:nvSpPr>
          <p:cNvPr id="142" name="Google Shape;142;p5"/>
          <p:cNvSpPr/>
          <p:nvPr/>
        </p:nvSpPr>
        <p:spPr>
          <a:xfrm>
            <a:off x="4771443" y="2242310"/>
            <a:ext cx="1648162" cy="2067725"/>
          </a:xfrm>
          <a:prstGeom prst="rect">
            <a:avLst/>
          </a:prstGeom>
          <a:solidFill>
            <a:schemeClr val="accent1"/>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Calibri"/>
                <a:ea typeface="Calibri"/>
                <a:cs typeface="Calibri"/>
                <a:sym typeface="Calibri"/>
              </a:rPr>
              <a:t>Specialization </a:t>
            </a:r>
            <a:endParaRPr/>
          </a:p>
          <a:p>
            <a:pPr indent="0" lvl="0" marL="0" marR="0" rtl="0" algn="ctr">
              <a:spcBef>
                <a:spcPts val="0"/>
              </a:spcBef>
              <a:spcAft>
                <a:spcPts val="0"/>
              </a:spcAft>
              <a:buNone/>
            </a:pPr>
            <a:r>
              <a:rPr lang="en-US" sz="1600">
                <a:solidFill>
                  <a:schemeClr val="lt1"/>
                </a:solidFill>
                <a:latin typeface="Calibri"/>
                <a:ea typeface="Calibri"/>
                <a:cs typeface="Calibri"/>
                <a:sym typeface="Calibri"/>
              </a:rPr>
              <a:t>(18 ECTS) </a:t>
            </a:r>
            <a:endParaRPr/>
          </a:p>
          <a:p>
            <a:pPr indent="0" lvl="0" marL="0" marR="0" rtl="0" algn="ctr">
              <a:spcBef>
                <a:spcPts val="0"/>
              </a:spcBef>
              <a:spcAft>
                <a:spcPts val="0"/>
              </a:spcAft>
              <a:buNone/>
            </a:pPr>
            <a:r>
              <a:rPr lang="en-US" sz="1600">
                <a:solidFill>
                  <a:schemeClr val="lt1"/>
                </a:solidFill>
                <a:latin typeface="Calibri"/>
                <a:ea typeface="Calibri"/>
                <a:cs typeface="Calibri"/>
                <a:sym typeface="Calibri"/>
              </a:rPr>
              <a:t>For example</a:t>
            </a:r>
            <a:endParaRPr/>
          </a:p>
          <a:p>
            <a:pPr indent="0" lvl="0" marL="0" marR="0" rtl="0" algn="ctr">
              <a:spcBef>
                <a:spcPts val="0"/>
              </a:spcBef>
              <a:spcAft>
                <a:spcPts val="0"/>
              </a:spcAft>
              <a:buNone/>
            </a:pPr>
            <a:r>
              <a:rPr lang="en-US" sz="1600">
                <a:solidFill>
                  <a:schemeClr val="lt1"/>
                </a:solidFill>
                <a:latin typeface="Calibri"/>
                <a:ea typeface="Calibri"/>
                <a:cs typeface="Calibri"/>
                <a:sym typeface="Calibri"/>
              </a:rPr>
              <a:t>“Operations Management”</a:t>
            </a:r>
            <a:endParaRPr/>
          </a:p>
        </p:txBody>
      </p:sp>
      <p:sp>
        <p:nvSpPr>
          <p:cNvPr id="143" name="Google Shape;143;p5"/>
          <p:cNvSpPr/>
          <p:nvPr/>
        </p:nvSpPr>
        <p:spPr>
          <a:xfrm>
            <a:off x="4641173" y="1446109"/>
            <a:ext cx="1908313" cy="4114800"/>
          </a:xfrm>
          <a:prstGeom prst="roundRect">
            <a:avLst>
              <a:gd fmla="val 16667"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5"/>
          <p:cNvSpPr txBox="1"/>
          <p:nvPr/>
        </p:nvSpPr>
        <p:spPr>
          <a:xfrm>
            <a:off x="4915701" y="5104149"/>
            <a:ext cx="13503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SEMESTER 3</a:t>
            </a:r>
            <a:endParaRPr/>
          </a:p>
        </p:txBody>
      </p:sp>
      <p:sp>
        <p:nvSpPr>
          <p:cNvPr id="145" name="Google Shape;145;p5"/>
          <p:cNvSpPr/>
          <p:nvPr/>
        </p:nvSpPr>
        <p:spPr>
          <a:xfrm>
            <a:off x="6809108" y="1537556"/>
            <a:ext cx="1648162" cy="3486851"/>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Calibri"/>
                <a:ea typeface="Calibri"/>
                <a:cs typeface="Calibri"/>
                <a:sym typeface="Calibri"/>
              </a:rPr>
              <a:t>Master Thesis in the selected specilization</a:t>
            </a:r>
            <a:endParaRPr/>
          </a:p>
          <a:p>
            <a:pPr indent="0" lvl="0" marL="0" marR="0" rtl="0" algn="ctr">
              <a:spcBef>
                <a:spcPts val="0"/>
              </a:spcBef>
              <a:spcAft>
                <a:spcPts val="0"/>
              </a:spcAft>
              <a:buNone/>
            </a:pPr>
            <a:r>
              <a:rPr lang="en-US" sz="1600">
                <a:solidFill>
                  <a:schemeClr val="lt1"/>
                </a:solidFill>
                <a:latin typeface="Calibri"/>
                <a:ea typeface="Calibri"/>
                <a:cs typeface="Calibri"/>
                <a:sym typeface="Calibri"/>
              </a:rPr>
              <a:t>(30 ECTS)</a:t>
            </a:r>
            <a:endParaRPr sz="1200">
              <a:solidFill>
                <a:schemeClr val="lt1"/>
              </a:solidFill>
              <a:latin typeface="Calibri"/>
              <a:ea typeface="Calibri"/>
              <a:cs typeface="Calibri"/>
              <a:sym typeface="Calibri"/>
            </a:endParaRPr>
          </a:p>
        </p:txBody>
      </p:sp>
      <p:sp>
        <p:nvSpPr>
          <p:cNvPr id="146" name="Google Shape;146;p5"/>
          <p:cNvSpPr/>
          <p:nvPr/>
        </p:nvSpPr>
        <p:spPr>
          <a:xfrm>
            <a:off x="6677499" y="1453795"/>
            <a:ext cx="1908313" cy="4114800"/>
          </a:xfrm>
          <a:prstGeom prst="roundRect">
            <a:avLst>
              <a:gd fmla="val 16667"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7" name="Google Shape;147;p5"/>
          <p:cNvSpPr txBox="1"/>
          <p:nvPr/>
        </p:nvSpPr>
        <p:spPr>
          <a:xfrm>
            <a:off x="6952027" y="5111835"/>
            <a:ext cx="13503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SEMESTER 4</a:t>
            </a:r>
            <a:endParaRPr/>
          </a:p>
        </p:txBody>
      </p:sp>
      <p:sp>
        <p:nvSpPr>
          <p:cNvPr id="148" name="Google Shape;148;p5"/>
          <p:cNvSpPr/>
          <p:nvPr/>
        </p:nvSpPr>
        <p:spPr>
          <a:xfrm>
            <a:off x="676801" y="2245750"/>
            <a:ext cx="3699782" cy="1359061"/>
          </a:xfrm>
          <a:prstGeom prst="rect">
            <a:avLst/>
          </a:prstGeom>
          <a:solidFill>
            <a:schemeClr val="accent1"/>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Calibri"/>
                <a:ea typeface="Calibri"/>
                <a:cs typeface="Calibri"/>
                <a:sym typeface="Calibri"/>
              </a:rPr>
              <a:t>Operations Management (42 ECTS)</a:t>
            </a:r>
            <a:endParaRPr/>
          </a:p>
        </p:txBody>
      </p:sp>
      <p:sp>
        <p:nvSpPr>
          <p:cNvPr id="149" name="Google Shape;149;p5"/>
          <p:cNvSpPr/>
          <p:nvPr/>
        </p:nvSpPr>
        <p:spPr>
          <a:xfrm>
            <a:off x="683436" y="3683762"/>
            <a:ext cx="3693147" cy="636212"/>
          </a:xfrm>
          <a:prstGeom prst="rect">
            <a:avLst/>
          </a:prstGeom>
          <a:solidFill>
            <a:srgbClr val="8DA9DB"/>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Calibri"/>
                <a:ea typeface="Calibri"/>
                <a:cs typeface="Calibri"/>
                <a:sym typeface="Calibri"/>
              </a:rPr>
              <a:t>Quality Management (12 ECTS)</a:t>
            </a:r>
            <a:endParaRPr/>
          </a:p>
        </p:txBody>
      </p:sp>
      <p:sp>
        <p:nvSpPr>
          <p:cNvPr id="150" name="Google Shape;150;p5"/>
          <p:cNvSpPr/>
          <p:nvPr/>
        </p:nvSpPr>
        <p:spPr>
          <a:xfrm>
            <a:off x="676800" y="1529870"/>
            <a:ext cx="5741463" cy="633489"/>
          </a:xfrm>
          <a:prstGeom prst="rect">
            <a:avLst/>
          </a:prstGeom>
          <a:solidFill>
            <a:srgbClr val="8296B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Calibri"/>
                <a:ea typeface="Calibri"/>
                <a:cs typeface="Calibri"/>
                <a:sym typeface="Calibri"/>
              </a:rPr>
              <a:t>Project and Innovation Management  (18 ECTS)</a:t>
            </a:r>
            <a:endParaRPr/>
          </a:p>
        </p:txBody>
      </p:sp>
      <p:sp>
        <p:nvSpPr>
          <p:cNvPr id="151" name="Google Shape;151;p5"/>
          <p:cNvSpPr/>
          <p:nvPr/>
        </p:nvSpPr>
        <p:spPr>
          <a:xfrm>
            <a:off x="675461" y="4388986"/>
            <a:ext cx="5742803" cy="636212"/>
          </a:xfrm>
          <a:prstGeom prst="rect">
            <a:avLst/>
          </a:prstGeom>
          <a:solidFill>
            <a:srgbClr val="2F549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Calibri"/>
                <a:ea typeface="Calibri"/>
                <a:cs typeface="Calibri"/>
                <a:sym typeface="Calibri"/>
              </a:rPr>
              <a:t>Supply Chain Networks – Optimization and Simulation (18 ECTS)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6"/>
          <p:cNvSpPr txBox="1"/>
          <p:nvPr>
            <p:ph type="title"/>
          </p:nvPr>
        </p:nvSpPr>
        <p:spPr>
          <a:xfrm>
            <a:off x="492501" y="212580"/>
            <a:ext cx="8543925" cy="94904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04987"/>
              </a:buClr>
              <a:buSzPts val="4400"/>
              <a:buFont typeface="Calibri"/>
              <a:buNone/>
            </a:pPr>
            <a:r>
              <a:rPr b="1" lang="en-US">
                <a:solidFill>
                  <a:srgbClr val="304987"/>
                </a:solidFill>
              </a:rPr>
              <a:t>IE3: LiU IE&amp;M proposal</a:t>
            </a:r>
            <a:endParaRPr/>
          </a:p>
        </p:txBody>
      </p:sp>
      <p:sp>
        <p:nvSpPr>
          <p:cNvPr id="157" name="Google Shape;157;p6"/>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8" name="Google Shape;158;p6"/>
          <p:cNvSpPr/>
          <p:nvPr/>
        </p:nvSpPr>
        <p:spPr>
          <a:xfrm>
            <a:off x="669822" y="1522894"/>
            <a:ext cx="1648162" cy="633489"/>
          </a:xfrm>
          <a:prstGeom prst="rect">
            <a:avLst/>
          </a:prstGeom>
          <a:solidFill>
            <a:srgbClr val="8296B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Project Management and Organisation </a:t>
            </a:r>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59" name="Google Shape;159;p6"/>
          <p:cNvSpPr/>
          <p:nvPr/>
        </p:nvSpPr>
        <p:spPr>
          <a:xfrm>
            <a:off x="669822" y="2238774"/>
            <a:ext cx="1648162" cy="633489"/>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 Manufacturing Planning and Control</a:t>
            </a:r>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60" name="Google Shape;160;p6"/>
          <p:cNvSpPr/>
          <p:nvPr/>
        </p:nvSpPr>
        <p:spPr>
          <a:xfrm>
            <a:off x="676458" y="3676786"/>
            <a:ext cx="1648162" cy="636212"/>
          </a:xfrm>
          <a:prstGeom prst="rect">
            <a:avLst/>
          </a:prstGeom>
          <a:solidFill>
            <a:srgbClr val="8DA9DB"/>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Quality Management and Leadership </a:t>
            </a:r>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61" name="Google Shape;161;p6"/>
          <p:cNvSpPr/>
          <p:nvPr/>
        </p:nvSpPr>
        <p:spPr>
          <a:xfrm>
            <a:off x="675787" y="2946348"/>
            <a:ext cx="1648162" cy="636212"/>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Lean production</a:t>
            </a:r>
            <a:endParaRPr sz="1200">
              <a:solidFill>
                <a:schemeClr val="lt1"/>
              </a:solidFill>
              <a:latin typeface="Calibri"/>
              <a:ea typeface="Calibri"/>
              <a:cs typeface="Calibri"/>
              <a:sym typeface="Calibri"/>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62" name="Google Shape;162;p6"/>
          <p:cNvSpPr/>
          <p:nvPr/>
        </p:nvSpPr>
        <p:spPr>
          <a:xfrm>
            <a:off x="668483" y="4382010"/>
            <a:ext cx="1648162" cy="636212"/>
          </a:xfrm>
          <a:prstGeom prst="rect">
            <a:avLst/>
          </a:prstGeom>
          <a:solidFill>
            <a:srgbClr val="2F549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050">
                <a:solidFill>
                  <a:schemeClr val="lt1"/>
                </a:solidFill>
                <a:latin typeface="Calibri"/>
                <a:ea typeface="Calibri"/>
                <a:cs typeface="Calibri"/>
                <a:sym typeface="Calibri"/>
              </a:rPr>
              <a:t>Supply Chain Optimization and Simulation</a:t>
            </a:r>
            <a:endParaRPr sz="1050">
              <a:solidFill>
                <a:schemeClr val="lt1"/>
              </a:solidFill>
              <a:latin typeface="Calibri"/>
              <a:ea typeface="Calibri"/>
              <a:cs typeface="Calibri"/>
              <a:sym typeface="Calibri"/>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63" name="Google Shape;163;p6"/>
          <p:cNvSpPr/>
          <p:nvPr/>
        </p:nvSpPr>
        <p:spPr>
          <a:xfrm>
            <a:off x="538213" y="1439133"/>
            <a:ext cx="1908313" cy="4114800"/>
          </a:xfrm>
          <a:prstGeom prst="roundRect">
            <a:avLst>
              <a:gd fmla="val 16667"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4" name="Google Shape;164;p6"/>
          <p:cNvSpPr txBox="1"/>
          <p:nvPr/>
        </p:nvSpPr>
        <p:spPr>
          <a:xfrm>
            <a:off x="812741" y="5097173"/>
            <a:ext cx="13503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SEMESTER 1</a:t>
            </a:r>
            <a:endParaRPr/>
          </a:p>
        </p:txBody>
      </p:sp>
      <p:sp>
        <p:nvSpPr>
          <p:cNvPr id="165" name="Google Shape;165;p6"/>
          <p:cNvSpPr/>
          <p:nvPr/>
        </p:nvSpPr>
        <p:spPr>
          <a:xfrm>
            <a:off x="2722782" y="1522894"/>
            <a:ext cx="1648162" cy="633489"/>
          </a:xfrm>
          <a:prstGeom prst="rect">
            <a:avLst/>
          </a:prstGeom>
          <a:solidFill>
            <a:srgbClr val="8296B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Innovative Entrepreneurship</a:t>
            </a:r>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66" name="Google Shape;166;p6"/>
          <p:cNvSpPr/>
          <p:nvPr/>
        </p:nvSpPr>
        <p:spPr>
          <a:xfrm>
            <a:off x="2722782" y="2238774"/>
            <a:ext cx="1648162" cy="633489"/>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 Applied Planning and Control in OM</a:t>
            </a:r>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67" name="Google Shape;167;p6"/>
          <p:cNvSpPr/>
          <p:nvPr/>
        </p:nvSpPr>
        <p:spPr>
          <a:xfrm>
            <a:off x="2731382" y="3676786"/>
            <a:ext cx="1648162" cy="636212"/>
          </a:xfrm>
          <a:prstGeom prst="rect">
            <a:avLst/>
          </a:prstGeom>
          <a:solidFill>
            <a:srgbClr val="8DA9DB"/>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Six Sigma Quality</a:t>
            </a:r>
            <a:endParaRPr sz="1200">
              <a:solidFill>
                <a:schemeClr val="lt1"/>
              </a:solidFill>
              <a:latin typeface="Calibri"/>
              <a:ea typeface="Calibri"/>
              <a:cs typeface="Calibri"/>
              <a:sym typeface="Calibri"/>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68" name="Google Shape;168;p6"/>
          <p:cNvSpPr/>
          <p:nvPr/>
        </p:nvSpPr>
        <p:spPr>
          <a:xfrm>
            <a:off x="2731382" y="2959765"/>
            <a:ext cx="1648162" cy="636212"/>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Operations Strategy</a:t>
            </a:r>
            <a:endParaRPr sz="1200">
              <a:solidFill>
                <a:schemeClr val="lt1"/>
              </a:solidFill>
              <a:latin typeface="Calibri"/>
              <a:ea typeface="Calibri"/>
              <a:cs typeface="Calibri"/>
              <a:sym typeface="Calibri"/>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69" name="Google Shape;169;p6"/>
          <p:cNvSpPr/>
          <p:nvPr/>
        </p:nvSpPr>
        <p:spPr>
          <a:xfrm>
            <a:off x="2721443" y="4382010"/>
            <a:ext cx="1648162" cy="636212"/>
          </a:xfrm>
          <a:prstGeom prst="rect">
            <a:avLst/>
          </a:prstGeom>
          <a:solidFill>
            <a:srgbClr val="2F549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Supply Chain Networks</a:t>
            </a:r>
            <a:endParaRPr sz="1200">
              <a:solidFill>
                <a:schemeClr val="lt1"/>
              </a:solidFill>
              <a:latin typeface="Calibri"/>
              <a:ea typeface="Calibri"/>
              <a:cs typeface="Calibri"/>
              <a:sym typeface="Calibri"/>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70" name="Google Shape;170;p6"/>
          <p:cNvSpPr/>
          <p:nvPr/>
        </p:nvSpPr>
        <p:spPr>
          <a:xfrm>
            <a:off x="2591173" y="1439133"/>
            <a:ext cx="1908313" cy="4114800"/>
          </a:xfrm>
          <a:prstGeom prst="roundRect">
            <a:avLst>
              <a:gd fmla="val 16667"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1" name="Google Shape;171;p6"/>
          <p:cNvSpPr txBox="1"/>
          <p:nvPr/>
        </p:nvSpPr>
        <p:spPr>
          <a:xfrm>
            <a:off x="2865701" y="5097173"/>
            <a:ext cx="13503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SEMESTER 2</a:t>
            </a:r>
            <a:endParaRPr/>
          </a:p>
        </p:txBody>
      </p:sp>
      <p:sp>
        <p:nvSpPr>
          <p:cNvPr id="172" name="Google Shape;172;p6"/>
          <p:cNvSpPr/>
          <p:nvPr/>
        </p:nvSpPr>
        <p:spPr>
          <a:xfrm>
            <a:off x="4765803" y="1522894"/>
            <a:ext cx="1648162" cy="633489"/>
          </a:xfrm>
          <a:prstGeom prst="rect">
            <a:avLst/>
          </a:prstGeom>
          <a:solidFill>
            <a:srgbClr val="8296B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Corporate Social Responsibility</a:t>
            </a:r>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73" name="Google Shape;173;p6"/>
          <p:cNvSpPr/>
          <p:nvPr/>
        </p:nvSpPr>
        <p:spPr>
          <a:xfrm>
            <a:off x="4765803" y="2238774"/>
            <a:ext cx="1648162" cy="633489"/>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 </a:t>
            </a:r>
            <a:r>
              <a:rPr lang="en-US" sz="1100">
                <a:solidFill>
                  <a:schemeClr val="lt1"/>
                </a:solidFill>
                <a:latin typeface="Calibri"/>
                <a:ea typeface="Calibri"/>
                <a:cs typeface="Calibri"/>
                <a:sym typeface="Calibri"/>
              </a:rPr>
              <a:t>Machine Learning in Operations Management</a:t>
            </a:r>
            <a:endParaRPr/>
          </a:p>
          <a:p>
            <a:pPr indent="0" lvl="0" marL="0" marR="0" rtl="0" algn="ctr">
              <a:spcBef>
                <a:spcPts val="0"/>
              </a:spcBef>
              <a:spcAft>
                <a:spcPts val="0"/>
              </a:spcAft>
              <a:buNone/>
            </a:pPr>
            <a:r>
              <a:rPr lang="en-US" sz="1100">
                <a:solidFill>
                  <a:schemeClr val="lt1"/>
                </a:solidFill>
                <a:latin typeface="Calibri"/>
                <a:ea typeface="Calibri"/>
                <a:cs typeface="Calibri"/>
                <a:sym typeface="Calibri"/>
              </a:rPr>
              <a:t>(6 ECTS)</a:t>
            </a:r>
            <a:endParaRPr sz="1100">
              <a:solidFill>
                <a:schemeClr val="lt1"/>
              </a:solidFill>
              <a:latin typeface="Calibri"/>
              <a:ea typeface="Calibri"/>
              <a:cs typeface="Calibri"/>
              <a:sym typeface="Calibri"/>
            </a:endParaRPr>
          </a:p>
        </p:txBody>
      </p:sp>
      <p:sp>
        <p:nvSpPr>
          <p:cNvPr id="174" name="Google Shape;174;p6"/>
          <p:cNvSpPr/>
          <p:nvPr/>
        </p:nvSpPr>
        <p:spPr>
          <a:xfrm>
            <a:off x="4764464" y="2946348"/>
            <a:ext cx="1648162" cy="636212"/>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000">
                <a:solidFill>
                  <a:schemeClr val="lt1"/>
                </a:solidFill>
                <a:latin typeface="Calibri"/>
                <a:ea typeface="Calibri"/>
                <a:cs typeface="Calibri"/>
                <a:sym typeface="Calibri"/>
              </a:rPr>
              <a:t>Design and Development of Manufacturing Operations </a:t>
            </a:r>
            <a:endParaRPr sz="1000">
              <a:solidFill>
                <a:schemeClr val="lt1"/>
              </a:solidFill>
              <a:latin typeface="Calibri"/>
              <a:ea typeface="Calibri"/>
              <a:cs typeface="Calibri"/>
              <a:sym typeface="Calibri"/>
            </a:endParaRPr>
          </a:p>
          <a:p>
            <a:pPr indent="0" lvl="0" marL="0" marR="0" rtl="0" algn="ctr">
              <a:spcBef>
                <a:spcPts val="0"/>
              </a:spcBef>
              <a:spcAft>
                <a:spcPts val="0"/>
              </a:spcAft>
              <a:buNone/>
            </a:pPr>
            <a:r>
              <a:rPr lang="en-US" sz="1100">
                <a:solidFill>
                  <a:schemeClr val="lt1"/>
                </a:solidFill>
                <a:latin typeface="Calibri"/>
                <a:ea typeface="Calibri"/>
                <a:cs typeface="Calibri"/>
                <a:sym typeface="Calibri"/>
              </a:rPr>
              <a:t>(6 ECTS)</a:t>
            </a:r>
            <a:endParaRPr sz="1100">
              <a:solidFill>
                <a:schemeClr val="lt1"/>
              </a:solidFill>
              <a:latin typeface="Calibri"/>
              <a:ea typeface="Calibri"/>
              <a:cs typeface="Calibri"/>
              <a:sym typeface="Calibri"/>
            </a:endParaRPr>
          </a:p>
        </p:txBody>
      </p:sp>
      <p:sp>
        <p:nvSpPr>
          <p:cNvPr id="175" name="Google Shape;175;p6"/>
          <p:cNvSpPr/>
          <p:nvPr/>
        </p:nvSpPr>
        <p:spPr>
          <a:xfrm>
            <a:off x="4764464" y="3666847"/>
            <a:ext cx="1648162" cy="636212"/>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100">
                <a:solidFill>
                  <a:schemeClr val="lt1"/>
                </a:solidFill>
                <a:latin typeface="Calibri"/>
                <a:ea typeface="Calibri"/>
                <a:cs typeface="Calibri"/>
                <a:sym typeface="Calibri"/>
              </a:rPr>
              <a:t>Operations Management – Project Course</a:t>
            </a:r>
            <a:endParaRPr sz="1100">
              <a:solidFill>
                <a:schemeClr val="lt1"/>
              </a:solidFill>
              <a:latin typeface="Calibri"/>
              <a:ea typeface="Calibri"/>
              <a:cs typeface="Calibri"/>
              <a:sym typeface="Calibri"/>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76" name="Google Shape;176;p6"/>
          <p:cNvSpPr/>
          <p:nvPr/>
        </p:nvSpPr>
        <p:spPr>
          <a:xfrm>
            <a:off x="4764464" y="4382010"/>
            <a:ext cx="1648162" cy="636212"/>
          </a:xfrm>
          <a:prstGeom prst="rect">
            <a:avLst/>
          </a:prstGeom>
          <a:solidFill>
            <a:srgbClr val="2F5496"/>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Supply Chain Networks II</a:t>
            </a:r>
            <a:endParaRPr sz="1200">
              <a:solidFill>
                <a:schemeClr val="lt1"/>
              </a:solidFill>
              <a:latin typeface="Calibri"/>
              <a:ea typeface="Calibri"/>
              <a:cs typeface="Calibri"/>
              <a:sym typeface="Calibri"/>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(6 ECTS)</a:t>
            </a:r>
            <a:endParaRPr sz="1200">
              <a:solidFill>
                <a:schemeClr val="lt1"/>
              </a:solidFill>
              <a:latin typeface="Calibri"/>
              <a:ea typeface="Calibri"/>
              <a:cs typeface="Calibri"/>
              <a:sym typeface="Calibri"/>
            </a:endParaRPr>
          </a:p>
        </p:txBody>
      </p:sp>
      <p:sp>
        <p:nvSpPr>
          <p:cNvPr id="177" name="Google Shape;177;p6"/>
          <p:cNvSpPr/>
          <p:nvPr/>
        </p:nvSpPr>
        <p:spPr>
          <a:xfrm>
            <a:off x="4634194" y="1439133"/>
            <a:ext cx="1908313" cy="4114800"/>
          </a:xfrm>
          <a:prstGeom prst="roundRect">
            <a:avLst>
              <a:gd fmla="val 16667"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8" name="Google Shape;178;p6"/>
          <p:cNvSpPr txBox="1"/>
          <p:nvPr/>
        </p:nvSpPr>
        <p:spPr>
          <a:xfrm>
            <a:off x="4908722" y="5097173"/>
            <a:ext cx="13503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SEMESTER 3</a:t>
            </a:r>
            <a:endParaRPr/>
          </a:p>
        </p:txBody>
      </p:sp>
      <p:sp>
        <p:nvSpPr>
          <p:cNvPr id="179" name="Google Shape;179;p6"/>
          <p:cNvSpPr/>
          <p:nvPr/>
        </p:nvSpPr>
        <p:spPr>
          <a:xfrm>
            <a:off x="6802129" y="1530580"/>
            <a:ext cx="1648162" cy="3486851"/>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lt1"/>
                </a:solidFill>
                <a:latin typeface="Calibri"/>
                <a:ea typeface="Calibri"/>
                <a:cs typeface="Calibri"/>
                <a:sym typeface="Calibri"/>
              </a:rPr>
              <a:t>Master Thesis</a:t>
            </a:r>
            <a:endParaRPr/>
          </a:p>
          <a:p>
            <a:pPr indent="0" lvl="0" marL="0" marR="0" rtl="0" algn="ctr">
              <a:spcBef>
                <a:spcPts val="0"/>
              </a:spcBef>
              <a:spcAft>
                <a:spcPts val="0"/>
              </a:spcAft>
              <a:buNone/>
            </a:pPr>
            <a:r>
              <a:rPr lang="en-US" sz="1200">
                <a:solidFill>
                  <a:schemeClr val="lt1"/>
                </a:solidFill>
                <a:latin typeface="Calibri"/>
                <a:ea typeface="Calibri"/>
                <a:cs typeface="Calibri"/>
                <a:sym typeface="Calibri"/>
              </a:rPr>
              <a:t>(30 ECTS)</a:t>
            </a:r>
            <a:endParaRPr sz="1200">
              <a:solidFill>
                <a:schemeClr val="lt1"/>
              </a:solidFill>
              <a:latin typeface="Calibri"/>
              <a:ea typeface="Calibri"/>
              <a:cs typeface="Calibri"/>
              <a:sym typeface="Calibri"/>
            </a:endParaRPr>
          </a:p>
        </p:txBody>
      </p:sp>
      <p:sp>
        <p:nvSpPr>
          <p:cNvPr id="180" name="Google Shape;180;p6"/>
          <p:cNvSpPr/>
          <p:nvPr/>
        </p:nvSpPr>
        <p:spPr>
          <a:xfrm>
            <a:off x="6670520" y="1446819"/>
            <a:ext cx="1908313" cy="4114800"/>
          </a:xfrm>
          <a:prstGeom prst="roundRect">
            <a:avLst>
              <a:gd fmla="val 16667" name="adj"/>
            </a:avLst>
          </a:prstGeom>
          <a:no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1" name="Google Shape;181;p6"/>
          <p:cNvSpPr txBox="1"/>
          <p:nvPr/>
        </p:nvSpPr>
        <p:spPr>
          <a:xfrm>
            <a:off x="6945048" y="5104859"/>
            <a:ext cx="13503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SEMESTER 4</a:t>
            </a:r>
            <a:endParaRPr/>
          </a:p>
        </p:txBody>
      </p:sp>
      <p:sp>
        <p:nvSpPr>
          <p:cNvPr id="182" name="Google Shape;182;p6"/>
          <p:cNvSpPr/>
          <p:nvPr/>
        </p:nvSpPr>
        <p:spPr>
          <a:xfrm>
            <a:off x="4519754" y="2189030"/>
            <a:ext cx="2126054" cy="2172040"/>
          </a:xfrm>
          <a:prstGeom prst="roundRect">
            <a:avLst>
              <a:gd fmla="val 16667" name="adj"/>
            </a:avLst>
          </a:prstGeom>
          <a:no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3" name="Google Shape;183;p6"/>
          <p:cNvSpPr txBox="1"/>
          <p:nvPr/>
        </p:nvSpPr>
        <p:spPr>
          <a:xfrm>
            <a:off x="4953342" y="5934498"/>
            <a:ext cx="408554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Specialization ”Operations Management”</a:t>
            </a:r>
            <a:endParaRPr/>
          </a:p>
        </p:txBody>
      </p:sp>
      <p:cxnSp>
        <p:nvCxnSpPr>
          <p:cNvPr id="184" name="Google Shape;184;p6"/>
          <p:cNvCxnSpPr/>
          <p:nvPr/>
        </p:nvCxnSpPr>
        <p:spPr>
          <a:xfrm rot="10800000">
            <a:off x="6292605" y="4069437"/>
            <a:ext cx="592905" cy="1900359"/>
          </a:xfrm>
          <a:prstGeom prst="straightConnector1">
            <a:avLst/>
          </a:prstGeom>
          <a:noFill/>
          <a:ln cap="flat" cmpd="sng" w="38100">
            <a:solidFill>
              <a:schemeClr val="dk1"/>
            </a:solidFill>
            <a:prstDash val="solid"/>
            <a:miter lim="800000"/>
            <a:headEnd len="sm" w="sm" type="none"/>
            <a:tailEnd len="med" w="med" type="triangl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7"/>
          <p:cNvSpPr txBox="1"/>
          <p:nvPr>
            <p:ph idx="2" type="body"/>
          </p:nvPr>
        </p:nvSpPr>
        <p:spPr>
          <a:xfrm>
            <a:off x="4952999" y="1760628"/>
            <a:ext cx="4867189" cy="4661112"/>
          </a:xfrm>
          <a:prstGeom prst="rect">
            <a:avLst/>
          </a:prstGeom>
          <a:noFill/>
          <a:ln>
            <a:noFill/>
          </a:ln>
        </p:spPr>
        <p:txBody>
          <a:bodyPr anchorCtr="0" anchor="t" bIns="45700" lIns="91425" spcFirstLastPara="1" rIns="91425" wrap="square" tIns="45700">
            <a:normAutofit fontScale="92500"/>
          </a:bodyPr>
          <a:lstStyle/>
          <a:p>
            <a:pPr indent="-228631" lvl="0" marL="228600" rtl="0" algn="l">
              <a:lnSpc>
                <a:spcPct val="100000"/>
              </a:lnSpc>
              <a:spcBef>
                <a:spcPts val="0"/>
              </a:spcBef>
              <a:spcAft>
                <a:spcPts val="0"/>
              </a:spcAft>
              <a:buClr>
                <a:srgbClr val="002060"/>
              </a:buClr>
              <a:buSzPct val="100000"/>
              <a:buChar char="•"/>
            </a:pPr>
            <a:r>
              <a:rPr lang="en-US" sz="1500"/>
              <a:t>organization theory including organizational culture, organization structure, organization environment strategy and organization processes</a:t>
            </a:r>
            <a:endParaRPr/>
          </a:p>
          <a:p>
            <a:pPr indent="-228631" lvl="0" marL="228600" rtl="0" algn="l">
              <a:lnSpc>
                <a:spcPct val="100000"/>
              </a:lnSpc>
              <a:spcBef>
                <a:spcPts val="0"/>
              </a:spcBef>
              <a:spcAft>
                <a:spcPts val="0"/>
              </a:spcAft>
              <a:buClr>
                <a:srgbClr val="002060"/>
              </a:buClr>
              <a:buSzPct val="100000"/>
              <a:buChar char="•"/>
            </a:pPr>
            <a:r>
              <a:rPr lang="en-US" sz="1500"/>
              <a:t>general models, methods and theories about the organization and management of different kinds of projects </a:t>
            </a:r>
            <a:endParaRPr/>
          </a:p>
          <a:p>
            <a:pPr indent="-228631" lvl="0" marL="228600" rtl="0" algn="l">
              <a:lnSpc>
                <a:spcPct val="100000"/>
              </a:lnSpc>
              <a:spcBef>
                <a:spcPts val="0"/>
              </a:spcBef>
              <a:spcAft>
                <a:spcPts val="0"/>
              </a:spcAft>
              <a:buClr>
                <a:srgbClr val="002060"/>
              </a:buClr>
              <a:buSzPct val="100000"/>
              <a:buChar char="•"/>
            </a:pPr>
            <a:r>
              <a:rPr lang="en-US" sz="1500"/>
              <a:t>projects in organizational context</a:t>
            </a:r>
            <a:endParaRPr/>
          </a:p>
          <a:p>
            <a:pPr indent="0" lvl="0" marL="0" rtl="0" algn="l">
              <a:lnSpc>
                <a:spcPct val="100000"/>
              </a:lnSpc>
              <a:spcBef>
                <a:spcPts val="0"/>
              </a:spcBef>
              <a:spcAft>
                <a:spcPts val="0"/>
              </a:spcAft>
              <a:buClr>
                <a:srgbClr val="002060"/>
              </a:buClr>
              <a:buSzPct val="100000"/>
              <a:buNone/>
            </a:pPr>
            <a:r>
              <a:t/>
            </a:r>
            <a:endParaRPr sz="1500"/>
          </a:p>
          <a:p>
            <a:pPr indent="-228631" lvl="0" marL="228600" rtl="0" algn="l">
              <a:lnSpc>
                <a:spcPct val="100000"/>
              </a:lnSpc>
              <a:spcBef>
                <a:spcPts val="0"/>
              </a:spcBef>
              <a:spcAft>
                <a:spcPts val="0"/>
              </a:spcAft>
              <a:buClr>
                <a:srgbClr val="002060"/>
              </a:buClr>
              <a:buSzPct val="100000"/>
              <a:buChar char="•"/>
            </a:pPr>
            <a:r>
              <a:rPr lang="en-US" sz="1500"/>
              <a:t>entrepreneurship, with particular focus on idea feasibility analysis and business planning for new, innovative ventures</a:t>
            </a:r>
            <a:endParaRPr/>
          </a:p>
          <a:p>
            <a:pPr indent="-228631" lvl="0" marL="228600" rtl="0" algn="l">
              <a:lnSpc>
                <a:spcPct val="100000"/>
              </a:lnSpc>
              <a:spcBef>
                <a:spcPts val="0"/>
              </a:spcBef>
              <a:spcAft>
                <a:spcPts val="0"/>
              </a:spcAft>
              <a:buClr>
                <a:srgbClr val="002060"/>
              </a:buClr>
              <a:buSzPct val="100000"/>
              <a:buChar char="•"/>
            </a:pPr>
            <a:r>
              <a:rPr lang="en-US" sz="1500"/>
              <a:t>different theories that describe what it takes to start up and organise innovative ventures</a:t>
            </a:r>
            <a:endParaRPr/>
          </a:p>
          <a:p>
            <a:pPr indent="-228631" lvl="0" marL="228600" rtl="0" algn="l">
              <a:lnSpc>
                <a:spcPct val="100000"/>
              </a:lnSpc>
              <a:spcBef>
                <a:spcPts val="0"/>
              </a:spcBef>
              <a:spcAft>
                <a:spcPts val="0"/>
              </a:spcAft>
              <a:buClr>
                <a:srgbClr val="002060"/>
              </a:buClr>
              <a:buSzPct val="100000"/>
              <a:buChar char="•"/>
            </a:pPr>
            <a:r>
              <a:rPr lang="en-US" sz="1500"/>
              <a:t>advantages and disadvantages of business planning for innovative ventures</a:t>
            </a:r>
            <a:endParaRPr/>
          </a:p>
          <a:p>
            <a:pPr indent="-140525" lvl="0" marL="228600" rtl="0" algn="l">
              <a:lnSpc>
                <a:spcPct val="100000"/>
              </a:lnSpc>
              <a:spcBef>
                <a:spcPts val="0"/>
              </a:spcBef>
              <a:spcAft>
                <a:spcPts val="0"/>
              </a:spcAft>
              <a:buClr>
                <a:srgbClr val="002060"/>
              </a:buClr>
              <a:buSzPct val="100000"/>
              <a:buNone/>
            </a:pPr>
            <a:r>
              <a:t/>
            </a:r>
            <a:endParaRPr sz="1500"/>
          </a:p>
          <a:p>
            <a:pPr indent="0" lvl="0" marL="0" rtl="0" algn="l">
              <a:lnSpc>
                <a:spcPct val="100000"/>
              </a:lnSpc>
              <a:spcBef>
                <a:spcPts val="0"/>
              </a:spcBef>
              <a:spcAft>
                <a:spcPts val="0"/>
              </a:spcAft>
              <a:buClr>
                <a:srgbClr val="002060"/>
              </a:buClr>
              <a:buSzPct val="100000"/>
              <a:buNone/>
            </a:pPr>
            <a:r>
              <a:t/>
            </a:r>
            <a:endParaRPr sz="1500"/>
          </a:p>
          <a:p>
            <a:pPr indent="-228631" lvl="0" marL="228600" rtl="0" algn="l">
              <a:lnSpc>
                <a:spcPct val="90000"/>
              </a:lnSpc>
              <a:spcBef>
                <a:spcPts val="0"/>
              </a:spcBef>
              <a:spcAft>
                <a:spcPts val="0"/>
              </a:spcAft>
              <a:buClr>
                <a:srgbClr val="002060"/>
              </a:buClr>
              <a:buSzPct val="100000"/>
              <a:buChar char="•"/>
            </a:pPr>
            <a:r>
              <a:rPr lang="en-US" sz="1500"/>
              <a:t>knowledge and critical thinking about corporate social responsibilities</a:t>
            </a:r>
            <a:endParaRPr/>
          </a:p>
          <a:p>
            <a:pPr indent="-228631" lvl="0" marL="228600" rtl="0" algn="l">
              <a:lnSpc>
                <a:spcPct val="90000"/>
              </a:lnSpc>
              <a:spcBef>
                <a:spcPts val="0"/>
              </a:spcBef>
              <a:spcAft>
                <a:spcPts val="0"/>
              </a:spcAft>
              <a:buClr>
                <a:srgbClr val="002060"/>
              </a:buClr>
              <a:buSzPct val="100000"/>
              <a:buChar char="•"/>
            </a:pPr>
            <a:r>
              <a:rPr lang="en-US" sz="1500"/>
              <a:t>Analyze CSR issues from different and or multi-stakeholder perspectives</a:t>
            </a:r>
            <a:endParaRPr/>
          </a:p>
          <a:p>
            <a:pPr indent="-228631" lvl="0" marL="228600" rtl="0" algn="l">
              <a:lnSpc>
                <a:spcPct val="90000"/>
              </a:lnSpc>
              <a:spcBef>
                <a:spcPts val="0"/>
              </a:spcBef>
              <a:spcAft>
                <a:spcPts val="0"/>
              </a:spcAft>
              <a:buClr>
                <a:srgbClr val="002060"/>
              </a:buClr>
              <a:buSzPct val="100000"/>
              <a:buChar char="•"/>
            </a:pPr>
            <a:r>
              <a:rPr lang="en-US" sz="1500"/>
              <a:t>Critically evaluate CSR programs of selected firms, relate them to current challenges and suggest improvements</a:t>
            </a:r>
            <a:endParaRPr/>
          </a:p>
          <a:p>
            <a:pPr indent="-146367" lvl="0" marL="228600" rtl="0" algn="l">
              <a:lnSpc>
                <a:spcPct val="100000"/>
              </a:lnSpc>
              <a:spcBef>
                <a:spcPts val="0"/>
              </a:spcBef>
              <a:spcAft>
                <a:spcPts val="0"/>
              </a:spcAft>
              <a:buClr>
                <a:srgbClr val="002060"/>
              </a:buClr>
              <a:buSzPct val="100000"/>
              <a:buNone/>
            </a:pPr>
            <a:r>
              <a:t/>
            </a:r>
            <a:endParaRPr sz="1400"/>
          </a:p>
          <a:p>
            <a:pPr indent="-146367" lvl="0" marL="228600" rtl="0" algn="l">
              <a:lnSpc>
                <a:spcPct val="100000"/>
              </a:lnSpc>
              <a:spcBef>
                <a:spcPts val="0"/>
              </a:spcBef>
              <a:spcAft>
                <a:spcPts val="0"/>
              </a:spcAft>
              <a:buClr>
                <a:srgbClr val="002060"/>
              </a:buClr>
              <a:buSzPct val="100000"/>
              <a:buNone/>
            </a:pPr>
            <a:r>
              <a:t/>
            </a:r>
            <a:endParaRPr sz="1400"/>
          </a:p>
        </p:txBody>
      </p:sp>
      <p:graphicFrame>
        <p:nvGraphicFramePr>
          <p:cNvPr id="191" name="Google Shape;191;p7"/>
          <p:cNvGraphicFramePr/>
          <p:nvPr/>
        </p:nvGraphicFramePr>
        <p:xfrm>
          <a:off x="80469" y="1760628"/>
          <a:ext cx="3000000" cy="3000000"/>
        </p:xfrm>
        <a:graphic>
          <a:graphicData uri="http://schemas.openxmlformats.org/drawingml/2006/table">
            <a:tbl>
              <a:tblPr>
                <a:noFill/>
                <a:tableStyleId>{D97E9C2D-6A4E-4788-A188-C5193409ED1A}</a:tableStyleId>
              </a:tblPr>
              <a:tblGrid>
                <a:gridCol w="1622400"/>
                <a:gridCol w="2328825"/>
                <a:gridCol w="644225"/>
              </a:tblGrid>
              <a:tr h="240950">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Project Management and Organisation </a:t>
                      </a:r>
                      <a:endParaRPr/>
                    </a:p>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lang="en-US" sz="1100" u="none" cap="none" strike="noStrike"/>
                        <a:t>Group assignment organization</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lang="en-US" sz="1100" u="none" cap="none" strike="noStrike"/>
                        <a:t>1,5</a:t>
                      </a:r>
                      <a:endParaRPr b="0" i="0" sz="1100" u="none" cap="none" strike="noStrike">
                        <a:solidFill>
                          <a:srgbClr val="000000"/>
                        </a:solidFill>
                        <a:latin typeface="Calibri"/>
                        <a:ea typeface="Calibri"/>
                        <a:cs typeface="Calibri"/>
                        <a:sym typeface="Calibri"/>
                      </a:endParaRPr>
                    </a:p>
                  </a:txBody>
                  <a:tcPr marT="7750" marB="0" marR="7750" marL="7750" anchor="b"/>
                </a:tc>
              </a:tr>
              <a:tr h="1874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Group assignment project management</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1,5</a:t>
                      </a:r>
                      <a:endParaRPr/>
                    </a:p>
                  </a:txBody>
                  <a:tcPr marT="7750" marB="0" marR="7750" marL="7750" anchor="b"/>
                </a:tc>
              </a:tr>
              <a:tr h="194100">
                <a:tc vMerge="1"/>
                <a:tc>
                  <a:txBody>
                    <a:bodyPr/>
                    <a:lstStyle/>
                    <a:p>
                      <a:pPr indent="0" lvl="0" marL="0" marR="0" rtl="0" algn="l">
                        <a:spcBef>
                          <a:spcPts val="0"/>
                        </a:spcBef>
                        <a:spcAft>
                          <a:spcPts val="0"/>
                        </a:spcAft>
                        <a:buNone/>
                      </a:pPr>
                      <a:r>
                        <a:rPr lang="en-US" sz="1100" u="none" cap="none" strike="noStrike"/>
                        <a:t>2 written tests</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3</a:t>
                      </a:r>
                      <a:endParaRPr/>
                    </a:p>
                  </a:txBody>
                  <a:tcPr marT="7750" marB="0" marR="7750" marL="7750" anchor="b"/>
                </a:tc>
              </a:tr>
              <a:tr h="214175">
                <a:tc>
                  <a:txBody>
                    <a:bodyPr/>
                    <a:lstStyle/>
                    <a:p>
                      <a:pPr indent="0" lvl="0" marL="0" marR="0" rtl="0" algn="ctr">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l">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192" name="Google Shape;192;p7"/>
          <p:cNvGraphicFramePr/>
          <p:nvPr/>
        </p:nvGraphicFramePr>
        <p:xfrm>
          <a:off x="99665" y="3327547"/>
          <a:ext cx="3000000" cy="3000000"/>
        </p:xfrm>
        <a:graphic>
          <a:graphicData uri="http://schemas.openxmlformats.org/drawingml/2006/table">
            <a:tbl>
              <a:tblPr>
                <a:noFill/>
                <a:tableStyleId>{D97E9C2D-6A4E-4788-A188-C5193409ED1A}</a:tableStyleId>
              </a:tblPr>
              <a:tblGrid>
                <a:gridCol w="1622400"/>
                <a:gridCol w="2340300"/>
                <a:gridCol w="613550"/>
              </a:tblGrid>
              <a:tr h="240950">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Innovative Entrepreneurship</a:t>
                      </a:r>
                      <a:endParaRPr/>
                    </a:p>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lang="en-US" sz="1100" u="none" cap="none" strike="noStrike"/>
                        <a:t>Individual assignment</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74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Project work</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4</a:t>
                      </a:r>
                      <a:endParaRPr/>
                    </a:p>
                  </a:txBody>
                  <a:tcPr marT="7750" marB="0" marR="7750" marL="7750" anchor="b"/>
                </a:tc>
              </a:tr>
              <a:tr h="194100">
                <a:tc vMerge="1"/>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193" name="Google Shape;193;p7"/>
          <p:cNvGraphicFramePr/>
          <p:nvPr/>
        </p:nvGraphicFramePr>
        <p:xfrm>
          <a:off x="68979" y="4945313"/>
          <a:ext cx="3000000" cy="3000000"/>
        </p:xfrm>
        <a:graphic>
          <a:graphicData uri="http://schemas.openxmlformats.org/drawingml/2006/table">
            <a:tbl>
              <a:tblPr>
                <a:noFill/>
                <a:tableStyleId>{D97E9C2D-6A4E-4788-A188-C5193409ED1A}</a:tableStyleId>
              </a:tblPr>
              <a:tblGrid>
                <a:gridCol w="1622400"/>
                <a:gridCol w="2368025"/>
                <a:gridCol w="616525"/>
              </a:tblGrid>
              <a:tr h="240950">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rgbClr val="8296B0"/>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Corporate Social Responsibility</a:t>
                      </a:r>
                      <a:endParaRPr/>
                    </a:p>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lang="en-US" sz="1100" u="none" cap="none" strike="noStrike"/>
                        <a:t>Individual assignment</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74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Group assignments</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94100">
                <a:tc vMerge="1"/>
                <a:tc>
                  <a:txBody>
                    <a:bodyPr/>
                    <a:lstStyle/>
                    <a:p>
                      <a:pPr indent="0" lvl="0" marL="0" marR="0" rtl="0" algn="l">
                        <a:spcBef>
                          <a:spcPts val="0"/>
                        </a:spcBef>
                        <a:spcAft>
                          <a:spcPts val="0"/>
                        </a:spcAft>
                        <a:buNone/>
                      </a:pPr>
                      <a:r>
                        <a:rPr lang="en-US" sz="1100" u="none" cap="none" strike="noStrike"/>
                        <a:t>Preparation and participation in practical exercises and case studies</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214175">
                <a:tc>
                  <a:txBody>
                    <a:bodyPr/>
                    <a:lstStyle/>
                    <a:p>
                      <a:pPr indent="0" lvl="0" marL="0" marR="0" rtl="0" algn="ctr">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l">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2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sp>
        <p:nvSpPr>
          <p:cNvPr id="194" name="Google Shape;194;p7"/>
          <p:cNvSpPr txBox="1"/>
          <p:nvPr/>
        </p:nvSpPr>
        <p:spPr>
          <a:xfrm>
            <a:off x="369125" y="1239366"/>
            <a:ext cx="496242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Project and innovation management</a:t>
            </a:r>
            <a:endParaRPr sz="2000">
              <a:solidFill>
                <a:schemeClr val="dk1"/>
              </a:solidFill>
              <a:latin typeface="Calibri"/>
              <a:ea typeface="Calibri"/>
              <a:cs typeface="Calibri"/>
              <a:sym typeface="Calibri"/>
            </a:endParaRPr>
          </a:p>
        </p:txBody>
      </p:sp>
      <p:sp>
        <p:nvSpPr>
          <p:cNvPr id="195" name="Google Shape;195;p7"/>
          <p:cNvSpPr txBox="1"/>
          <p:nvPr/>
        </p:nvSpPr>
        <p:spPr>
          <a:xfrm>
            <a:off x="6130205" y="1239366"/>
            <a:ext cx="2064493"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Main subjects</a:t>
            </a:r>
            <a:endParaRPr sz="2000">
              <a:solidFill>
                <a:schemeClr val="dk1"/>
              </a:solidFill>
              <a:latin typeface="Calibri"/>
              <a:ea typeface="Calibri"/>
              <a:cs typeface="Calibri"/>
              <a:sym typeface="Calibri"/>
            </a:endParaRPr>
          </a:p>
        </p:txBody>
      </p:sp>
      <p:sp>
        <p:nvSpPr>
          <p:cNvPr id="196" name="Google Shape;196;p7"/>
          <p:cNvSpPr txBox="1"/>
          <p:nvPr>
            <p:ph type="title"/>
          </p:nvPr>
        </p:nvSpPr>
        <p:spPr>
          <a:xfrm>
            <a:off x="283170" y="202633"/>
            <a:ext cx="8543925" cy="94904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04987"/>
              </a:buClr>
              <a:buSzPts val="4400"/>
              <a:buFont typeface="Calibri"/>
              <a:buNone/>
            </a:pPr>
            <a:r>
              <a:rPr b="1" lang="en-US">
                <a:solidFill>
                  <a:srgbClr val="304987"/>
                </a:solidFill>
              </a:rPr>
              <a:t>IE3: LiU IE&amp;M proposal</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8"/>
          <p:cNvSpPr txBox="1"/>
          <p:nvPr>
            <p:ph type="title"/>
          </p:nvPr>
        </p:nvSpPr>
        <p:spPr>
          <a:xfrm>
            <a:off x="327747" y="166815"/>
            <a:ext cx="8543925" cy="949041"/>
          </a:xfrm>
          <a:prstGeom prst="rect">
            <a:avLst/>
          </a:prstGeom>
          <a:no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lang="en-US"/>
              <a:t> </a:t>
            </a:r>
            <a:r>
              <a:rPr b="1" lang="en-US">
                <a:solidFill>
                  <a:srgbClr val="304987"/>
                </a:solidFill>
              </a:rPr>
              <a:t>IE3: LiU IE&amp;M proposal</a:t>
            </a:r>
            <a:endParaRPr/>
          </a:p>
        </p:txBody>
      </p:sp>
      <p:sp>
        <p:nvSpPr>
          <p:cNvPr id="203" name="Google Shape;203;p8"/>
          <p:cNvSpPr txBox="1"/>
          <p:nvPr>
            <p:ph idx="2" type="body"/>
          </p:nvPr>
        </p:nvSpPr>
        <p:spPr>
          <a:xfrm>
            <a:off x="4892006" y="1772999"/>
            <a:ext cx="5013993"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2060"/>
              </a:buClr>
              <a:buSzPts val="1400"/>
              <a:buChar char="•"/>
            </a:pPr>
            <a:r>
              <a:rPr lang="en-US" sz="1400"/>
              <a:t>a broad orientation of the field of linear and mixed integer optimization</a:t>
            </a:r>
            <a:endParaRPr/>
          </a:p>
          <a:p>
            <a:pPr indent="-228600" lvl="0" marL="228600" rtl="0" algn="l">
              <a:lnSpc>
                <a:spcPct val="90000"/>
              </a:lnSpc>
              <a:spcBef>
                <a:spcPts val="0"/>
              </a:spcBef>
              <a:spcAft>
                <a:spcPts val="0"/>
              </a:spcAft>
              <a:buClr>
                <a:srgbClr val="002060"/>
              </a:buClr>
              <a:buSzPts val="1400"/>
              <a:buChar char="•"/>
            </a:pPr>
            <a:r>
              <a:rPr lang="en-US" sz="1400"/>
              <a:t>basic knowledge in discrete-event simulation (DES) methodology</a:t>
            </a:r>
            <a:endParaRPr/>
          </a:p>
          <a:p>
            <a:pPr indent="-228600" lvl="0" marL="228600" rtl="0" algn="l">
              <a:lnSpc>
                <a:spcPct val="90000"/>
              </a:lnSpc>
              <a:spcBef>
                <a:spcPts val="0"/>
              </a:spcBef>
              <a:spcAft>
                <a:spcPts val="0"/>
              </a:spcAft>
              <a:buClr>
                <a:srgbClr val="002060"/>
              </a:buClr>
              <a:buSzPts val="1400"/>
              <a:buChar char="•"/>
            </a:pPr>
            <a:r>
              <a:rPr lang="en-US" sz="1400"/>
              <a:t>use commonly available software for solving optimization and simulation problems of standard type, especially in Supply Chain</a:t>
            </a:r>
            <a:endParaRPr/>
          </a:p>
          <a:p>
            <a:pPr indent="0" lvl="0" marL="0" rtl="0" algn="l">
              <a:lnSpc>
                <a:spcPct val="90000"/>
              </a:lnSpc>
              <a:spcBef>
                <a:spcPts val="0"/>
              </a:spcBef>
              <a:spcAft>
                <a:spcPts val="0"/>
              </a:spcAft>
              <a:buClr>
                <a:srgbClr val="002060"/>
              </a:buClr>
              <a:buSzPts val="1400"/>
              <a:buNone/>
            </a:pPr>
            <a:r>
              <a:t/>
            </a:r>
            <a:endParaRPr sz="1400"/>
          </a:p>
          <a:p>
            <a:pPr indent="-228600" lvl="0" marL="228600" rtl="0" algn="l">
              <a:lnSpc>
                <a:spcPct val="90000"/>
              </a:lnSpc>
              <a:spcBef>
                <a:spcPts val="0"/>
              </a:spcBef>
              <a:spcAft>
                <a:spcPts val="0"/>
              </a:spcAft>
              <a:buClr>
                <a:srgbClr val="002060"/>
              </a:buClr>
              <a:buSzPts val="1400"/>
              <a:buChar char="•"/>
            </a:pPr>
            <a:r>
              <a:rPr lang="en-US" sz="1400"/>
              <a:t>optimization theories and methodologies for defining, modeling, solving, and analyzing optimizing problems in mainly supply chain networks</a:t>
            </a:r>
            <a:endParaRPr sz="1400"/>
          </a:p>
          <a:p>
            <a:pPr indent="-228600" lvl="0" marL="228600" rtl="0" algn="l">
              <a:lnSpc>
                <a:spcPct val="90000"/>
              </a:lnSpc>
              <a:spcBef>
                <a:spcPts val="0"/>
              </a:spcBef>
              <a:spcAft>
                <a:spcPts val="0"/>
              </a:spcAft>
              <a:buClr>
                <a:srgbClr val="002060"/>
              </a:buClr>
              <a:buSzPts val="1400"/>
              <a:buChar char="•"/>
            </a:pPr>
            <a:r>
              <a:rPr lang="en-US" sz="1400"/>
              <a:t>applying optimization to solving problems originating from real life applications</a:t>
            </a:r>
            <a:endParaRPr/>
          </a:p>
          <a:p>
            <a:pPr indent="-139700" lvl="0" marL="228600" rtl="0" algn="l">
              <a:lnSpc>
                <a:spcPct val="90000"/>
              </a:lnSpc>
              <a:spcBef>
                <a:spcPts val="0"/>
              </a:spcBef>
              <a:spcAft>
                <a:spcPts val="0"/>
              </a:spcAft>
              <a:buClr>
                <a:srgbClr val="002060"/>
              </a:buClr>
              <a:buSzPts val="1400"/>
              <a:buNone/>
            </a:pPr>
            <a:r>
              <a:t/>
            </a:r>
            <a:endParaRPr sz="1400"/>
          </a:p>
          <a:p>
            <a:pPr indent="-139700" lvl="0" marL="228600" rtl="0" algn="l">
              <a:lnSpc>
                <a:spcPct val="90000"/>
              </a:lnSpc>
              <a:spcBef>
                <a:spcPts val="0"/>
              </a:spcBef>
              <a:spcAft>
                <a:spcPts val="0"/>
              </a:spcAft>
              <a:buClr>
                <a:srgbClr val="002060"/>
              </a:buClr>
              <a:buSzPts val="1400"/>
              <a:buNone/>
            </a:pPr>
            <a:r>
              <a:t/>
            </a:r>
            <a:endParaRPr sz="1400"/>
          </a:p>
          <a:p>
            <a:pPr indent="-228600" lvl="0" marL="228600" rtl="0" algn="l">
              <a:lnSpc>
                <a:spcPct val="90000"/>
              </a:lnSpc>
              <a:spcBef>
                <a:spcPts val="0"/>
              </a:spcBef>
              <a:spcAft>
                <a:spcPts val="0"/>
              </a:spcAft>
              <a:buClr>
                <a:srgbClr val="002060"/>
              </a:buClr>
              <a:buSzPts val="1400"/>
              <a:buChar char="•"/>
            </a:pPr>
            <a:r>
              <a:rPr lang="en-US" sz="1400"/>
              <a:t>in project form, solve real Operations research problems</a:t>
            </a:r>
            <a:endParaRPr/>
          </a:p>
          <a:p>
            <a:pPr indent="-228600" lvl="0" marL="228600" rtl="0" algn="l">
              <a:lnSpc>
                <a:spcPct val="90000"/>
              </a:lnSpc>
              <a:spcBef>
                <a:spcPts val="0"/>
              </a:spcBef>
              <a:spcAft>
                <a:spcPts val="0"/>
              </a:spcAft>
              <a:buClr>
                <a:srgbClr val="002060"/>
              </a:buClr>
              <a:buSzPts val="1400"/>
              <a:buChar char="•"/>
            </a:pPr>
            <a:r>
              <a:rPr lang="en-US" sz="1400"/>
              <a:t>Written and oral communication of the results of the project</a:t>
            </a:r>
            <a:endParaRPr/>
          </a:p>
          <a:p>
            <a:pPr indent="0" lvl="0" marL="0" rtl="0" algn="l">
              <a:lnSpc>
                <a:spcPct val="90000"/>
              </a:lnSpc>
              <a:spcBef>
                <a:spcPts val="0"/>
              </a:spcBef>
              <a:spcAft>
                <a:spcPts val="0"/>
              </a:spcAft>
              <a:buClr>
                <a:srgbClr val="002060"/>
              </a:buClr>
              <a:buSzPts val="1400"/>
              <a:buNone/>
            </a:pPr>
            <a:r>
              <a:t/>
            </a:r>
            <a:endParaRPr sz="1400"/>
          </a:p>
        </p:txBody>
      </p:sp>
      <p:sp>
        <p:nvSpPr>
          <p:cNvPr id="204" name="Google Shape;204;p8"/>
          <p:cNvSpPr/>
          <p:nvPr/>
        </p:nvSpPr>
        <p:spPr>
          <a:xfrm>
            <a:off x="744344" y="1277400"/>
            <a:ext cx="3089857"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Supply Chain Networks</a:t>
            </a:r>
            <a:endParaRPr/>
          </a:p>
        </p:txBody>
      </p:sp>
      <p:graphicFrame>
        <p:nvGraphicFramePr>
          <p:cNvPr id="205" name="Google Shape;205;p8"/>
          <p:cNvGraphicFramePr/>
          <p:nvPr/>
        </p:nvGraphicFramePr>
        <p:xfrm>
          <a:off x="214366" y="1772999"/>
          <a:ext cx="3000000" cy="3000000"/>
        </p:xfrm>
        <a:graphic>
          <a:graphicData uri="http://schemas.openxmlformats.org/drawingml/2006/table">
            <a:tbl>
              <a:tblPr>
                <a:noFill/>
                <a:tableStyleId>{D97E9C2D-6A4E-4788-A188-C5193409ED1A}</a:tableStyleId>
              </a:tblPr>
              <a:tblGrid>
                <a:gridCol w="1622400"/>
                <a:gridCol w="2049450"/>
                <a:gridCol w="623450"/>
              </a:tblGrid>
              <a:tr h="240950">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r>
              <a:tr h="181100">
                <a:tc rowSpan="3">
                  <a:txBody>
                    <a:bodyPr/>
                    <a:lstStyle/>
                    <a:p>
                      <a:pPr indent="0" lvl="0" marL="0" marR="0" rtl="0" algn="ctr">
                        <a:spcBef>
                          <a:spcPts val="0"/>
                        </a:spcBef>
                        <a:spcAft>
                          <a:spcPts val="0"/>
                        </a:spcAft>
                        <a:buNone/>
                      </a:pPr>
                      <a:r>
                        <a:rPr lang="en-US" sz="1100" u="none" cap="none" strike="noStrike"/>
                        <a:t>Supply Chain Optimization and Simulation</a:t>
                      </a:r>
                      <a:endParaRPr sz="1100" u="none" cap="none" strike="noStrike"/>
                    </a:p>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Laboratory work</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74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Case report</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1</a:t>
                      </a:r>
                      <a:endParaRPr/>
                    </a:p>
                  </a:txBody>
                  <a:tcPr marT="7750" marB="0" marR="7750" marL="7750" anchor="b"/>
                </a:tc>
              </a:tr>
              <a:tr h="194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Written examination</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3</a:t>
                      </a:r>
                      <a:endParaRPr/>
                    </a:p>
                  </a:txBody>
                  <a:tcPr marT="7750" marB="0" marR="7750" marL="7750" anchor="b"/>
                </a:tc>
              </a:tr>
              <a:tr h="214175">
                <a:tc>
                  <a:txBody>
                    <a:bodyPr/>
                    <a:lstStyle/>
                    <a:p>
                      <a:pPr indent="0" lvl="0" marL="0" marR="0" rtl="0" algn="ctr">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l">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2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206" name="Google Shape;206;p8"/>
          <p:cNvGraphicFramePr/>
          <p:nvPr/>
        </p:nvGraphicFramePr>
        <p:xfrm>
          <a:off x="228220" y="3332970"/>
          <a:ext cx="3000000" cy="3000000"/>
        </p:xfrm>
        <a:graphic>
          <a:graphicData uri="http://schemas.openxmlformats.org/drawingml/2006/table">
            <a:tbl>
              <a:tblPr>
                <a:noFill/>
                <a:tableStyleId>{D97E9C2D-6A4E-4788-A188-C5193409ED1A}</a:tableStyleId>
              </a:tblPr>
              <a:tblGrid>
                <a:gridCol w="1622400"/>
                <a:gridCol w="2042525"/>
                <a:gridCol w="616525"/>
              </a:tblGrid>
              <a:tr h="240950">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Supply Chain Networks</a:t>
                      </a:r>
                      <a:endParaRPr/>
                    </a:p>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lang="en-US" sz="1100" u="none" cap="none" strike="noStrike"/>
                        <a:t>Laboratory work</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1</a:t>
                      </a:r>
                      <a:endParaRPr/>
                    </a:p>
                  </a:txBody>
                  <a:tcPr marT="7750" marB="0" marR="7750" marL="7750" anchor="b"/>
                </a:tc>
              </a:tr>
              <a:tr h="1874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Project work</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94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Written examination</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3</a:t>
                      </a:r>
                      <a:endParaRPr/>
                    </a:p>
                  </a:txBody>
                  <a:tcPr marT="7750" marB="0" marR="7750" marL="7750" anchor="b"/>
                </a:tc>
              </a:tr>
              <a:tr h="194100">
                <a:tc>
                  <a:txBody>
                    <a:bodyPr/>
                    <a:lstStyle/>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207" name="Google Shape;207;p8"/>
          <p:cNvGraphicFramePr/>
          <p:nvPr/>
        </p:nvGraphicFramePr>
        <p:xfrm>
          <a:off x="231683" y="4680246"/>
          <a:ext cx="3000000" cy="3000000"/>
        </p:xfrm>
        <a:graphic>
          <a:graphicData uri="http://schemas.openxmlformats.org/drawingml/2006/table">
            <a:tbl>
              <a:tblPr>
                <a:noFill/>
                <a:tableStyleId>{D97E9C2D-6A4E-4788-A188-C5193409ED1A}</a:tableStyleId>
              </a:tblPr>
              <a:tblGrid>
                <a:gridCol w="1622400"/>
                <a:gridCol w="2042525"/>
                <a:gridCol w="609600"/>
              </a:tblGrid>
              <a:tr h="240950">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rgbClr val="2F5496"/>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Strategic Supply Chain Network Design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Laboratory work</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74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Project work</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4</a:t>
                      </a:r>
                      <a:endParaRPr/>
                    </a:p>
                  </a:txBody>
                  <a:tcPr marT="7750" marB="0" marR="7750" marL="7750" anchor="b"/>
                </a:tc>
              </a:tr>
              <a:tr h="194100">
                <a:tc vMerge="1"/>
                <a:tc>
                  <a:txBody>
                    <a:bodyPr/>
                    <a:lstStyle/>
                    <a:p>
                      <a:pPr indent="0" lvl="0" marL="0" marR="0" rtl="0" algn="l">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0" i="0" lang="en-US" sz="12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sp>
        <p:nvSpPr>
          <p:cNvPr id="208" name="Google Shape;208;p8"/>
          <p:cNvSpPr/>
          <p:nvPr/>
        </p:nvSpPr>
        <p:spPr>
          <a:xfrm>
            <a:off x="5761823" y="1277400"/>
            <a:ext cx="2078476"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Main Subjects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9"/>
          <p:cNvSpPr txBox="1"/>
          <p:nvPr>
            <p:ph type="title"/>
          </p:nvPr>
        </p:nvSpPr>
        <p:spPr>
          <a:xfrm>
            <a:off x="485593" y="308494"/>
            <a:ext cx="8543925" cy="949041"/>
          </a:xfrm>
          <a:prstGeom prst="rect">
            <a:avLst/>
          </a:prstGeom>
          <a:no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lang="en-US"/>
              <a:t> </a:t>
            </a:r>
            <a:r>
              <a:rPr b="1" lang="en-US">
                <a:solidFill>
                  <a:srgbClr val="304987"/>
                </a:solidFill>
              </a:rPr>
              <a:t>IE3: LiU IE&amp;M proposal</a:t>
            </a:r>
            <a:endParaRPr/>
          </a:p>
        </p:txBody>
      </p:sp>
      <p:sp>
        <p:nvSpPr>
          <p:cNvPr id="215" name="Google Shape;215;p9"/>
          <p:cNvSpPr txBox="1"/>
          <p:nvPr>
            <p:ph idx="2" type="body"/>
          </p:nvPr>
        </p:nvSpPr>
        <p:spPr>
          <a:xfrm>
            <a:off x="5014912" y="1999436"/>
            <a:ext cx="4725701"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2060"/>
              </a:buClr>
              <a:buSzPts val="1400"/>
              <a:buChar char="•"/>
            </a:pPr>
            <a:r>
              <a:rPr lang="en-US" sz="1400"/>
              <a:t>provide a holistic view of the quality field with particular focus on principles, methodologies and techniques for quality management</a:t>
            </a:r>
            <a:endParaRPr/>
          </a:p>
          <a:p>
            <a:pPr indent="-228600" lvl="0" marL="228600" rtl="0" algn="l">
              <a:lnSpc>
                <a:spcPct val="90000"/>
              </a:lnSpc>
              <a:spcBef>
                <a:spcPts val="0"/>
              </a:spcBef>
              <a:spcAft>
                <a:spcPts val="0"/>
              </a:spcAft>
              <a:buClr>
                <a:srgbClr val="002060"/>
              </a:buClr>
              <a:buSzPts val="1400"/>
              <a:buChar char="•"/>
            </a:pPr>
            <a:r>
              <a:rPr lang="en-US" sz="1400"/>
              <a:t>quality improvement projects concerning statistical quality control, change management and leadership, product development and process development </a:t>
            </a:r>
            <a:endParaRPr/>
          </a:p>
          <a:p>
            <a:pPr indent="-228600" lvl="0" marL="228600" rtl="0" algn="l">
              <a:lnSpc>
                <a:spcPct val="90000"/>
              </a:lnSpc>
              <a:spcBef>
                <a:spcPts val="0"/>
              </a:spcBef>
              <a:spcAft>
                <a:spcPts val="0"/>
              </a:spcAft>
              <a:buClr>
                <a:srgbClr val="002060"/>
              </a:buClr>
              <a:buSzPts val="1400"/>
              <a:buChar char="•"/>
            </a:pPr>
            <a:r>
              <a:rPr lang="en-US" sz="1400"/>
              <a:t>relevant models and theories about leadership </a:t>
            </a:r>
            <a:endParaRPr/>
          </a:p>
          <a:p>
            <a:pPr indent="0" lvl="0" marL="0" rtl="0" algn="l">
              <a:lnSpc>
                <a:spcPct val="90000"/>
              </a:lnSpc>
              <a:spcBef>
                <a:spcPts val="1000"/>
              </a:spcBef>
              <a:spcAft>
                <a:spcPts val="0"/>
              </a:spcAft>
              <a:buClr>
                <a:srgbClr val="002060"/>
              </a:buClr>
              <a:buSzPts val="1400"/>
              <a:buNone/>
            </a:pPr>
            <a:r>
              <a:t/>
            </a:r>
            <a:endParaRPr sz="1400"/>
          </a:p>
          <a:p>
            <a:pPr indent="-228600" lvl="0" marL="228600" rtl="0" algn="l">
              <a:lnSpc>
                <a:spcPct val="90000"/>
              </a:lnSpc>
              <a:spcBef>
                <a:spcPts val="0"/>
              </a:spcBef>
              <a:spcAft>
                <a:spcPts val="0"/>
              </a:spcAft>
              <a:buClr>
                <a:srgbClr val="002060"/>
              </a:buClr>
              <a:buSzPts val="1400"/>
              <a:buChar char="•"/>
            </a:pPr>
            <a:r>
              <a:rPr lang="en-US" sz="1400"/>
              <a:t>knowledge about organization, working methods and tools for process and product improvements using Six Sigma methodology </a:t>
            </a:r>
            <a:endParaRPr/>
          </a:p>
          <a:p>
            <a:pPr indent="-228600" lvl="0" marL="228600" rtl="0" algn="l">
              <a:lnSpc>
                <a:spcPct val="90000"/>
              </a:lnSpc>
              <a:spcBef>
                <a:spcPts val="0"/>
              </a:spcBef>
              <a:spcAft>
                <a:spcPts val="0"/>
              </a:spcAft>
              <a:buClr>
                <a:srgbClr val="002060"/>
              </a:buClr>
              <a:buSzPts val="1400"/>
              <a:buChar char="•"/>
            </a:pPr>
            <a:r>
              <a:rPr lang="en-US" sz="1400"/>
              <a:t>solve advanced problems using advanced statistical and qualitative methods </a:t>
            </a:r>
            <a:endParaRPr sz="1400"/>
          </a:p>
        </p:txBody>
      </p:sp>
      <p:sp>
        <p:nvSpPr>
          <p:cNvPr id="216" name="Google Shape;216;p9"/>
          <p:cNvSpPr/>
          <p:nvPr/>
        </p:nvSpPr>
        <p:spPr>
          <a:xfrm>
            <a:off x="996024" y="1415262"/>
            <a:ext cx="329677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Quality Management</a:t>
            </a:r>
            <a:endParaRPr/>
          </a:p>
        </p:txBody>
      </p:sp>
      <p:graphicFrame>
        <p:nvGraphicFramePr>
          <p:cNvPr id="217" name="Google Shape;217;p9"/>
          <p:cNvGraphicFramePr/>
          <p:nvPr/>
        </p:nvGraphicFramePr>
        <p:xfrm>
          <a:off x="165386" y="1999436"/>
          <a:ext cx="3000000" cy="3000000"/>
        </p:xfrm>
        <a:graphic>
          <a:graphicData uri="http://schemas.openxmlformats.org/drawingml/2006/table">
            <a:tbl>
              <a:tblPr>
                <a:noFill/>
                <a:tableStyleId>{D97E9C2D-6A4E-4788-A188-C5193409ED1A}</a:tableStyleId>
              </a:tblPr>
              <a:tblGrid>
                <a:gridCol w="1622400"/>
                <a:gridCol w="2287325"/>
                <a:gridCol w="628225"/>
              </a:tblGrid>
              <a:tr h="240950">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rgbClr val="8DA9DB"/>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rgbClr val="8DA9DB"/>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rgbClr val="8DA9DB"/>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Quality Management and Leadership </a:t>
                      </a:r>
                      <a:endParaRPr/>
                    </a:p>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Assignments</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2</a:t>
                      </a:r>
                      <a:endParaRPr/>
                    </a:p>
                  </a:txBody>
                  <a:tcPr marT="7750" marB="0" marR="7750" marL="7750" anchor="b"/>
                </a:tc>
              </a:tr>
              <a:tr h="1874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Computer examination</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3</a:t>
                      </a:r>
                      <a:endParaRPr/>
                    </a:p>
                  </a:txBody>
                  <a:tcPr marT="7750" marB="0" marR="7750" marL="7750" anchor="b"/>
                </a:tc>
              </a:tr>
              <a:tr h="194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Project Assignment</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1</a:t>
                      </a:r>
                      <a:endParaRPr/>
                    </a:p>
                  </a:txBody>
                  <a:tcPr marT="7750" marB="0" marR="7750" marL="7750" anchor="b"/>
                </a:tc>
              </a:tr>
              <a:tr h="214175">
                <a:tc>
                  <a:txBody>
                    <a:bodyPr/>
                    <a:lstStyle/>
                    <a:p>
                      <a:pPr indent="0" lvl="0" marL="0" marR="0" rtl="0" algn="ctr">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l">
                        <a:spcBef>
                          <a:spcPts val="0"/>
                        </a:spcBef>
                        <a:spcAft>
                          <a:spcPts val="0"/>
                        </a:spcAft>
                        <a:buNone/>
                      </a:pPr>
                      <a:r>
                        <a:t/>
                      </a:r>
                      <a:endParaRPr b="0" i="0" sz="1000" u="none" cap="none" strike="noStrike">
                        <a:solidFill>
                          <a:srgbClr val="000000"/>
                        </a:solidFill>
                        <a:latin typeface="Calibri"/>
                        <a:ea typeface="Calibri"/>
                        <a:cs typeface="Calibri"/>
                        <a:sym typeface="Calibri"/>
                      </a:endParaRPr>
                    </a:p>
                  </a:txBody>
                  <a:tcPr marT="7750" marB="0" marR="7750" marL="7750" anchor="b"/>
                </a:tc>
                <a:tc>
                  <a:txBody>
                    <a:bodyPr/>
                    <a:lstStyle/>
                    <a:p>
                      <a:pPr indent="0" lvl="0" marL="0" marR="0" rtl="0" algn="ctr">
                        <a:spcBef>
                          <a:spcPts val="0"/>
                        </a:spcBef>
                        <a:spcAft>
                          <a:spcPts val="0"/>
                        </a:spcAft>
                        <a:buNone/>
                      </a:pPr>
                      <a:r>
                        <a:rPr b="1" i="0" lang="en-US" sz="13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graphicFrame>
        <p:nvGraphicFramePr>
          <p:cNvPr id="218" name="Google Shape;218;p9"/>
          <p:cNvGraphicFramePr/>
          <p:nvPr/>
        </p:nvGraphicFramePr>
        <p:xfrm>
          <a:off x="191992" y="3697318"/>
          <a:ext cx="3000000" cy="3000000"/>
        </p:xfrm>
        <a:graphic>
          <a:graphicData uri="http://schemas.openxmlformats.org/drawingml/2006/table">
            <a:tbl>
              <a:tblPr>
                <a:noFill/>
                <a:tableStyleId>{D97E9C2D-6A4E-4788-A188-C5193409ED1A}</a:tableStyleId>
              </a:tblPr>
              <a:tblGrid>
                <a:gridCol w="1622400"/>
                <a:gridCol w="2281650"/>
                <a:gridCol w="607275"/>
              </a:tblGrid>
              <a:tr h="240950">
                <a:tc>
                  <a:txBody>
                    <a:bodyPr/>
                    <a:lstStyle/>
                    <a:p>
                      <a:pPr indent="0" lvl="0" marL="0" marR="0" rtl="0" algn="ctr">
                        <a:spcBef>
                          <a:spcPts val="0"/>
                        </a:spcBef>
                        <a:spcAft>
                          <a:spcPts val="0"/>
                        </a:spcAft>
                        <a:buNone/>
                      </a:pPr>
                      <a:r>
                        <a:rPr b="1" lang="en-US" sz="1500" u="none" cap="none" strike="noStrike">
                          <a:solidFill>
                            <a:schemeClr val="lt1"/>
                          </a:solidFill>
                        </a:rPr>
                        <a:t>COURSE</a:t>
                      </a:r>
                      <a:endParaRPr b="1" i="0" sz="1500" u="none" cap="none" strike="noStrike">
                        <a:solidFill>
                          <a:schemeClr val="lt1"/>
                        </a:solidFill>
                        <a:latin typeface="Calibri"/>
                        <a:ea typeface="Calibri"/>
                        <a:cs typeface="Calibri"/>
                        <a:sym typeface="Calibri"/>
                      </a:endParaRPr>
                    </a:p>
                  </a:txBody>
                  <a:tcPr marT="7750" marB="0" marR="7750" marL="7750" anchor="b">
                    <a:solidFill>
                      <a:srgbClr val="8DA9DB"/>
                    </a:solidFill>
                  </a:tcPr>
                </a:tc>
                <a:tc>
                  <a:txBody>
                    <a:bodyPr/>
                    <a:lstStyle/>
                    <a:p>
                      <a:pPr indent="0" lvl="0" marL="0" marR="0" rtl="0" algn="ctr">
                        <a:spcBef>
                          <a:spcPts val="0"/>
                        </a:spcBef>
                        <a:spcAft>
                          <a:spcPts val="0"/>
                        </a:spcAft>
                        <a:buNone/>
                      </a:pPr>
                      <a:r>
                        <a:rPr b="1" lang="en-US" sz="1500" u="none" cap="none" strike="noStrike">
                          <a:solidFill>
                            <a:schemeClr val="lt1"/>
                          </a:solidFill>
                        </a:rPr>
                        <a:t>COURSE EXAMINATION</a:t>
                      </a:r>
                      <a:endParaRPr b="1" i="0" sz="1500" u="none" cap="none" strike="noStrike">
                        <a:solidFill>
                          <a:schemeClr val="lt1"/>
                        </a:solidFill>
                        <a:latin typeface="Calibri"/>
                        <a:ea typeface="Calibri"/>
                        <a:cs typeface="Calibri"/>
                        <a:sym typeface="Calibri"/>
                      </a:endParaRPr>
                    </a:p>
                  </a:txBody>
                  <a:tcPr marT="7750" marB="0" marR="7750" marL="7750" anchor="b">
                    <a:solidFill>
                      <a:srgbClr val="8DA9DB"/>
                    </a:solidFill>
                  </a:tcPr>
                </a:tc>
                <a:tc>
                  <a:txBody>
                    <a:bodyPr/>
                    <a:lstStyle/>
                    <a:p>
                      <a:pPr indent="0" lvl="0" marL="0" marR="0" rtl="0" algn="ctr">
                        <a:spcBef>
                          <a:spcPts val="0"/>
                        </a:spcBef>
                        <a:spcAft>
                          <a:spcPts val="0"/>
                        </a:spcAft>
                        <a:buNone/>
                      </a:pPr>
                      <a:r>
                        <a:rPr b="1" lang="en-US" sz="1500" u="none" cap="none" strike="noStrike">
                          <a:solidFill>
                            <a:schemeClr val="lt1"/>
                          </a:solidFill>
                        </a:rPr>
                        <a:t>ECTS</a:t>
                      </a:r>
                      <a:endParaRPr b="1" i="0" sz="1500" u="none" cap="none" strike="noStrike">
                        <a:solidFill>
                          <a:schemeClr val="lt1"/>
                        </a:solidFill>
                        <a:latin typeface="Calibri"/>
                        <a:ea typeface="Calibri"/>
                        <a:cs typeface="Calibri"/>
                        <a:sym typeface="Calibri"/>
                      </a:endParaRPr>
                    </a:p>
                  </a:txBody>
                  <a:tcPr marT="7750" marB="0" marR="7750" marL="7750" anchor="b">
                    <a:solidFill>
                      <a:srgbClr val="8DA9DB"/>
                    </a:solidFill>
                  </a:tcPr>
                </a:tc>
              </a:tr>
              <a:tr h="181100">
                <a:tc rowSpan="3">
                  <a:txBody>
                    <a:bodyPr/>
                    <a:lstStyle/>
                    <a:p>
                      <a:pPr indent="0" lvl="0" marL="0" marR="0" rtl="0" algn="ctr">
                        <a:lnSpc>
                          <a:spcPct val="100000"/>
                        </a:lnSpc>
                        <a:spcBef>
                          <a:spcPts val="0"/>
                        </a:spcBef>
                        <a:spcAft>
                          <a:spcPts val="0"/>
                        </a:spcAft>
                        <a:buClr>
                          <a:schemeClr val="dk1"/>
                        </a:buClr>
                        <a:buSzPts val="1100"/>
                        <a:buFont typeface="Calibri"/>
                        <a:buNone/>
                      </a:pPr>
                      <a:r>
                        <a:rPr lang="en-US" sz="1100" u="none" cap="none" strike="noStrike"/>
                        <a:t>Six Sigma Quality</a:t>
                      </a:r>
                      <a:endParaRPr/>
                    </a:p>
                    <a:p>
                      <a:pPr indent="0" lvl="0" marL="0" marR="0" rtl="0" algn="ctr">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7750" marB="0" marR="7750" marL="7750" anchor="ct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Written test</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1</a:t>
                      </a:r>
                      <a:endParaRPr/>
                    </a:p>
                  </a:txBody>
                  <a:tcPr marT="7750" marB="0" marR="7750" marL="7750" anchor="b"/>
                </a:tc>
              </a:tr>
              <a:tr h="1874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Projects</a:t>
                      </a:r>
                      <a:endParaRPr/>
                    </a:p>
                  </a:txBody>
                  <a:tcPr marT="7750" marB="0" marR="7750" marL="7750" anchor="b"/>
                </a:tc>
                <a:tc>
                  <a:txBody>
                    <a:bodyPr/>
                    <a:lstStyle/>
                    <a:p>
                      <a:pPr indent="0" lvl="0" marL="0" marR="0" rtl="0" algn="ctr">
                        <a:spcBef>
                          <a:spcPts val="0"/>
                        </a:spcBef>
                        <a:spcAft>
                          <a:spcPts val="0"/>
                        </a:spcAft>
                        <a:buNone/>
                      </a:pPr>
                      <a:r>
                        <a:rPr b="0" i="0" lang="en-US" sz="1100" u="none" cap="none" strike="noStrike">
                          <a:solidFill>
                            <a:srgbClr val="000000"/>
                          </a:solidFill>
                          <a:latin typeface="Calibri"/>
                          <a:ea typeface="Calibri"/>
                          <a:cs typeface="Calibri"/>
                          <a:sym typeface="Calibri"/>
                        </a:rPr>
                        <a:t>5</a:t>
                      </a:r>
                      <a:endParaRPr/>
                    </a:p>
                  </a:txBody>
                  <a:tcPr marT="7750" marB="0" marR="7750" marL="7750" anchor="b"/>
                </a:tc>
              </a:tr>
              <a:tr h="194100">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Written examination</a:t>
                      </a:r>
                      <a:endParaRPr/>
                    </a:p>
                  </a:txBody>
                  <a:tcPr marT="7750" marB="0" marR="7750" marL="7750" anchor="b"/>
                </a:tc>
                <a:tc>
                  <a:txBody>
                    <a:bodyPr/>
                    <a:lstStyle/>
                    <a:p>
                      <a:pPr indent="0" lvl="0" marL="0" marR="0" rtl="0" algn="ctr">
                        <a:spcBef>
                          <a:spcPts val="0"/>
                        </a:spcBef>
                        <a:spcAft>
                          <a:spcPts val="0"/>
                        </a:spcAft>
                        <a:buNone/>
                      </a:pPr>
                      <a:r>
                        <a:rPr b="1" i="0" lang="en-US" sz="1100" u="none" cap="none" strike="noStrike">
                          <a:solidFill>
                            <a:srgbClr val="000000"/>
                          </a:solidFill>
                          <a:latin typeface="Calibri"/>
                          <a:ea typeface="Calibri"/>
                          <a:cs typeface="Calibri"/>
                          <a:sym typeface="Calibri"/>
                        </a:rPr>
                        <a:t>6</a:t>
                      </a:r>
                      <a:endParaRPr/>
                    </a:p>
                  </a:txBody>
                  <a:tcPr marT="7750" marB="0" marR="7750" marL="7750" anchor="b"/>
                </a:tc>
              </a:tr>
            </a:tbl>
          </a:graphicData>
        </a:graphic>
      </p:graphicFrame>
      <p:sp>
        <p:nvSpPr>
          <p:cNvPr id="219" name="Google Shape;219;p9"/>
          <p:cNvSpPr/>
          <p:nvPr/>
        </p:nvSpPr>
        <p:spPr>
          <a:xfrm>
            <a:off x="6168169" y="1415262"/>
            <a:ext cx="1903538"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304987"/>
                </a:solidFill>
                <a:latin typeface="Calibri"/>
                <a:ea typeface="Calibri"/>
                <a:cs typeface="Calibri"/>
                <a:sym typeface="Calibri"/>
              </a:rPr>
              <a:t>Main subjects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Tema di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2022-06-07T09:37:28Z</dcterms:created>
  <dc:creator>Prof. Giorgio Mossa</dc:creator>
</cp:coreProperties>
</file>