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58" r:id="rId6"/>
    <p:sldId id="259" r:id="rId7"/>
    <p:sldId id="265" r:id="rId8"/>
    <p:sldId id="266" r:id="rId9"/>
    <p:sldId id="260" r:id="rId10"/>
    <p:sldId id="267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571129-9453-F342-B2EC-E5AC7C55EABB}" v="332" dt="2022-06-16T09:54:37.3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36" autoAdjust="0"/>
    <p:restoredTop sz="94660"/>
  </p:normalViewPr>
  <p:slideViewPr>
    <p:cSldViewPr snapToGrid="0">
      <p:cViewPr varScale="1">
        <p:scale>
          <a:sx n="81" d="100"/>
          <a:sy n="81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2D4A6-293C-44B2-B140-C35764707793}" type="datetimeFigureOut">
              <a:rPr lang="en-US" smtClean="0"/>
              <a:t>6/15/22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E3FF-E589-490F-856A-14C46B98437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2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892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5861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213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05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2181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66518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651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07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2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6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70AB-E679-4A63-9210-2CAAD409B9D0}" type="datetimeFigureOut">
              <a:rPr lang="en-US" smtClean="0"/>
              <a:t>6/15/22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92F2-3E59-4251-8021-6A99CB2F306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071771"/>
            <a:ext cx="119536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e-learning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module evaluation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POLIBA-UNIBA</a:t>
            </a:r>
            <a:endParaRPr lang="it-IT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16302"/>
            <a:ext cx="8300087" cy="48320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Module: Lean Systems and Continuous Improvement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N. Students completing the course:  1 LIU ___ </a:t>
            </a:r>
            <a:r>
              <a:rPr lang="en-US" sz="2000" b="1" dirty="0" err="1">
                <a:solidFill>
                  <a:srgbClr val="304987"/>
                </a:solidFill>
              </a:rPr>
              <a:t>Poliba</a:t>
            </a:r>
            <a:r>
              <a:rPr lang="en-US" sz="2000" b="1" dirty="0">
                <a:solidFill>
                  <a:srgbClr val="304987"/>
                </a:solidFill>
              </a:rPr>
              <a:t>   ___ PZN  21 UPM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    22   </a:t>
            </a: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19021"/>
              </p:ext>
            </p:extLst>
          </p:nvPr>
        </p:nvGraphicFramePr>
        <p:xfrm>
          <a:off x="485856" y="2009934"/>
          <a:ext cx="790999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5129">
                  <a:extLst>
                    <a:ext uri="{9D8B030D-6E8A-4147-A177-3AD203B41FA5}">
                      <a16:colId xmlns:a16="http://schemas.microsoft.com/office/drawing/2014/main" val="335607163"/>
                    </a:ext>
                  </a:extLst>
                </a:gridCol>
                <a:gridCol w="2434869">
                  <a:extLst>
                    <a:ext uri="{9D8B030D-6E8A-4147-A177-3AD203B41FA5}">
                      <a16:colId xmlns:a16="http://schemas.microsoft.com/office/drawing/2014/main" val="354505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dirty="0"/>
                        <a:t>Title of the </a:t>
                      </a:r>
                      <a:r>
                        <a:rPr lang="it-IT" dirty="0" err="1"/>
                        <a:t>module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Rank (1-5)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14824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859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00476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38303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3060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Quizzes are convenient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7933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50940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451313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8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99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41823" y="160349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49714"/>
            <a:ext cx="8778401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304987"/>
                </a:solidFill>
              </a:rPr>
              <a:t>Module: Lean Systems and Continuous Improvement</a:t>
            </a:r>
          </a:p>
          <a:p>
            <a:pPr lvl="0"/>
            <a:r>
              <a:rPr lang="en-US" sz="2000" b="1" dirty="0">
                <a:solidFill>
                  <a:srgbClr val="304987"/>
                </a:solidFill>
              </a:rPr>
              <a:t>N. Professionals:  1 IMPLEMA  1 Bosch   1 </a:t>
            </a:r>
            <a:r>
              <a:rPr lang="en-US" sz="2000" b="1" dirty="0" err="1">
                <a:solidFill>
                  <a:srgbClr val="304987"/>
                </a:solidFill>
              </a:rPr>
              <a:t>Alcomot</a:t>
            </a:r>
            <a:r>
              <a:rPr lang="en-US" sz="2000" b="1" dirty="0">
                <a:solidFill>
                  <a:srgbClr val="304987"/>
                </a:solidFill>
              </a:rPr>
              <a:t>   1 </a:t>
            </a:r>
            <a:r>
              <a:rPr lang="en-US" sz="2000" b="1" dirty="0" err="1">
                <a:solidFill>
                  <a:srgbClr val="304987"/>
                </a:solidFill>
              </a:rPr>
              <a:t>Arruti</a:t>
            </a:r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 4      (2 partial)</a:t>
            </a:r>
          </a:p>
          <a:p>
            <a:endParaRPr lang="es-ES" b="1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r>
              <a:rPr lang="es-ES" dirty="0">
                <a:solidFill>
                  <a:srgbClr val="304987"/>
                </a:solidFill>
              </a:rPr>
              <a:t>Summary of suggestions: </a:t>
            </a: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051820"/>
              </p:ext>
            </p:extLst>
          </p:nvPr>
        </p:nvGraphicFramePr>
        <p:xfrm>
          <a:off x="267854" y="2009950"/>
          <a:ext cx="8043098" cy="348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7512">
                  <a:extLst>
                    <a:ext uri="{9D8B030D-6E8A-4147-A177-3AD203B41FA5}">
                      <a16:colId xmlns:a16="http://schemas.microsoft.com/office/drawing/2014/main" val="2697897342"/>
                    </a:ext>
                  </a:extLst>
                </a:gridCol>
                <a:gridCol w="2375586">
                  <a:extLst>
                    <a:ext uri="{9D8B030D-6E8A-4147-A177-3AD203B41FA5}">
                      <a16:colId xmlns:a16="http://schemas.microsoft.com/office/drawing/2014/main" val="4026412935"/>
                    </a:ext>
                  </a:extLst>
                </a:gridCol>
              </a:tblGrid>
              <a:tr h="317186">
                <a:tc>
                  <a:txBody>
                    <a:bodyPr/>
                    <a:lstStyle/>
                    <a:p>
                      <a:r>
                        <a:rPr lang="it-IT" dirty="0"/>
                        <a:t>Title of the </a:t>
                      </a:r>
                      <a:r>
                        <a:rPr lang="it-IT" dirty="0" err="1"/>
                        <a:t>module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26582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875981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22783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27962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95087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Quizzes are convenient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0499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9306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756738"/>
                  </a:ext>
                </a:extLst>
              </a:tr>
              <a:tr h="555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2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19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278978"/>
            <a:ext cx="9323332" cy="733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3910" y="1150561"/>
            <a:ext cx="8803751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Module: Lean Systems and Continuous Improvement</a:t>
            </a:r>
          </a:p>
          <a:p>
            <a:endParaRPr lang="it-IT" b="1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Types and number of e-learning resources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2 Units – 4 Topics - 14 Videos (plus pdf recitation)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9 Lectures (Video pills)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5 Practical cases (+ 2 </a:t>
            </a:r>
            <a:r>
              <a:rPr lang="en-GB" dirty="0" err="1">
                <a:solidFill>
                  <a:srgbClr val="304987"/>
                </a:solidFill>
              </a:rPr>
              <a:t>xls</a:t>
            </a:r>
            <a:r>
              <a:rPr lang="en-GB" dirty="0">
                <a:solidFill>
                  <a:srgbClr val="304987"/>
                </a:solidFill>
              </a:rPr>
              <a:t> tool + data acquisition)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10 Quiz Session (9 intermediate + 1 final)</a:t>
            </a:r>
          </a:p>
          <a:p>
            <a:endParaRPr lang="en-GB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Estimate of the student workload in terms of duration, number of interactions, ... (comparison of actual vs planned)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P. 2 hours in watching video + 1 hour for personal study + 1 hour for QQ and practical case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A. Great variability (1 to 6 h) - Mean value 3,2</a:t>
            </a:r>
          </a:p>
          <a:p>
            <a:endParaRPr lang="en-GB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Estimate the student engagement in case studies, exercises and quizzes in terms of duration, # of interactions, ... (comparison of actual vs planned)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P. 1 hour in watching video + 0,5 hour for personal study + 0,2 hour for QQ 	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A. Great variability (0,5 to 3 h) - Average value 1h</a:t>
            </a:r>
          </a:p>
        </p:txBody>
      </p:sp>
    </p:spTree>
    <p:extLst>
      <p:ext uri="{BB962C8B-B14F-4D97-AF65-F5344CB8AC3E}">
        <p14:creationId xmlns:p14="http://schemas.microsoft.com/office/powerpoint/2010/main" val="3160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278978"/>
            <a:ext cx="9323332" cy="733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3910" y="1150561"/>
            <a:ext cx="8300087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Module: Lean Systems and Continuous Improvement</a:t>
            </a:r>
          </a:p>
          <a:p>
            <a:endParaRPr lang="en-GB" dirty="0">
              <a:solidFill>
                <a:srgbClr val="304987"/>
              </a:solidFill>
            </a:endParaRPr>
          </a:p>
          <a:p>
            <a:r>
              <a:rPr lang="en-GB" sz="2400" dirty="0">
                <a:solidFill>
                  <a:srgbClr val="304987"/>
                </a:solidFill>
              </a:rPr>
              <a:t>Analysis of criticality</a:t>
            </a:r>
          </a:p>
          <a:p>
            <a:endParaRPr lang="en-GB" b="1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Did the students achieve the expected learning objectives?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Partially yes. We had students from only one University!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The workload between theoretical resources and practical activities is well balanced 2 to 1 ratio.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22 students completed the activities.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Final Assessment MIN/MAX/AV </a:t>
            </a:r>
            <a:r>
              <a:rPr lang="en-GB" dirty="0">
                <a:solidFill>
                  <a:srgbClr val="304987"/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rgbClr val="304987"/>
                </a:solidFill>
              </a:rPr>
              <a:t>6,5/10/9,5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Final Grade Overall MIN/MAX/AV </a:t>
            </a:r>
            <a:r>
              <a:rPr lang="en-GB" dirty="0">
                <a:solidFill>
                  <a:srgbClr val="304987"/>
                </a:solidFill>
                <a:sym typeface="Wingdings" pitchFamily="2" charset="2"/>
              </a:rPr>
              <a:t> </a:t>
            </a:r>
            <a:r>
              <a:rPr lang="en-GB" dirty="0">
                <a:solidFill>
                  <a:srgbClr val="304987"/>
                </a:solidFill>
              </a:rPr>
              <a:t>66/100/94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4 companies partially completed all the activities (2 only the final assessment)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Qualitative judgments of students are satisfactory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If possible, evaluate the achievement of the learning objective also compared to the background (prior knowledge)</a:t>
            </a:r>
          </a:p>
          <a:p>
            <a:endParaRPr lang="en-GB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Not possible. We had students from only one University!</a:t>
            </a:r>
          </a:p>
        </p:txBody>
      </p:sp>
    </p:spTree>
    <p:extLst>
      <p:ext uri="{BB962C8B-B14F-4D97-AF65-F5344CB8AC3E}">
        <p14:creationId xmlns:p14="http://schemas.microsoft.com/office/powerpoint/2010/main" val="156053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41823" y="302263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01063" y="1137566"/>
            <a:ext cx="830008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304987"/>
                </a:solidFill>
              </a:rPr>
              <a:t>Strengths of the module (at the design level)</a:t>
            </a:r>
          </a:p>
          <a:p>
            <a:endParaRPr lang="en-GB" sz="2800" dirty="0">
              <a:solidFill>
                <a:srgbClr val="304987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rgbClr val="0070C0"/>
                </a:solidFill>
              </a:rPr>
              <a:t>Covers general aspects of the topics (no prior specific knowledge required) and then tends to go deep into the contents (from general to specific)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rgbClr val="304987"/>
                </a:solidFill>
              </a:rPr>
              <a:t>Each topic is clearly divided into “pieces” of knowledge that are self-concluding (where possible)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rgbClr val="0070C0"/>
                </a:solidFill>
              </a:rPr>
              <a:t>Tends to show practical implications of the theoretical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>
                <a:solidFill>
                  <a:srgbClr val="304987"/>
                </a:solidFill>
              </a:rPr>
              <a:t>Force the students to test their knowledge and skills frequently by QQ motivating at the same time the participation and the attention</a:t>
            </a:r>
          </a:p>
          <a:p>
            <a:endParaRPr lang="en-GB" sz="2800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19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41823" y="148373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2"/>
            <a:ext cx="830008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304987"/>
                </a:solidFill>
              </a:rPr>
              <a:t>Strengths of the module (at the design level)</a:t>
            </a:r>
          </a:p>
          <a:p>
            <a:endParaRPr lang="en-GB" sz="2000" b="1" dirty="0">
              <a:solidFill>
                <a:srgbClr val="304987"/>
              </a:solidFill>
            </a:endParaRPr>
          </a:p>
          <a:p>
            <a:r>
              <a:rPr lang="en-GB" sz="2000" dirty="0">
                <a:solidFill>
                  <a:srgbClr val="304987"/>
                </a:solidFill>
              </a:rPr>
              <a:t>Do you consider the students realized them? (student’s responses)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304987"/>
                </a:solidFill>
              </a:rPr>
              <a:t>I don't think any improvements need to be done.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304987"/>
                </a:solidFill>
              </a:rPr>
              <a:t>In my opinion, it was a really interesting course. </a:t>
            </a:r>
            <a:r>
              <a:rPr lang="en-GB" sz="1600" i="1" dirty="0" err="1">
                <a:solidFill>
                  <a:srgbClr val="304987"/>
                </a:solidFill>
              </a:rPr>
              <a:t>Usefull</a:t>
            </a:r>
            <a:r>
              <a:rPr lang="en-GB" sz="1600" i="1" dirty="0">
                <a:solidFill>
                  <a:srgbClr val="304987"/>
                </a:solidFill>
              </a:rPr>
              <a:t> knowledge that I will take with my into my professional future.</a:t>
            </a:r>
          </a:p>
          <a:p>
            <a:endParaRPr lang="en-GB" sz="2000" dirty="0">
              <a:solidFill>
                <a:srgbClr val="304987"/>
              </a:solidFill>
            </a:endParaRPr>
          </a:p>
          <a:p>
            <a:r>
              <a:rPr lang="en-GB" sz="2000" dirty="0">
                <a:solidFill>
                  <a:srgbClr val="304987"/>
                </a:solidFill>
              </a:rPr>
              <a:t>Do you consider the professionals realized them?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srgbClr val="304987"/>
                </a:solidFill>
              </a:rPr>
              <a:t>I enjoyed the course content as it was mostly new concepts and material for me. I think the overall structure was good, and that the frequent quizzes and practical assignment acted as a good measurement of how much information I had attained from each section. The lectures along with the access of the Ppt were a good combination of tools which enabled me to get through the course well. I did enjoy that the course content was created specifically to the course and that the lectures were generic.</a:t>
            </a:r>
            <a:endParaRPr lang="en-GB" sz="2000" dirty="0">
              <a:solidFill>
                <a:srgbClr val="304987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E125C13-A584-3F61-D89E-5CF9D5ECD234}"/>
              </a:ext>
            </a:extLst>
          </p:cNvPr>
          <p:cNvSpPr txBox="1"/>
          <p:nvPr/>
        </p:nvSpPr>
        <p:spPr>
          <a:xfrm>
            <a:off x="2294600" y="5087835"/>
            <a:ext cx="6101254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304987"/>
                </a:solidFill>
              </a:rPr>
              <a:t>Ideas for module improvement (from students!)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rgbClr val="FF0000"/>
                </a:solidFill>
              </a:rPr>
              <a:t>Practical assignments did not seem very practical </a:t>
            </a:r>
            <a:r>
              <a:rPr lang="en-GB" sz="1800" dirty="0">
                <a:solidFill>
                  <a:srgbClr val="FF0000"/>
                </a:solidFill>
                <a:sym typeface="Wingdings" pitchFamily="2" charset="2"/>
              </a:rPr>
              <a:t> Need of engagement!</a:t>
            </a:r>
            <a:endParaRPr lang="en-GB" sz="1800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800" dirty="0">
                <a:solidFill>
                  <a:srgbClr val="FF0000"/>
                </a:solidFill>
              </a:rPr>
              <a:t>Content was a little boring (maybe gamification would help?)</a:t>
            </a:r>
            <a:r>
              <a:rPr lang="en-GB" sz="1800" dirty="0">
                <a:solidFill>
                  <a:srgbClr val="304987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2206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41823" y="207243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lang="en-US" sz="3200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3"/>
            <a:ext cx="830008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FF0000"/>
                </a:solidFill>
              </a:rPr>
              <a:t>OPEN POINTS FOR DISCUSSION</a:t>
            </a:r>
          </a:p>
          <a:p>
            <a:endParaRPr lang="es-ES" sz="2000" b="1" dirty="0">
              <a:solidFill>
                <a:srgbClr val="304987"/>
              </a:solidFill>
            </a:endParaRPr>
          </a:p>
          <a:p>
            <a:r>
              <a:rPr lang="es-ES" sz="2000" b="1" dirty="0" err="1">
                <a:solidFill>
                  <a:srgbClr val="304987"/>
                </a:solidFill>
              </a:rPr>
              <a:t>Based</a:t>
            </a:r>
            <a:r>
              <a:rPr lang="es-ES" sz="2000" b="1" dirty="0">
                <a:solidFill>
                  <a:srgbClr val="304987"/>
                </a:solidFill>
              </a:rPr>
              <a:t> on the experience, please list the main points to emphasize for the revision of the module: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b="1" dirty="0">
                <a:solidFill>
                  <a:srgbClr val="304987"/>
                </a:solidFill>
              </a:rPr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b="1" dirty="0">
                <a:solidFill>
                  <a:srgbClr val="304987"/>
                </a:solidFill>
              </a:rPr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b="1" dirty="0">
                <a:solidFill>
                  <a:srgbClr val="304987"/>
                </a:solidFill>
              </a:rPr>
              <a:t>…</a:t>
            </a:r>
          </a:p>
          <a:p>
            <a:endParaRPr lang="es-ES" sz="2000" b="1" dirty="0">
              <a:solidFill>
                <a:srgbClr val="304987"/>
              </a:solidFill>
            </a:endParaRPr>
          </a:p>
          <a:p>
            <a:r>
              <a:rPr lang="es-ES" sz="2000" b="1" dirty="0">
                <a:solidFill>
                  <a:srgbClr val="304987"/>
                </a:solidFill>
              </a:rPr>
              <a:t>Reinforced added value, when the improvements are implemented (estimated):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b="1" dirty="0">
                <a:solidFill>
                  <a:srgbClr val="304987"/>
                </a:solidFill>
              </a:rPr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b="1" dirty="0">
                <a:solidFill>
                  <a:srgbClr val="304987"/>
                </a:solidFill>
              </a:rPr>
              <a:t>...</a:t>
            </a:r>
          </a:p>
          <a:p>
            <a:pPr marL="457200" indent="-457200">
              <a:buFont typeface="+mj-lt"/>
              <a:buAutoNum type="arabicPeriod"/>
            </a:pPr>
            <a:r>
              <a:rPr lang="es-ES" sz="2000" b="1" dirty="0">
                <a:solidFill>
                  <a:srgbClr val="304987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0631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Reminder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3152" y="1093042"/>
            <a:ext cx="8300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deliverables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152" y="1623949"/>
            <a:ext cx="8037335" cy="279351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46504" y="4438422"/>
            <a:ext cx="83000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MUST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a </a:t>
            </a:r>
            <a:r>
              <a:rPr lang="es-ES" sz="2000" b="1" dirty="0" err="1">
                <a:solidFill>
                  <a:srgbClr val="304987"/>
                </a:solidFill>
              </a:rPr>
              <a:t>report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addressing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previous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aspects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having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focus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on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their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implemented</a:t>
            </a:r>
            <a:r>
              <a:rPr lang="es-ES" sz="2000" b="1" dirty="0">
                <a:solidFill>
                  <a:srgbClr val="304987"/>
                </a:solidFill>
              </a:rPr>
              <a:t> modules at </a:t>
            </a:r>
            <a:r>
              <a:rPr lang="es-ES" sz="2000" b="1" dirty="0" err="1">
                <a:solidFill>
                  <a:srgbClr val="304987"/>
                </a:solidFill>
              </a:rPr>
              <a:t>their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earliest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convenience</a:t>
            </a:r>
            <a:r>
              <a:rPr lang="es-ES" sz="2000" b="1" dirty="0">
                <a:solidFill>
                  <a:srgbClr val="304987"/>
                </a:solidFill>
              </a:rPr>
              <a:t>, as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UPM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integrate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them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regarding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>
                <a:solidFill>
                  <a:srgbClr val="304987"/>
                </a:solidFill>
              </a:rPr>
              <a:t> R4.4.</a:t>
            </a:r>
            <a:endParaRPr lang="es-ES" sz="2000" b="1" dirty="0">
              <a:solidFill>
                <a:srgbClr val="3049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564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C39C2FE7BAF34582305479AB4894F7" ma:contentTypeVersion="29" ma:contentTypeDescription="Crear nuevo documento." ma:contentTypeScope="" ma:versionID="80869591a2a446f570a959e873097e1d">
  <xsd:schema xmlns:xsd="http://www.w3.org/2001/XMLSchema" xmlns:xs="http://www.w3.org/2001/XMLSchema" xmlns:p="http://schemas.microsoft.com/office/2006/metadata/properties" xmlns:ns3="3f1a5839-0945-46c2-a4d3-322d9d7c9b3d" xmlns:ns4="80cad474-091d-4659-ae69-da4618268329" targetNamespace="http://schemas.microsoft.com/office/2006/metadata/properties" ma:root="true" ma:fieldsID="16761a2ee2c79ccb5fb6d53307ae4de1" ns3:_="" ns4:_="">
    <xsd:import namespace="3f1a5839-0945-46c2-a4d3-322d9d7c9b3d"/>
    <xsd:import namespace="80cad474-091d-4659-ae69-da461826832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a5839-0945-46c2-a4d3-322d9d7c9b3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ad474-091d-4659-ae69-da4618268329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3f1a5839-0945-46c2-a4d3-322d9d7c9b3d" xsi:nil="true"/>
    <Has_Teacher_Only_SectionGroup xmlns="3f1a5839-0945-46c2-a4d3-322d9d7c9b3d" xsi:nil="true"/>
    <NotebookType xmlns="3f1a5839-0945-46c2-a4d3-322d9d7c9b3d" xsi:nil="true"/>
    <Is_Collaboration_Space_Locked xmlns="3f1a5839-0945-46c2-a4d3-322d9d7c9b3d" xsi:nil="true"/>
    <Self_Registration_Enabled xmlns="3f1a5839-0945-46c2-a4d3-322d9d7c9b3d" xsi:nil="true"/>
    <Teachers xmlns="3f1a5839-0945-46c2-a4d3-322d9d7c9b3d">
      <UserInfo>
        <DisplayName/>
        <AccountId xsi:nil="true"/>
        <AccountType/>
      </UserInfo>
    </Teachers>
    <Invited_Teachers xmlns="3f1a5839-0945-46c2-a4d3-322d9d7c9b3d" xsi:nil="true"/>
    <Invited_Students xmlns="3f1a5839-0945-46c2-a4d3-322d9d7c9b3d" xsi:nil="true"/>
    <DefaultSectionNames xmlns="3f1a5839-0945-46c2-a4d3-322d9d7c9b3d" xsi:nil="true"/>
    <CultureName xmlns="3f1a5839-0945-46c2-a4d3-322d9d7c9b3d" xsi:nil="true"/>
    <Templates xmlns="3f1a5839-0945-46c2-a4d3-322d9d7c9b3d" xsi:nil="true"/>
    <FolderType xmlns="3f1a5839-0945-46c2-a4d3-322d9d7c9b3d" xsi:nil="true"/>
    <Students xmlns="3f1a5839-0945-46c2-a4d3-322d9d7c9b3d">
      <UserInfo>
        <DisplayName/>
        <AccountId xsi:nil="true"/>
        <AccountType/>
      </UserInfo>
    </Students>
    <Owner xmlns="3f1a5839-0945-46c2-a4d3-322d9d7c9b3d">
      <UserInfo>
        <DisplayName/>
        <AccountId xsi:nil="true"/>
        <AccountType/>
      </UserInfo>
    </Owner>
    <Student_Groups xmlns="3f1a5839-0945-46c2-a4d3-322d9d7c9b3d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067FD771-64DB-4D78-B660-8314B4913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a5839-0945-46c2-a4d3-322d9d7c9b3d"/>
    <ds:schemaRef ds:uri="80cad474-091d-4659-ae69-da4618268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70C95-E4A0-4594-916B-F83B82E2D5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4D93A7-4D28-46EF-B7B7-BD86829471E6}">
  <ds:schemaRefs>
    <ds:schemaRef ds:uri="http://www.w3.org/XML/1998/namespace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80cad474-091d-4659-ae69-da4618268329"/>
    <ds:schemaRef ds:uri="3f1a5839-0945-46c2-a4d3-322d9d7c9b3d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953</Words>
  <Application>Microsoft Macintosh PowerPoint</Application>
  <PresentationFormat>Widescreen</PresentationFormat>
  <Paragraphs>150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Tema de Office</vt:lpstr>
      <vt:lpstr>Presentazione standard di PowerPoint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Joaquin Ordieres-Mere</dc:creator>
  <cp:lastModifiedBy>Prof. Giorgio Mossa</cp:lastModifiedBy>
  <cp:revision>26</cp:revision>
  <dcterms:created xsi:type="dcterms:W3CDTF">2022-05-24T20:11:28Z</dcterms:created>
  <dcterms:modified xsi:type="dcterms:W3CDTF">2022-06-16T09:54:45Z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0x01010087C39C2FE7BAF34582305479AB4894F7</vt:lpwstr>
  </property>
</Properties>
</file>